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4F08-3716-467C-9EC0-A62B98B7CA6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76FD6-3529-4FE9-B4E7-5C9AB577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6FD6-3529-4FE9-B4E7-5C9AB577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1D38-F470-8CB1-DFCB-A7391891C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091C4-7218-13B6-E39F-CB3E37D88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E10D-E269-0989-46AB-5CBC009E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B545-26BB-138C-0BA6-74B6DEEA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945C3-DAD6-DAD9-3AE3-7D072BC3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B64C-9008-BE72-DAD3-9FD582F2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ECF-356D-8A1D-D8F6-6CDCB5F3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77F97-0550-8009-0097-32F948DC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81096-F198-4B75-703F-B8BBBFF2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D2A0-BAB1-C7BC-1A18-3FF8EDE4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84C77-47A5-5249-7D07-B4C7AFAD0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E7670-E1AF-C128-11E5-FDD40BB19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F110F-27F6-8297-B3A5-9D89C569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7AE1B-21DF-2DC4-5983-E237E762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3A36-54EE-B2DE-A437-B5B6F906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A796-C690-B756-617D-727EE230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2F15-4998-D174-B837-82768CEDD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51FC-AF19-CC8C-93F7-7C95F471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D2693-8981-549A-6A81-A0883290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68FD-25F6-7ABE-B7AF-AA9F97C1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AF33-F0E0-9FDC-66BB-CBD74F3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68584-7FB4-2DEF-849B-433DB0AB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E531B-30F9-DD25-B9D3-38443545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06D83-3C22-E725-BF2A-8E71201B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3C9E-280F-6A69-51B7-DDC27B2B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5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D586-4AD4-CC33-1D16-6E89D8EF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9473-B123-EFBA-D2C5-F21BDB305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667F9-1DB8-A45B-823E-B7C58379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528C1-32A9-1029-9728-A301B378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E08E9-56FC-B76D-B39E-B46CBE38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A6952-F89F-6F7E-FFE5-A9093FB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DC4F-0049-344B-145E-6ABE16F1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DEEE-F350-0B20-7193-9A3D57A2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4976D-2C71-BD5C-D402-2453D48BC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5BED4-68A6-B241-7248-CBBD0D3CC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710CE-717B-5842-5C32-1A60948DF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CFDFE-ABF1-F311-7D99-73BB9554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59E4C-CF60-362F-B200-B44C7E22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BE9DD-678F-BED4-3843-EC1CC4F6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41CE-354D-F937-1420-B678B72E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276AC-AE09-2F4E-E2A8-B29255F8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5FF11-2E9C-DA3C-7D9D-00C16415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6B1F-5D36-6BAA-7647-2912B5D7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B5A7-6CD3-F121-DDB0-97168BDD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7CF7C-82DD-D114-2EA0-8EE1211C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81043-E7D1-36C4-D9A6-72453EC7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24B6-3DE8-C91A-1F83-A32DB261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9B34-80BC-3E8E-B894-5BA610E0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37D25-57CD-D957-513D-5E41E8C92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E297C-59EE-DD20-4DBA-7E0CCCA5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9F44F-670C-4D18-CC34-95B89040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C8137-691F-7206-90EF-8B22767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1A41-A8D2-D0D7-8038-1679B2D7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AC04E-197C-832F-3E2C-E8B4795F1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E2C3-1483-F7F4-E060-F09504E21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4A3DD-D66E-9AA2-6468-E9F862E1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378E3-3836-7B09-0316-2546BCF9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B8650-7646-7389-FEBD-84E114B2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6AF57-9DCD-61F0-9F11-4F442D08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20987-1019-FC1C-433B-D89C157DC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43C9-A838-1CDE-06A8-10428A55C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17D70-13AE-425F-8A36-1C54DD804A9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FA19-7F06-E65F-9F38-1F1588038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BC30-05AB-6055-979B-6B46D3725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6505BE-864A-46B2-AC88-B7DDF707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098BC-76C5-777E-1E0A-000019173D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C2C79-D8B6-588A-7C94-28F7C4D9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DAAB4-0456-7D73-EC94-B9EEFC0772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0E25925-7C11-58B8-1132-6524A5F0C718}"/>
              </a:ext>
            </a:extLst>
          </p:cNvPr>
          <p:cNvSpPr/>
          <p:nvPr/>
        </p:nvSpPr>
        <p:spPr>
          <a:xfrm>
            <a:off x="382771" y="1786267"/>
            <a:ext cx="11430001" cy="3413051"/>
          </a:xfrm>
          <a:prstGeom prst="frame">
            <a:avLst>
              <a:gd name="adj1" fmla="val 5917"/>
            </a:avLst>
          </a:prstGeom>
          <a:solidFill>
            <a:srgbClr val="77B5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6D99D-4C72-7AA4-7935-F54D4FFC3DE9}"/>
              </a:ext>
            </a:extLst>
          </p:cNvPr>
          <p:cNvSpPr txBox="1"/>
          <p:nvPr/>
        </p:nvSpPr>
        <p:spPr>
          <a:xfrm>
            <a:off x="221511" y="2598293"/>
            <a:ext cx="11748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Serif Hand Extrablack" panose="03070B02030502020204" pitchFamily="66" charset="0"/>
                <a:ea typeface="+mn-ea"/>
                <a:cs typeface="+mn-cs"/>
              </a:rPr>
              <a:t>How does prayer work?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Serif Hand Extrablack" panose="03070B020305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04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167F-17FF-65AB-15BC-110CEEC2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42561-B722-D535-E6FC-CF687F7DE8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9350B-D1CE-6B71-DDC9-CBEF7C4AFE33}"/>
              </a:ext>
            </a:extLst>
          </p:cNvPr>
          <p:cNvSpPr txBox="1"/>
          <p:nvPr/>
        </p:nvSpPr>
        <p:spPr>
          <a:xfrm>
            <a:off x="283193" y="239056"/>
            <a:ext cx="11625614" cy="637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Learning how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prayer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works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 is part of the natural process of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growing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in our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relationship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 with the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Lord!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Prayer is a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unique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human activity; no other beings has the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privilege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of communicating in such a way with their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Maker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and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Redeemer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Prayer that works—must be 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offered in faith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 </a:t>
            </a:r>
            <a:r>
              <a:rPr kumimoji="0" lang="en-US" sz="35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James 1:5–7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 Part of praying in faith, Jesus taught, is that we persevere and never give up </a:t>
            </a:r>
            <a:r>
              <a:rPr kumimoji="0" lang="en-US" sz="35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Luke 18:1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32CE477-A71B-9396-5DDC-B2F5E761E34C}"/>
              </a:ext>
            </a:extLst>
          </p:cNvPr>
          <p:cNvCxnSpPr>
            <a:cxnSpLocks/>
          </p:cNvCxnSpPr>
          <p:nvPr/>
        </p:nvCxnSpPr>
        <p:spPr>
          <a:xfrm>
            <a:off x="850605" y="2014869"/>
            <a:ext cx="10411932" cy="0"/>
          </a:xfrm>
          <a:prstGeom prst="straightConnector1">
            <a:avLst/>
          </a:prstGeom>
          <a:ln w="76200"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B4BC46-1AD7-92E1-6755-FA650E67D6FB}"/>
              </a:ext>
            </a:extLst>
          </p:cNvPr>
          <p:cNvCxnSpPr>
            <a:cxnSpLocks/>
          </p:cNvCxnSpPr>
          <p:nvPr/>
        </p:nvCxnSpPr>
        <p:spPr>
          <a:xfrm>
            <a:off x="850605" y="4024423"/>
            <a:ext cx="10490790" cy="0"/>
          </a:xfrm>
          <a:prstGeom prst="straightConnector1">
            <a:avLst/>
          </a:prstGeom>
          <a:ln w="76200"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80EDF-A6EF-985D-54B2-19D7E61A3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25CB8-EC68-0771-5D37-8B1CB770E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FF178C-5338-9563-7632-6E76C025B557}"/>
              </a:ext>
            </a:extLst>
          </p:cNvPr>
          <p:cNvSpPr txBox="1"/>
          <p:nvPr/>
        </p:nvSpPr>
        <p:spPr>
          <a:xfrm>
            <a:off x="0" y="487906"/>
            <a:ext cx="12192000" cy="5882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Prayers that work are based on a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saving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relationship with Jesus Christ. Jesus told us to pray in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His name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 that</a:t>
            </a:r>
            <a:r>
              <a:rPr lang="en-US" sz="3600" b="1" cap="all" dirty="0">
                <a:solidFill>
                  <a:schemeClr val="bg1"/>
                </a:solidFill>
                <a:latin typeface="Alasassy Caps" pitchFamily="2" charset="0"/>
              </a:rPr>
              <a:t> is,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to pray in His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authority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 based on our union with Him, for what would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honor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and glorify God. Jesus is our “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great high priest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,” we can “approach God’s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throne of grace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with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confidence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” </a:t>
            </a:r>
            <a:r>
              <a:rPr kumimoji="0" lang="en-US" sz="36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Hebrews 4:14, 16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Prayer is relational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 It is not meant to be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forced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but, rather, to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flow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comfortably from the heart since God knows our hearts </a:t>
            </a:r>
            <a:r>
              <a:rPr kumimoji="0" lang="en-US" sz="36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Psalm 44:21; Luke 16:15; Acts 15:8; Romans 8:27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64BCE3-4D95-A216-8311-C316C4592A35}"/>
              </a:ext>
            </a:extLst>
          </p:cNvPr>
          <p:cNvCxnSpPr>
            <a:cxnSpLocks/>
          </p:cNvCxnSpPr>
          <p:nvPr/>
        </p:nvCxnSpPr>
        <p:spPr>
          <a:xfrm>
            <a:off x="890034" y="4035056"/>
            <a:ext cx="10411932" cy="0"/>
          </a:xfrm>
          <a:prstGeom prst="straightConnector1">
            <a:avLst/>
          </a:prstGeom>
          <a:ln w="76200"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8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42203-0B5A-A85F-41CF-89702C1F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8B22C-1BD4-9868-1D9D-AA45974D2D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168BC23-5DA2-38D0-F278-0E43FA5C949F}"/>
              </a:ext>
            </a:extLst>
          </p:cNvPr>
          <p:cNvSpPr/>
          <p:nvPr/>
        </p:nvSpPr>
        <p:spPr>
          <a:xfrm>
            <a:off x="382771" y="1786267"/>
            <a:ext cx="11430001" cy="3413051"/>
          </a:xfrm>
          <a:prstGeom prst="frame">
            <a:avLst>
              <a:gd name="adj1" fmla="val 5917"/>
            </a:avLst>
          </a:prstGeom>
          <a:solidFill>
            <a:srgbClr val="77B5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BC582-35E0-78BA-0F2C-F11652F696FF}"/>
              </a:ext>
            </a:extLst>
          </p:cNvPr>
          <p:cNvSpPr txBox="1"/>
          <p:nvPr/>
        </p:nvSpPr>
        <p:spPr>
          <a:xfrm>
            <a:off x="221511" y="2598293"/>
            <a:ext cx="11748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Serif Hand Extrablack" panose="03070B02030502020204" pitchFamily="66" charset="0"/>
                <a:ea typeface="+mn-ea"/>
                <a:cs typeface="+mn-cs"/>
              </a:rPr>
              <a:t>The pathway to prayer!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Serif Hand Extrablack" panose="03070B020305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0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7959F-79F5-BBCF-CB46-A13044789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73958-D4C2-768B-E71D-AE77F43D2F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FBE81-5EB4-E5BC-0B23-D0CB7BEA1C79}"/>
              </a:ext>
            </a:extLst>
          </p:cNvPr>
          <p:cNvSpPr txBox="1"/>
          <p:nvPr/>
        </p:nvSpPr>
        <p:spPr>
          <a:xfrm>
            <a:off x="0" y="834063"/>
            <a:ext cx="12192000" cy="569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Jesus gave His disciples this specific teaching about prayer: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“When you pray,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don’t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be like the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hypocrites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who love to pray publicly on street corners and in the synagogues where everyone can see them.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I tell you the truth, that is all the reward they will ever get. But when you pray, go away by yourself, shut the door behind you, and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pray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to your Father in private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 Then your Father, who sees everything, will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reward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you. </a:t>
            </a:r>
          </a:p>
        </p:txBody>
      </p:sp>
    </p:spTree>
    <p:extLst>
      <p:ext uri="{BB962C8B-B14F-4D97-AF65-F5344CB8AC3E}">
        <p14:creationId xmlns:p14="http://schemas.microsoft.com/office/powerpoint/2010/main" val="108621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BF11-08C5-1361-0FD9-097E17F8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876D3-5237-517E-21A5-111F100279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3A76A-EFB0-5740-D853-00F7E306548F}"/>
              </a:ext>
            </a:extLst>
          </p:cNvPr>
          <p:cNvSpPr txBox="1"/>
          <p:nvPr/>
        </p:nvSpPr>
        <p:spPr>
          <a:xfrm>
            <a:off x="-93035" y="504016"/>
            <a:ext cx="12378070" cy="542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When you pray,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don’t babble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on and on as the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Gentiles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do. They think their prayers are answered merely by repeating their words again and again. Don’t be like them, for your Father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knows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exactly what you need even before you ask him!” </a:t>
            </a:r>
            <a:r>
              <a:rPr kumimoji="0" lang="en-US" sz="29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Matthew 6:5–8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9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Submission to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God’s will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was a defining characteristic of Jesus Christ’s prayer life.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Luke 22:42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 God answers prayers that line up with His will: “This is the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confidence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we have in approaching God: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900" b="1" cap="all" dirty="0">
                <a:solidFill>
                  <a:schemeClr val="bg1"/>
                </a:solidFill>
                <a:latin typeface="Alasassy Caps" pitchFamily="2" charset="0"/>
              </a:rPr>
              <a:t>“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if we ask anything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according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to his 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will</a:t>
            </a:r>
            <a:r>
              <a:rPr kumimoji="0" lang="en-US" sz="29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 he hears us. And if we know that he hears us—whatever we ask—we know that we have what we asked of him” </a:t>
            </a:r>
            <a:r>
              <a:rPr kumimoji="0" lang="en-US" sz="2900" b="1" i="0" u="sng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1 John 5:14–15</a:t>
            </a:r>
            <a:r>
              <a:rPr kumimoji="0" lang="en-US" sz="3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92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2C7E6-573B-27F6-0DA9-B75CF915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8FF1B-832D-6541-1A32-1804A38ACD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817074BE-7816-B690-E035-13BD11DEF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67" y="3588256"/>
            <a:ext cx="4871971" cy="3137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E1260D-C9AD-30F0-A5F7-EA4AF4933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487" y="477713"/>
            <a:ext cx="4907774" cy="2792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F0DD5-6C69-0D52-C1A0-74F7288271DD}"/>
              </a:ext>
            </a:extLst>
          </p:cNvPr>
          <p:cNvSpPr txBox="1"/>
          <p:nvPr/>
        </p:nvSpPr>
        <p:spPr>
          <a:xfrm>
            <a:off x="-218814" y="407423"/>
            <a:ext cx="67623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>
                <a:solidFill>
                  <a:schemeClr val="bg1"/>
                </a:solidFill>
                <a:latin typeface="Alasassy Caps" pitchFamily="2" charset="0"/>
              </a:rPr>
              <a:t>Best Actor</a:t>
            </a:r>
            <a:r>
              <a:rPr lang="en-US" sz="3000" b="1" dirty="0">
                <a:solidFill>
                  <a:schemeClr val="bg1"/>
                </a:solidFill>
                <a:latin typeface="Alasassy Caps" pitchFamily="2" charset="0"/>
              </a:rPr>
              <a:t>:</a:t>
            </a:r>
            <a:r>
              <a:rPr lang="en-US" sz="3000" b="1" dirty="0">
                <a:latin typeface="Alasassy Caps" pitchFamily="2" charset="0"/>
              </a:rPr>
              <a:t> </a:t>
            </a:r>
            <a:r>
              <a:rPr lang="en-US" sz="3000" b="1" dirty="0">
                <a:solidFill>
                  <a:srgbClr val="FFC000"/>
                </a:solidFill>
                <a:latin typeface="Alasassy Caps" pitchFamily="2" charset="0"/>
              </a:rPr>
              <a:t>Michael B. Jordan (playing twins Smoke and Stack)</a:t>
            </a:r>
          </a:p>
          <a:p>
            <a:pPr algn="ctr"/>
            <a:r>
              <a:rPr lang="en-US" sz="3000" b="1" u="sng" dirty="0">
                <a:solidFill>
                  <a:schemeClr val="bg1"/>
                </a:solidFill>
                <a:latin typeface="Alasassy Caps" pitchFamily="2" charset="0"/>
              </a:rPr>
              <a:t>Best Original Screenplay</a:t>
            </a:r>
            <a:r>
              <a:rPr lang="en-US" sz="3000" b="1" dirty="0">
                <a:solidFill>
                  <a:schemeClr val="bg1"/>
                </a:solidFill>
                <a:latin typeface="Alasassy Caps" pitchFamily="2" charset="0"/>
              </a:rPr>
              <a:t>: </a:t>
            </a:r>
            <a:r>
              <a:rPr lang="en-US" sz="3000" b="1" dirty="0">
                <a:solidFill>
                  <a:srgbClr val="FFC000"/>
                </a:solidFill>
                <a:latin typeface="Alasassy Caps" pitchFamily="2" charset="0"/>
              </a:rPr>
              <a:t>Ryan Coogler</a:t>
            </a:r>
          </a:p>
          <a:p>
            <a:pPr algn="ctr"/>
            <a:r>
              <a:rPr lang="en-US" sz="3000" b="1" u="sng" dirty="0">
                <a:solidFill>
                  <a:schemeClr val="bg1"/>
                </a:solidFill>
                <a:latin typeface="Alasassy Caps" pitchFamily="2" charset="0"/>
              </a:rPr>
              <a:t>Best Cinematography</a:t>
            </a:r>
            <a:r>
              <a:rPr lang="en-US" sz="3000" b="1" dirty="0">
                <a:solidFill>
                  <a:schemeClr val="bg1"/>
                </a:solidFill>
                <a:latin typeface="Alasassy Caps" pitchFamily="2" charset="0"/>
              </a:rPr>
              <a:t>: </a:t>
            </a:r>
            <a:r>
              <a:rPr lang="en-US" sz="3000" b="1" dirty="0">
                <a:solidFill>
                  <a:srgbClr val="FFC000"/>
                </a:solidFill>
                <a:latin typeface="Alasassy Caps" pitchFamily="2" charset="0"/>
              </a:rPr>
              <a:t>Autumn </a:t>
            </a:r>
            <a:r>
              <a:rPr lang="en-US" sz="3000" b="1" dirty="0" err="1">
                <a:solidFill>
                  <a:srgbClr val="FFC000"/>
                </a:solidFill>
                <a:latin typeface="Alasassy Caps" pitchFamily="2" charset="0"/>
              </a:rPr>
              <a:t>Durald</a:t>
            </a:r>
            <a:r>
              <a:rPr lang="en-US" sz="3000" b="1" dirty="0">
                <a:solidFill>
                  <a:srgbClr val="FFC000"/>
                </a:solidFill>
                <a:latin typeface="Alasassy Caps" pitchFamily="2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Alasassy Caps" pitchFamily="2" charset="0"/>
              </a:rPr>
              <a:t>Arkapaw</a:t>
            </a:r>
            <a:r>
              <a:rPr lang="en-US" sz="3000" b="1" dirty="0">
                <a:solidFill>
                  <a:srgbClr val="FFC000"/>
                </a:solidFill>
                <a:latin typeface="Alasassy Caps" pitchFamily="2" charset="0"/>
              </a:rPr>
              <a:t> (first woman to win in this category)</a:t>
            </a:r>
          </a:p>
          <a:p>
            <a:pPr algn="ctr"/>
            <a:r>
              <a:rPr lang="en-US" sz="3000" b="1" u="sng" dirty="0">
                <a:solidFill>
                  <a:schemeClr val="bg1"/>
                </a:solidFill>
                <a:latin typeface="Alasassy Caps" pitchFamily="2" charset="0"/>
              </a:rPr>
              <a:t>Best Original Score</a:t>
            </a:r>
            <a:r>
              <a:rPr lang="en-US" sz="3000" b="1" dirty="0">
                <a:solidFill>
                  <a:schemeClr val="bg1"/>
                </a:solidFill>
                <a:latin typeface="Alasassy Caps" pitchFamily="2" charset="0"/>
              </a:rPr>
              <a:t>: </a:t>
            </a:r>
            <a:r>
              <a:rPr lang="en-US" sz="3000" b="1" dirty="0">
                <a:solidFill>
                  <a:srgbClr val="FFC000"/>
                </a:solidFill>
                <a:latin typeface="Alasassy Caps" pitchFamily="2" charset="0"/>
              </a:rPr>
              <a:t>Ludwig Göransson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5C6FF-12C5-4E5C-BDEE-83FAB5F3CD47}"/>
              </a:ext>
            </a:extLst>
          </p:cNvPr>
          <p:cNvSpPr txBox="1"/>
          <p:nvPr/>
        </p:nvSpPr>
        <p:spPr>
          <a:xfrm>
            <a:off x="5528931" y="3896032"/>
            <a:ext cx="64433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The bible says in </a:t>
            </a:r>
            <a:r>
              <a:rPr lang="en-US" sz="4000" b="1" u="sng" dirty="0">
                <a:solidFill>
                  <a:srgbClr val="FFC000"/>
                </a:solidFill>
                <a:latin typeface="Alasassy Caps" pitchFamily="2" charset="0"/>
              </a:rPr>
              <a:t>Matthew 7:7,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“Ask, and it shall be given you; seek, and ye shall find; knock, and it shall be opened unto you:”</a:t>
            </a:r>
          </a:p>
        </p:txBody>
      </p:sp>
    </p:spTree>
    <p:extLst>
      <p:ext uri="{BB962C8B-B14F-4D97-AF65-F5344CB8AC3E}">
        <p14:creationId xmlns:p14="http://schemas.microsoft.com/office/powerpoint/2010/main" val="199633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F759A-B655-B091-1211-06AB5EE9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1204B-BE32-904B-277F-D900A7D8BD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CFCB51-6E51-7E9E-9FD7-FD9A2DC489FE}"/>
              </a:ext>
            </a:extLst>
          </p:cNvPr>
          <p:cNvSpPr/>
          <p:nvPr/>
        </p:nvSpPr>
        <p:spPr>
          <a:xfrm>
            <a:off x="1377039" y="534155"/>
            <a:ext cx="9849258" cy="533674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0" dirty="0">
                <a:latin typeface="The Serif Hand Extrablack" panose="03070B02030502020204" pitchFamily="66" charset="0"/>
              </a:rPr>
              <a:t>LET’S PRAY!</a:t>
            </a:r>
          </a:p>
        </p:txBody>
      </p:sp>
    </p:spTree>
    <p:extLst>
      <p:ext uri="{BB962C8B-B14F-4D97-AF65-F5344CB8AC3E}">
        <p14:creationId xmlns:p14="http://schemas.microsoft.com/office/powerpoint/2010/main" val="256046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80D5E-E453-C964-0E3F-A0F358DF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36BA1-10D0-FDDE-E2EA-2D9209654F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6573CA9-3973-FA79-A3E5-0755A73CF664}"/>
              </a:ext>
            </a:extLst>
          </p:cNvPr>
          <p:cNvSpPr/>
          <p:nvPr/>
        </p:nvSpPr>
        <p:spPr>
          <a:xfrm>
            <a:off x="627321" y="1786270"/>
            <a:ext cx="11036595" cy="3317358"/>
          </a:xfrm>
          <a:prstGeom prst="frame">
            <a:avLst>
              <a:gd name="adj1" fmla="val 6807"/>
            </a:avLst>
          </a:prstGeom>
          <a:solidFill>
            <a:srgbClr val="77B5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9D3CB-0614-5008-5BEF-F3118BA2326C}"/>
              </a:ext>
            </a:extLst>
          </p:cNvPr>
          <p:cNvSpPr txBox="1"/>
          <p:nvPr/>
        </p:nvSpPr>
        <p:spPr>
          <a:xfrm>
            <a:off x="1854938" y="2151727"/>
            <a:ext cx="8528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Serif Hand Extrablack" panose="03070B02030502020204" pitchFamily="66" charset="0"/>
                <a:ea typeface="+mj-ea"/>
                <a:cs typeface="+mj-cs"/>
              </a:rPr>
              <a:t>Prayer works!</a:t>
            </a:r>
            <a:endParaRPr lang="en-US" sz="16000" dirty="0">
              <a:solidFill>
                <a:schemeClr val="bg1"/>
              </a:solidFill>
              <a:latin typeface="The Serif Hand Extrablack" panose="03070B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2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C3AA5-E028-4EBB-8728-CA333C79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36A67-CB20-0C40-C2D4-5C94A685F3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A585CC-532D-43F3-E25A-EEC3D0E53F58}"/>
              </a:ext>
            </a:extLst>
          </p:cNvPr>
          <p:cNvSpPr/>
          <p:nvPr/>
        </p:nvSpPr>
        <p:spPr>
          <a:xfrm>
            <a:off x="363735" y="1294646"/>
            <a:ext cx="10944044" cy="5457028"/>
          </a:xfrm>
          <a:prstGeom prst="roundRect">
            <a:avLst>
              <a:gd name="adj" fmla="val 34828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Prayer </a:t>
            </a:r>
          </a:p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The word of God!</a:t>
            </a:r>
          </a:p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Prayer works!</a:t>
            </a:r>
          </a:p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How Does prayer Work?</a:t>
            </a:r>
          </a:p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The pathway to prayer!</a:t>
            </a:r>
          </a:p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Let’s pray together! </a:t>
            </a:r>
          </a:p>
          <a:p>
            <a:pPr marL="514350" indent="-514350" algn="ctr">
              <a:buAutoNum type="romanUcPeriod"/>
            </a:pPr>
            <a:r>
              <a:rPr lang="en-US" sz="4800" b="1" dirty="0">
                <a:latin typeface="Alasassy Caps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3187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1947-7A42-2E66-DE2E-112AFD94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02373-BC23-B023-C893-78901549A1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E89E5278-AB8C-45E9-21E8-9B8819D4B43E}"/>
              </a:ext>
            </a:extLst>
          </p:cNvPr>
          <p:cNvSpPr/>
          <p:nvPr/>
        </p:nvSpPr>
        <p:spPr>
          <a:xfrm>
            <a:off x="382771" y="1786267"/>
            <a:ext cx="11430001" cy="3413051"/>
          </a:xfrm>
          <a:prstGeom prst="frame">
            <a:avLst>
              <a:gd name="adj1" fmla="val 5917"/>
            </a:avLst>
          </a:prstGeom>
          <a:solidFill>
            <a:srgbClr val="77B5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97BFD-BF19-665C-A872-DE957FD8175D}"/>
              </a:ext>
            </a:extLst>
          </p:cNvPr>
          <p:cNvSpPr txBox="1"/>
          <p:nvPr/>
        </p:nvSpPr>
        <p:spPr>
          <a:xfrm>
            <a:off x="804530" y="2215521"/>
            <a:ext cx="108168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0" cap="all" dirty="0">
                <a:solidFill>
                  <a:prstClr val="white"/>
                </a:solidFill>
                <a:latin typeface="The Serif Hand Extrablack" panose="03070B02030502020204" pitchFamily="66" charset="0"/>
              </a:rPr>
              <a:t>The word of God</a:t>
            </a:r>
            <a:r>
              <a:rPr kumimoji="0" lang="en-US" sz="16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Serif Hand Extrablack" panose="03070B02030502020204" pitchFamily="66" charset="0"/>
                <a:ea typeface="+mn-ea"/>
                <a:cs typeface="+mn-cs"/>
              </a:rPr>
              <a:t>!</a:t>
            </a: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Serif Hand Extrablack" panose="03070B020305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1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231F-4C04-B481-3981-6E8E7856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28CA5-2325-DAF4-932F-22983442BA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773BCE-E285-4098-B111-F4386490E53F}"/>
              </a:ext>
            </a:extLst>
          </p:cNvPr>
          <p:cNvSpPr txBox="1"/>
          <p:nvPr/>
        </p:nvSpPr>
        <p:spPr>
          <a:xfrm>
            <a:off x="0" y="566678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asassy Caps" pitchFamily="2" charset="0"/>
              </a:rPr>
              <a:t>Isaiah 45:11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asassy Caps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”Thus saith the LORD, </a:t>
            </a:r>
            <a:r>
              <a:rPr lang="en-US" sz="3600" b="1" dirty="0">
                <a:solidFill>
                  <a:srgbClr val="FFC000"/>
                </a:solidFill>
                <a:latin typeface="Alasassy Caps" pitchFamily="2" charset="0"/>
              </a:rPr>
              <a:t>the Holy One 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of Israel, and his Maker, Ask me of things to come </a:t>
            </a:r>
            <a:r>
              <a:rPr lang="en-US" sz="3600" b="1" dirty="0">
                <a:solidFill>
                  <a:srgbClr val="FFC000"/>
                </a:solidFill>
                <a:latin typeface="Alasassy Caps" pitchFamily="2" charset="0"/>
              </a:rPr>
              <a:t>concerning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 my sons, and concerning the work of </a:t>
            </a:r>
            <a:r>
              <a:rPr lang="en-US" sz="3600" b="1" dirty="0">
                <a:solidFill>
                  <a:srgbClr val="FFC000"/>
                </a:solidFill>
                <a:latin typeface="Alasassy Caps" pitchFamily="2" charset="0"/>
              </a:rPr>
              <a:t>my hands 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command ye me. I have </a:t>
            </a:r>
            <a:r>
              <a:rPr lang="en-US" sz="3600" b="1" dirty="0">
                <a:solidFill>
                  <a:srgbClr val="FFC000"/>
                </a:solidFill>
                <a:latin typeface="Alasassy Caps" pitchFamily="2" charset="0"/>
              </a:rPr>
              <a:t>made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 the earth, and </a:t>
            </a:r>
            <a:r>
              <a:rPr lang="en-US" sz="3600" b="1" dirty="0">
                <a:solidFill>
                  <a:srgbClr val="FFC000"/>
                </a:solidFill>
                <a:latin typeface="Alasassy Caps" pitchFamily="2" charset="0"/>
              </a:rPr>
              <a:t>created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 man upon it: I, even my hands, have stretched out the heavens, and all their host have I </a:t>
            </a:r>
            <a:r>
              <a:rPr lang="en-US" sz="3600" b="1" dirty="0">
                <a:solidFill>
                  <a:srgbClr val="FFC000"/>
                </a:solidFill>
                <a:latin typeface="Alasassy Caps" pitchFamily="2" charset="0"/>
              </a:rPr>
              <a:t>commanded</a:t>
            </a:r>
            <a:r>
              <a:rPr lang="en-US" sz="3600" b="1" dirty="0">
                <a:solidFill>
                  <a:schemeClr val="bg1"/>
                </a:solidFill>
                <a:latin typeface="Alasassy Caps" pitchFamily="2" charset="0"/>
              </a:rPr>
              <a:t>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8B1C5-F16A-03AD-1864-6B50055B1572}"/>
              </a:ext>
            </a:extLst>
          </p:cNvPr>
          <p:cNvSpPr txBox="1"/>
          <p:nvPr/>
        </p:nvSpPr>
        <p:spPr>
          <a:xfrm>
            <a:off x="0" y="4367347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lasassy Caps" pitchFamily="2" charset="0"/>
              </a:rPr>
              <a:t>Psalm 2:8-9</a:t>
            </a:r>
            <a:r>
              <a:rPr kumimoji="0" lang="en-US" sz="3600" b="1" i="0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“Ask of me, and I </a:t>
            </a:r>
            <a:r>
              <a:rPr lang="en-US" sz="3600" b="1" cap="all" dirty="0">
                <a:solidFill>
                  <a:schemeClr val="bg1"/>
                </a:solidFill>
                <a:latin typeface="Alasassy Caps" pitchFamily="2" charset="0"/>
              </a:rPr>
              <a:t>will make the nations your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inheritance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 the ends of the earth your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possession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 You will break them with a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rod of iron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; you will dash them to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pieces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like pottery.”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0E611C-579D-E669-29A3-A17E8DF6E723}"/>
              </a:ext>
            </a:extLst>
          </p:cNvPr>
          <p:cNvCxnSpPr>
            <a:cxnSpLocks/>
          </p:cNvCxnSpPr>
          <p:nvPr/>
        </p:nvCxnSpPr>
        <p:spPr>
          <a:xfrm>
            <a:off x="327837" y="3833038"/>
            <a:ext cx="11536326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lgDashDot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2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23A44-237D-BB55-1345-DC81F113B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A3D19-6734-31EE-91AE-8E50061AF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A6587D-A038-0CBB-045B-A6C1D7757058}"/>
              </a:ext>
            </a:extLst>
          </p:cNvPr>
          <p:cNvSpPr txBox="1"/>
          <p:nvPr/>
        </p:nvSpPr>
        <p:spPr>
          <a:xfrm>
            <a:off x="0" y="750999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 </a:t>
            </a:r>
            <a:r>
              <a:rPr lang="en-US" sz="4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lasassy Caps" pitchFamily="2" charset="0"/>
              </a:rPr>
              <a:t>2 Chronicles 7:14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asassy Caps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“If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my people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, which are called by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my name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, shall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humble 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themselves, and pray, and seek my face, and turn from their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wicked 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ways; then will I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hear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 from heaven, and will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forgive 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their sin, and will </a:t>
            </a:r>
            <a:r>
              <a:rPr lang="en-US" sz="4000" b="1" dirty="0">
                <a:solidFill>
                  <a:srgbClr val="FFC000"/>
                </a:solidFill>
                <a:latin typeface="Alasassy Caps" pitchFamily="2" charset="0"/>
              </a:rPr>
              <a:t>heal</a:t>
            </a:r>
            <a:r>
              <a:rPr lang="en-US" sz="4000" b="1" dirty="0">
                <a:solidFill>
                  <a:schemeClr val="bg1"/>
                </a:solidFill>
                <a:latin typeface="Alasassy Caps" pitchFamily="2" charset="0"/>
              </a:rPr>
              <a:t> their land.”</a:t>
            </a:r>
            <a:endParaRPr lang="en-US" sz="4000" dirty="0">
              <a:solidFill>
                <a:schemeClr val="bg1"/>
              </a:solidFill>
              <a:latin typeface="Alasassy Cap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96F3A9-23C6-C25D-8C3C-1389EC52D287}"/>
              </a:ext>
            </a:extLst>
          </p:cNvPr>
          <p:cNvSpPr txBox="1"/>
          <p:nvPr/>
        </p:nvSpPr>
        <p:spPr>
          <a:xfrm>
            <a:off x="0" y="4249717"/>
            <a:ext cx="12192000" cy="166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lasassy Caps" pitchFamily="2" charset="0"/>
              </a:rPr>
              <a:t>Matthew 7:7</a:t>
            </a:r>
            <a:r>
              <a:rPr kumimoji="0" lang="en-US" sz="4400" b="1" i="0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“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Ask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and it will be 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given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to you; 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seek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and 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you will find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; 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knock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and the door will be 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opened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to you.”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4EA4DE-A351-F609-1238-E3B8ABCD45E9}"/>
              </a:ext>
            </a:extLst>
          </p:cNvPr>
          <p:cNvCxnSpPr>
            <a:cxnSpLocks/>
          </p:cNvCxnSpPr>
          <p:nvPr/>
        </p:nvCxnSpPr>
        <p:spPr>
          <a:xfrm>
            <a:off x="327837" y="3758609"/>
            <a:ext cx="11536326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lgDashDot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7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6EAD6-B440-744B-5144-9423D51F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31A00-BDFB-FC84-7D42-EE866E2596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990E537-776D-DD17-E48B-E0E70837ED80}"/>
              </a:ext>
            </a:extLst>
          </p:cNvPr>
          <p:cNvSpPr/>
          <p:nvPr/>
        </p:nvSpPr>
        <p:spPr>
          <a:xfrm>
            <a:off x="382771" y="1786267"/>
            <a:ext cx="11430001" cy="3413051"/>
          </a:xfrm>
          <a:prstGeom prst="frame">
            <a:avLst>
              <a:gd name="adj1" fmla="val 5917"/>
            </a:avLst>
          </a:prstGeom>
          <a:solidFill>
            <a:srgbClr val="77B5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87D4F-3D85-63D3-2738-0994400F535E}"/>
              </a:ext>
            </a:extLst>
          </p:cNvPr>
          <p:cNvSpPr txBox="1"/>
          <p:nvPr/>
        </p:nvSpPr>
        <p:spPr>
          <a:xfrm>
            <a:off x="804530" y="2215521"/>
            <a:ext cx="108168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Serif Hand Extrablack" panose="03070B02030502020204" pitchFamily="66" charset="0"/>
                <a:ea typeface="+mn-ea"/>
                <a:cs typeface="+mn-cs"/>
              </a:rPr>
              <a:t>Prayer works!</a:t>
            </a:r>
            <a:endParaRPr kumimoji="0" lang="en-US" sz="1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Serif Hand Extrablack" panose="03070B020305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37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977D-ACA7-7287-306D-1C7F7316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B32B7-0772-DA6F-D41D-D99FB1B9C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53522-87DE-1869-DEF8-AD88A5CF7D58}"/>
              </a:ext>
            </a:extLst>
          </p:cNvPr>
          <p:cNvSpPr txBox="1"/>
          <p:nvPr/>
        </p:nvSpPr>
        <p:spPr>
          <a:xfrm>
            <a:off x="155944" y="597529"/>
            <a:ext cx="12036056" cy="5420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Among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seven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out of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ten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American adults consider themselves </a:t>
            </a:r>
            <a:r>
              <a:rPr lang="en-US" sz="3300" b="1" cap="all" dirty="0">
                <a:solidFill>
                  <a:schemeClr val="bg1"/>
                </a:solidFill>
                <a:latin typeface="Alasassy Caps" pitchFamily="2" charset="0"/>
              </a:rPr>
              <a:t>Christian, three out of four </a:t>
            </a:r>
            <a:r>
              <a:rPr lang="en-US" sz="3300" b="1" cap="all" dirty="0">
                <a:solidFill>
                  <a:srgbClr val="FFC000"/>
                </a:solidFill>
                <a:latin typeface="Alasassy Caps" pitchFamily="2" charset="0"/>
              </a:rPr>
              <a:t>(76%) </a:t>
            </a:r>
            <a:r>
              <a:rPr lang="en-US" sz="3300" b="1" cap="all" dirty="0">
                <a:solidFill>
                  <a:schemeClr val="bg1"/>
                </a:solidFill>
                <a:latin typeface="Alasassy Caps" pitchFamily="2" charset="0"/>
              </a:rPr>
              <a:t>believe that God hears prayers, but vary in their ideas about how God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responds to the prayers He hears.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self-identified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Christians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(39%)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believe that God hears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all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prayers and answers each one, although sometimes the answer is “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no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.”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One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out of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five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self-identified Christians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(20%)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argue that God hears all prayers but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carries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out His will, regardless of those prayers.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486CB-8FC8-5191-5462-59B252FD484B}"/>
              </a:ext>
            </a:extLst>
          </p:cNvPr>
          <p:cNvSpPr/>
          <p:nvPr/>
        </p:nvSpPr>
        <p:spPr>
          <a:xfrm>
            <a:off x="77972" y="500306"/>
            <a:ext cx="12036056" cy="201961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1BED0-B154-07F2-D412-998A3690D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BF561-B54C-FFB0-99F8-D96F4D16AF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EFBE8-0EC0-C38B-3B82-936F559E1042}"/>
              </a:ext>
            </a:extLst>
          </p:cNvPr>
          <p:cNvSpPr txBox="1"/>
          <p:nvPr/>
        </p:nvSpPr>
        <p:spPr>
          <a:xfrm>
            <a:off x="0" y="631794"/>
            <a:ext cx="12192000" cy="5218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One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out of every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nine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self-identified Christians (11%) says God hears all prayers but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only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answers those from people who are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truly committed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to Him.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6%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of self-identified Christians contend that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God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only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answers a prayer if many people pray it, or it has been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prayed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consistently for a long time.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Surprisingly, a share of people who pray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(14%)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admitted that they don’t know if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God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responds to people’s 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prayers</a:t>
            </a: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or, if He responds at all.</a:t>
            </a:r>
          </a:p>
        </p:txBody>
      </p:sp>
    </p:spTree>
    <p:extLst>
      <p:ext uri="{BB962C8B-B14F-4D97-AF65-F5344CB8AC3E}">
        <p14:creationId xmlns:p14="http://schemas.microsoft.com/office/powerpoint/2010/main" val="58400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905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Alasassy Caps</vt:lpstr>
      <vt:lpstr>Aptos</vt:lpstr>
      <vt:lpstr>Aptos Display</vt:lpstr>
      <vt:lpstr>Arial</vt:lpstr>
      <vt:lpstr>The Serif Hand Extrablack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 Woods</dc:creator>
  <cp:lastModifiedBy>Courtney Coleman</cp:lastModifiedBy>
  <cp:revision>2</cp:revision>
  <dcterms:created xsi:type="dcterms:W3CDTF">2026-03-16T17:52:34Z</dcterms:created>
  <dcterms:modified xsi:type="dcterms:W3CDTF">2026-03-18T20:38:43Z</dcterms:modified>
</cp:coreProperties>
</file>