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7" r:id="rId4"/>
    <p:sldId id="259" r:id="rId5"/>
    <p:sldId id="278" r:id="rId6"/>
    <p:sldId id="280" r:id="rId7"/>
    <p:sldId id="281" r:id="rId8"/>
    <p:sldId id="282" r:id="rId9"/>
    <p:sldId id="283" r:id="rId10"/>
    <p:sldId id="285" r:id="rId11"/>
    <p:sldId id="286" r:id="rId12"/>
    <p:sldId id="300" r:id="rId13"/>
    <p:sldId id="287" r:id="rId14"/>
    <p:sldId id="288" r:id="rId15"/>
    <p:sldId id="290" r:id="rId16"/>
    <p:sldId id="292" r:id="rId17"/>
    <p:sldId id="293" r:id="rId18"/>
    <p:sldId id="284" r:id="rId19"/>
    <p:sldId id="294" r:id="rId20"/>
    <p:sldId id="296" r:id="rId21"/>
    <p:sldId id="295" r:id="rId22"/>
    <p:sldId id="297" r:id="rId23"/>
    <p:sldId id="298" r:id="rId24"/>
    <p:sldId id="299" r:id="rId25"/>
    <p:sldId id="272" r:id="rId26"/>
    <p:sldId id="301"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F8427-5C09-4037-81C3-EDFDA3F5374D}" v="51" dt="2026-03-11T21:24:28.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sorterViewPr>
    <p:cViewPr>
      <p:scale>
        <a:sx n="100" d="100"/>
        <a:sy n="100" d="100"/>
      </p:scale>
      <p:origin x="0" y="-9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338DC-5DB5-4C12-86B7-0C16FC685427}"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77658-2CEA-4853-908A-B9925E6D11C9}" type="slidenum">
              <a:rPr lang="en-US" smtClean="0"/>
              <a:t>‹#›</a:t>
            </a:fld>
            <a:endParaRPr lang="en-US"/>
          </a:p>
        </p:txBody>
      </p:sp>
    </p:spTree>
    <p:extLst>
      <p:ext uri="{BB962C8B-B14F-4D97-AF65-F5344CB8AC3E}">
        <p14:creationId xmlns:p14="http://schemas.microsoft.com/office/powerpoint/2010/main" val="47314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C063B-67A2-33D2-FFDB-19DFF59EA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ED712-497A-C5B0-82E9-82820BD7A7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470D4F-95F5-A239-85C6-AD0CC39BD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C2E444-F85D-65EA-317C-556907E6515B}"/>
              </a:ext>
            </a:extLst>
          </p:cNvPr>
          <p:cNvSpPr>
            <a:spLocks noGrp="1"/>
          </p:cNvSpPr>
          <p:nvPr>
            <p:ph type="sldNum" sz="quarter" idx="5"/>
          </p:nvPr>
        </p:nvSpPr>
        <p:spPr/>
        <p:txBody>
          <a:bodyPr/>
          <a:lstStyle/>
          <a:p>
            <a:fld id="{3A977658-2CEA-4853-908A-B9925E6D11C9}" type="slidenum">
              <a:rPr lang="en-US" smtClean="0"/>
              <a:t>25</a:t>
            </a:fld>
            <a:endParaRPr lang="en-US"/>
          </a:p>
        </p:txBody>
      </p:sp>
    </p:spTree>
    <p:extLst>
      <p:ext uri="{BB962C8B-B14F-4D97-AF65-F5344CB8AC3E}">
        <p14:creationId xmlns:p14="http://schemas.microsoft.com/office/powerpoint/2010/main" val="366762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72B9C-9A77-5D2A-6F65-117948AF2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E39B9-BFC7-E03F-25A4-75C4943928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E75979-3242-21C8-408F-229F4E809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174138-736D-10CB-D7A9-0F7A627C8042}"/>
              </a:ext>
            </a:extLst>
          </p:cNvPr>
          <p:cNvSpPr>
            <a:spLocks noGrp="1"/>
          </p:cNvSpPr>
          <p:nvPr>
            <p:ph type="sldNum" sz="quarter" idx="5"/>
          </p:nvPr>
        </p:nvSpPr>
        <p:spPr/>
        <p:txBody>
          <a:bodyPr/>
          <a:lstStyle/>
          <a:p>
            <a:fld id="{3A977658-2CEA-4853-908A-B9925E6D11C9}" type="slidenum">
              <a:rPr lang="en-US" smtClean="0"/>
              <a:t>26</a:t>
            </a:fld>
            <a:endParaRPr lang="en-US"/>
          </a:p>
        </p:txBody>
      </p:sp>
    </p:spTree>
    <p:extLst>
      <p:ext uri="{BB962C8B-B14F-4D97-AF65-F5344CB8AC3E}">
        <p14:creationId xmlns:p14="http://schemas.microsoft.com/office/powerpoint/2010/main" val="312467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9697-F5E8-9354-B378-FD32C9E62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9D22DB-4BC3-D758-6686-B4BB24DF8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3D3BA-3706-1A77-ECE8-BED040B53E3B}"/>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5" name="Footer Placeholder 4">
            <a:extLst>
              <a:ext uri="{FF2B5EF4-FFF2-40B4-BE49-F238E27FC236}">
                <a16:creationId xmlns:a16="http://schemas.microsoft.com/office/drawing/2014/main" id="{45A1DD36-8F74-0758-F603-2754667FD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DBD1-806B-49D5-4647-73A890E7A282}"/>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279758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64FC-919C-C66C-819F-3AF0D92F0A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4C6C3-6B08-D413-52DC-B7547259D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CBA71-C671-BF67-28C9-5BC0D269C70B}"/>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5" name="Footer Placeholder 4">
            <a:extLst>
              <a:ext uri="{FF2B5EF4-FFF2-40B4-BE49-F238E27FC236}">
                <a16:creationId xmlns:a16="http://schemas.microsoft.com/office/drawing/2014/main" id="{BA6959BF-A4DB-7BD4-F679-107BAC29C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59CC5-D9A1-856B-5F27-9F0E12E62CD3}"/>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67370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E25D1-A447-63B5-1678-44C6D559C1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DC7072-3FED-89C5-A694-59FA6A13CF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3B3D5-4363-A87F-56F5-FA2F80D61495}"/>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5" name="Footer Placeholder 4">
            <a:extLst>
              <a:ext uri="{FF2B5EF4-FFF2-40B4-BE49-F238E27FC236}">
                <a16:creationId xmlns:a16="http://schemas.microsoft.com/office/drawing/2014/main" id="{D200C4D6-6616-ECBA-FC8F-2D026CD1B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B96EB-4370-DFDB-0E25-BA94848C099D}"/>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86157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05B9-F230-DFB6-339A-A7788CD8B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8AD51-ABFC-30CD-A865-923161095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DA572-69A5-879D-CD8F-4B68D9C83AAF}"/>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5" name="Footer Placeholder 4">
            <a:extLst>
              <a:ext uri="{FF2B5EF4-FFF2-40B4-BE49-F238E27FC236}">
                <a16:creationId xmlns:a16="http://schemas.microsoft.com/office/drawing/2014/main" id="{C201BEEE-EDDC-AECF-B0F3-D52B569F2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03888-9984-665B-B812-9FBDFC9B25BE}"/>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6015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0F9F-8943-80BE-DDA5-EEC4B4311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46798A-A4CD-5D1B-949F-78D9C3B96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277F53-EE69-8B1B-2C94-AC829BD68A9B}"/>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5" name="Footer Placeholder 4">
            <a:extLst>
              <a:ext uri="{FF2B5EF4-FFF2-40B4-BE49-F238E27FC236}">
                <a16:creationId xmlns:a16="http://schemas.microsoft.com/office/drawing/2014/main" id="{EB7545CA-EF82-7918-DD43-426AA9FB9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A7ACE-E86A-8718-6344-B3CC8DD0EB25}"/>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92061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65CC-BBDB-3D23-FDD4-9E675DCFD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A6B0-044B-F136-4DA4-6784E865E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87B106-3FFB-3B32-6072-2FB55527E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98BF4-BF05-0FD9-F52B-FA782827B305}"/>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6" name="Footer Placeholder 5">
            <a:extLst>
              <a:ext uri="{FF2B5EF4-FFF2-40B4-BE49-F238E27FC236}">
                <a16:creationId xmlns:a16="http://schemas.microsoft.com/office/drawing/2014/main" id="{790D47D3-34FF-5E64-41AD-36CDE62FB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77AB0-5F85-A223-667D-04311C85768F}"/>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407352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55AB-04A4-C171-CBC2-35369D6E78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3E896E-D87B-D056-1653-96EB1BD7A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40CA0-3F7F-5C10-27B3-B989A13DD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FB521-E2B1-EDDC-9E13-D12D786E0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317CD4-7741-2439-8662-E98ACDE5D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F81819-D69B-8B74-EF01-1EF1A5D78046}"/>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8" name="Footer Placeholder 7">
            <a:extLst>
              <a:ext uri="{FF2B5EF4-FFF2-40B4-BE49-F238E27FC236}">
                <a16:creationId xmlns:a16="http://schemas.microsoft.com/office/drawing/2014/main" id="{1651A69D-26B5-F11A-FC3A-026544DE76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CE295-0AA9-C1A8-B970-54FE8D033BBB}"/>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65961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16C7-F6ED-F9D0-80B8-C4DCD2341E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7CC13-6C3E-0E79-2031-31DB4A0DD951}"/>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4" name="Footer Placeholder 3">
            <a:extLst>
              <a:ext uri="{FF2B5EF4-FFF2-40B4-BE49-F238E27FC236}">
                <a16:creationId xmlns:a16="http://schemas.microsoft.com/office/drawing/2014/main" id="{ACD07E31-BBD3-8C36-E15F-EF78BF848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943156-C482-44EE-AA87-E5111523FC76}"/>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5099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32C32-7852-9FAA-3554-FE5340843DBB}"/>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3" name="Footer Placeholder 2">
            <a:extLst>
              <a:ext uri="{FF2B5EF4-FFF2-40B4-BE49-F238E27FC236}">
                <a16:creationId xmlns:a16="http://schemas.microsoft.com/office/drawing/2014/main" id="{5653945E-002B-33CB-4308-093E079F3A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A5640-0FC0-B0E1-0764-273F14A6CE2C}"/>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334032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9B92-535D-CFD0-9438-8E77EFBC4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159C3D-9ED3-953E-8926-D25ADA069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607B67-8827-C45C-6EED-A8A001779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06303-C58F-935A-A504-D523E2240947}"/>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6" name="Footer Placeholder 5">
            <a:extLst>
              <a:ext uri="{FF2B5EF4-FFF2-40B4-BE49-F238E27FC236}">
                <a16:creationId xmlns:a16="http://schemas.microsoft.com/office/drawing/2014/main" id="{26D572D1-A3C5-ACC6-2E46-5B9CA4EB7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55329-9523-51D6-E3E3-4165A31A5D6B}"/>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332130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B3E6-37D6-C2EC-7985-FE0CE7C32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E5F90-FA1C-2095-FB3E-0F7BAB684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29E3E-FF85-5EEA-F6D8-3E9D67317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B91EA-A32E-1908-827E-D9DAD83AE32A}"/>
              </a:ext>
            </a:extLst>
          </p:cNvPr>
          <p:cNvSpPr>
            <a:spLocks noGrp="1"/>
          </p:cNvSpPr>
          <p:nvPr>
            <p:ph type="dt" sz="half" idx="10"/>
          </p:nvPr>
        </p:nvSpPr>
        <p:spPr/>
        <p:txBody>
          <a:bodyPr/>
          <a:lstStyle/>
          <a:p>
            <a:fld id="{1721D6E8-1F39-491C-8543-BB3923F4846B}" type="datetimeFigureOut">
              <a:rPr lang="en-US" smtClean="0"/>
              <a:t>3/11/2026</a:t>
            </a:fld>
            <a:endParaRPr lang="en-US"/>
          </a:p>
        </p:txBody>
      </p:sp>
      <p:sp>
        <p:nvSpPr>
          <p:cNvPr id="6" name="Footer Placeholder 5">
            <a:extLst>
              <a:ext uri="{FF2B5EF4-FFF2-40B4-BE49-F238E27FC236}">
                <a16:creationId xmlns:a16="http://schemas.microsoft.com/office/drawing/2014/main" id="{A69870F4-BFB7-6835-3BEC-DECD3546A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C2BF8-64FE-0D47-FED0-8963F0342774}"/>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43407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6DE34C-120C-BE5C-CBA5-14CA76D5D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78CBA-C18C-504A-7BC1-67EF7F811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73B87-7421-3B72-9735-41A05F5F7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21D6E8-1F39-491C-8543-BB3923F4846B}" type="datetimeFigureOut">
              <a:rPr lang="en-US" smtClean="0"/>
              <a:t>3/11/2026</a:t>
            </a:fld>
            <a:endParaRPr lang="en-US"/>
          </a:p>
        </p:txBody>
      </p:sp>
      <p:sp>
        <p:nvSpPr>
          <p:cNvPr id="5" name="Footer Placeholder 4">
            <a:extLst>
              <a:ext uri="{FF2B5EF4-FFF2-40B4-BE49-F238E27FC236}">
                <a16:creationId xmlns:a16="http://schemas.microsoft.com/office/drawing/2014/main" id="{46994572-EBAF-13BF-DB5E-60AD17F53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A92750-C333-CB93-6964-37AE2324B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D73020-7EF7-4FAC-9180-E8273EF6833F}" type="slidenum">
              <a:rPr lang="en-US" smtClean="0"/>
              <a:t>‹#›</a:t>
            </a:fld>
            <a:endParaRPr lang="en-US"/>
          </a:p>
        </p:txBody>
      </p:sp>
    </p:spTree>
    <p:extLst>
      <p:ext uri="{BB962C8B-B14F-4D97-AF65-F5344CB8AC3E}">
        <p14:creationId xmlns:p14="http://schemas.microsoft.com/office/powerpoint/2010/main" val="128857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ref.com/Psalms/66/Psalm-66-18.html"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ngjamesbibleonline.org/Romans-8-26_8-27/"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kingjamesbibleonline.org/Ephesians-5-18/" TargetMode="External"/><Relationship Id="rId4" Type="http://schemas.openxmlformats.org/officeDocument/2006/relationships/hyperlink" Target="https://www.kingjamesbibleonline.org/Ephesians-6-1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tquestions.org/mind-of-Christ.html"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3499A-3CBE-A8CC-0813-281DBD2A3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985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A7C7-0034-212F-45A0-177F5CAF0D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FC16CF-A6BF-D98D-5FD5-0271975F5CD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17F14B-7F37-68ED-05DA-6EC9332A5823}"/>
              </a:ext>
            </a:extLst>
          </p:cNvPr>
          <p:cNvSpPr txBox="1"/>
          <p:nvPr/>
        </p:nvSpPr>
        <p:spPr>
          <a:xfrm>
            <a:off x="304799" y="642679"/>
            <a:ext cx="11550502" cy="4247317"/>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52388" lvl="1" indent="-52388" algn="ctr"/>
            <a:endParaRPr lang="en-US" sz="4400" b="1" dirty="0">
              <a:solidFill>
                <a:srgbClr val="FFFF00"/>
              </a:solidFill>
              <a:latin typeface="Cambria" panose="02040503050406030204" pitchFamily="18" charset="0"/>
              <a:ea typeface="Cambria" panose="02040503050406030204" pitchFamily="18" charset="0"/>
              <a:cs typeface="+mj-cs"/>
            </a:endParaRPr>
          </a:p>
          <a:p>
            <a:pPr marL="52388" lvl="1" indent="-52388" algn="ctr"/>
            <a:r>
              <a:rPr lang="en-US" sz="4400" b="1" dirty="0">
                <a:solidFill>
                  <a:srgbClr val="FFFF00"/>
                </a:solidFill>
                <a:latin typeface="Cambria" panose="02040503050406030204" pitchFamily="18" charset="0"/>
                <a:ea typeface="Cambria" panose="02040503050406030204" pitchFamily="18" charset="0"/>
                <a:cs typeface="+mj-cs"/>
              </a:rPr>
              <a:t>How must we be</a:t>
            </a:r>
          </a:p>
          <a:p>
            <a:pPr marL="52388" lvl="1" indent="-52388" algn="ctr"/>
            <a:r>
              <a:rPr lang="en-US" sz="9600" b="1" i="1" dirty="0">
                <a:solidFill>
                  <a:schemeClr val="bg1">
                    <a:lumMod val="95000"/>
                  </a:schemeClr>
                </a:solidFill>
                <a:latin typeface="Franklin Gothic Demi Cond" panose="020B0706030402020204" pitchFamily="34" charset="0"/>
                <a:ea typeface="Cambria" panose="02040503050406030204" pitchFamily="18" charset="0"/>
                <a:cs typeface="+mj-cs"/>
              </a:rPr>
              <a:t>“Positioned”</a:t>
            </a:r>
          </a:p>
          <a:p>
            <a:pPr marL="52388" lvl="1" indent="-52388" algn="ctr"/>
            <a:r>
              <a:rPr lang="en-US" sz="6600" b="1" dirty="0">
                <a:solidFill>
                  <a:srgbClr val="FFFF00"/>
                </a:solidFill>
                <a:latin typeface="Cambria" panose="02040503050406030204" pitchFamily="18" charset="0"/>
                <a:ea typeface="Cambria" panose="02040503050406030204" pitchFamily="18" charset="0"/>
                <a:cs typeface="+mj-cs"/>
              </a:rPr>
              <a:t>In God?</a:t>
            </a:r>
            <a:endParaRPr lang="en-US" sz="6000" b="1" dirty="0">
              <a:solidFill>
                <a:srgbClr val="FFFF00"/>
              </a:solidFill>
              <a:latin typeface="Cambria" panose="02040503050406030204" pitchFamily="18" charset="0"/>
              <a:ea typeface="Cambria" panose="02040503050406030204" pitchFamily="18" charset="0"/>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993A6B44-D4F8-934A-D23E-4FDD42563D11}"/>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3AE19045-08CD-3BCB-3C2C-E7E907FE41DE}"/>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8B212DF1-A484-7F84-EF71-6F01CAD9A049}"/>
              </a:ext>
            </a:extLst>
          </p:cNvPr>
          <p:cNvCxnSpPr>
            <a:cxnSpLocks/>
          </p:cNvCxnSpPr>
          <p:nvPr/>
        </p:nvCxnSpPr>
        <p:spPr>
          <a:xfrm flipH="1">
            <a:off x="473148" y="737653"/>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162155B1-351A-BC10-8B6F-8FDD0FFC3E6E}"/>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31BBD019-AD07-047F-EB61-E308AE19DEED}"/>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3824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3B393-6BBB-9944-D760-1C8C0EED5A4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CB1795-BC1D-1AE4-5AA4-FA36DFAE76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DDB00B0-A38E-CE29-B8C4-C5D6254689AE}"/>
              </a:ext>
            </a:extLst>
          </p:cNvPr>
          <p:cNvSpPr txBox="1"/>
          <p:nvPr/>
        </p:nvSpPr>
        <p:spPr>
          <a:xfrm>
            <a:off x="304799" y="642679"/>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4512D9E4-865F-6D95-8F4E-A4450F445260}"/>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1BC1467A-1725-BDD9-4A60-D4B9D437BD0B}"/>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0E21BD56-BF33-A45E-A8D7-DE6B61D77936}"/>
              </a:ext>
            </a:extLst>
          </p:cNvPr>
          <p:cNvCxnSpPr>
            <a:cxnSpLocks/>
          </p:cNvCxnSpPr>
          <p:nvPr/>
        </p:nvCxnSpPr>
        <p:spPr>
          <a:xfrm flipH="1">
            <a:off x="473148" y="737653"/>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7D0447D3-6D7A-BD2C-5D24-43FC4FD1DA84}"/>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CD6819E7-4548-621A-4578-3A17B9DAB160}"/>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00645F70-EDD1-D0F1-0DEE-B30C2CB58C93}"/>
              </a:ext>
            </a:extLst>
          </p:cNvPr>
          <p:cNvSpPr txBox="1"/>
          <p:nvPr/>
        </p:nvSpPr>
        <p:spPr>
          <a:xfrm>
            <a:off x="496185" y="1042789"/>
            <a:ext cx="10910283" cy="5170646"/>
          </a:xfrm>
          <a:prstGeom prst="rect">
            <a:avLst/>
          </a:prstGeom>
          <a:solidFill>
            <a:schemeClr val="bg1"/>
          </a:solidFill>
          <a:ln>
            <a:solidFill>
              <a:schemeClr val="bg1"/>
            </a:solidFill>
          </a:ln>
        </p:spPr>
        <p:txBody>
          <a:bodyPr wrap="square" rtlCol="0">
            <a:spAutoFit/>
          </a:bodyPr>
          <a:lstStyle/>
          <a:p>
            <a:r>
              <a:rPr lang="en-US" sz="4000" dirty="0">
                <a:solidFill>
                  <a:srgbClr val="FF0000"/>
                </a:solidFill>
                <a:latin typeface="Franklin Gothic Heavy" panose="020B0903020102020204" pitchFamily="34" charset="0"/>
              </a:rPr>
              <a:t>OUR HEARTS: </a:t>
            </a:r>
          </a:p>
          <a:p>
            <a:endParaRPr lang="en-US" dirty="0">
              <a:latin typeface="Franklin Gothic Heavy" panose="020B0903020102020204" pitchFamily="34" charset="0"/>
            </a:endParaRPr>
          </a:p>
          <a:p>
            <a:r>
              <a:rPr lang="en-US" sz="3200" b="1" dirty="0"/>
              <a:t>1.  We need to Pray from a </a:t>
            </a:r>
            <a:r>
              <a:rPr lang="en-US" sz="3200" b="1" dirty="0">
                <a:highlight>
                  <a:srgbClr val="FFFF00"/>
                </a:highlight>
              </a:rPr>
              <a:t>Righteous</a:t>
            </a:r>
            <a:r>
              <a:rPr lang="en-US" sz="3200" b="1" dirty="0"/>
              <a:t> Heart</a:t>
            </a:r>
          </a:p>
          <a:p>
            <a:r>
              <a:rPr lang="en-US" sz="2400" dirty="0"/>
              <a:t>“If I regard wickedness in my heart, The Lord will not hear” </a:t>
            </a:r>
            <a:r>
              <a:rPr lang="en-US" sz="2400" dirty="0">
                <a:hlinkClick r:id="rId3"/>
              </a:rPr>
              <a:t>Psalm 66:18</a:t>
            </a:r>
            <a:r>
              <a:rPr lang="en-US" sz="2400" dirty="0"/>
              <a:t>, NAS)</a:t>
            </a:r>
            <a:endParaRPr lang="en-US" sz="4000" dirty="0"/>
          </a:p>
          <a:p>
            <a:r>
              <a:rPr lang="en-US" sz="3200" dirty="0"/>
              <a:t>2.  </a:t>
            </a:r>
            <a:r>
              <a:rPr lang="en-US" sz="3200" b="1" dirty="0"/>
              <a:t>We need to Pray from a </a:t>
            </a:r>
            <a:r>
              <a:rPr lang="en-US" sz="3200" b="1" dirty="0">
                <a:highlight>
                  <a:srgbClr val="FFFF00"/>
                </a:highlight>
              </a:rPr>
              <a:t>Grateful</a:t>
            </a:r>
            <a:r>
              <a:rPr lang="en-US" sz="3200" b="1" dirty="0"/>
              <a:t> Heart.</a:t>
            </a:r>
          </a:p>
          <a:p>
            <a:r>
              <a:rPr lang="en-US" sz="2400" dirty="0"/>
              <a:t>"Devote yourselves to prayer, being watchful and thankful.  Colossians 4:2</a:t>
            </a:r>
          </a:p>
          <a:p>
            <a:r>
              <a:rPr lang="en-US" sz="3200" b="1" dirty="0"/>
              <a:t>3.  We need to Pray from a </a:t>
            </a:r>
            <a:r>
              <a:rPr lang="en-US" sz="3200" b="1" dirty="0">
                <a:highlight>
                  <a:srgbClr val="FFFF00"/>
                </a:highlight>
              </a:rPr>
              <a:t>Forgiving</a:t>
            </a:r>
            <a:r>
              <a:rPr lang="en-US" sz="3200" b="1" dirty="0"/>
              <a:t> Heart</a:t>
            </a:r>
          </a:p>
          <a:p>
            <a:r>
              <a:rPr lang="en-US" sz="2400" i="1" dirty="0"/>
              <a:t>“..but if you do not forgive others their trespasses, neither will your  Father forgive your trespasses“  Matthew 6:14</a:t>
            </a:r>
          </a:p>
          <a:p>
            <a:r>
              <a:rPr lang="en-US" sz="3200" b="1" dirty="0"/>
              <a:t>4.  We need to Pray from a </a:t>
            </a:r>
            <a:r>
              <a:rPr lang="en-US" sz="3200" b="1" dirty="0">
                <a:highlight>
                  <a:srgbClr val="FFFF00"/>
                </a:highlight>
              </a:rPr>
              <a:t>Trusting</a:t>
            </a:r>
            <a:r>
              <a:rPr lang="en-US" sz="3200" b="1" dirty="0"/>
              <a:t> Heart</a:t>
            </a:r>
          </a:p>
          <a:p>
            <a:r>
              <a:rPr lang="en-US" sz="2400" i="1" dirty="0"/>
              <a:t>"The Lord is my strength and my shield; My heart trusts in Him, and I am helped; therefore, my heart exults, Psalm 28:</a:t>
            </a:r>
          </a:p>
        </p:txBody>
      </p:sp>
    </p:spTree>
    <p:extLst>
      <p:ext uri="{BB962C8B-B14F-4D97-AF65-F5344CB8AC3E}">
        <p14:creationId xmlns:p14="http://schemas.microsoft.com/office/powerpoint/2010/main" val="92021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606D9-20A3-A405-3D5A-9C73D7488A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6B9BDA-DF24-582B-F2BD-764DC22A200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457CE89-0575-F537-6C6D-71FE526D92E0}"/>
              </a:ext>
            </a:extLst>
          </p:cNvPr>
          <p:cNvSpPr txBox="1"/>
          <p:nvPr/>
        </p:nvSpPr>
        <p:spPr>
          <a:xfrm>
            <a:off x="304799" y="642679"/>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86FD743F-FCB8-75DE-F0CB-90457F3E746B}"/>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4132B6BC-7A25-0453-1011-473D1059C23C}"/>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192D119-49EB-BC7D-0BC5-5E3BBA42AC5F}"/>
              </a:ext>
            </a:extLst>
          </p:cNvPr>
          <p:cNvCxnSpPr>
            <a:cxnSpLocks/>
          </p:cNvCxnSpPr>
          <p:nvPr/>
        </p:nvCxnSpPr>
        <p:spPr>
          <a:xfrm flipH="1">
            <a:off x="473148" y="737653"/>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0D48EA8E-9A13-647F-FA91-0FA76A997E6B}"/>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2C36BB68-68C0-2728-EEED-B42A24990E1A}"/>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63D31F48-C93A-89F3-D7E5-54A309AEE9A0}"/>
              </a:ext>
            </a:extLst>
          </p:cNvPr>
          <p:cNvSpPr txBox="1"/>
          <p:nvPr/>
        </p:nvSpPr>
        <p:spPr>
          <a:xfrm>
            <a:off x="496185" y="1042789"/>
            <a:ext cx="10910283" cy="5170646"/>
          </a:xfrm>
          <a:prstGeom prst="rect">
            <a:avLst/>
          </a:prstGeom>
          <a:solidFill>
            <a:schemeClr val="bg1"/>
          </a:solidFill>
          <a:ln>
            <a:solidFill>
              <a:schemeClr val="bg1"/>
            </a:solidFill>
          </a:ln>
        </p:spPr>
        <p:txBody>
          <a:bodyPr wrap="square" rtlCol="0">
            <a:spAutoFit/>
          </a:bodyPr>
          <a:lstStyle/>
          <a:p>
            <a:r>
              <a:rPr lang="en-US" sz="4000" dirty="0">
                <a:solidFill>
                  <a:srgbClr val="FF0000"/>
                </a:solidFill>
                <a:latin typeface="Franklin Gothic Heavy" panose="020B0903020102020204" pitchFamily="34" charset="0"/>
              </a:rPr>
              <a:t>OUR SPIRIT: </a:t>
            </a:r>
          </a:p>
          <a:p>
            <a:endParaRPr lang="en-US" dirty="0">
              <a:latin typeface="Franklin Gothic Heavy" panose="020B0903020102020204" pitchFamily="34" charset="0"/>
            </a:endParaRPr>
          </a:p>
          <a:p>
            <a:pPr marL="514350" indent="-514350">
              <a:buAutoNum type="arabicPeriod"/>
            </a:pPr>
            <a:r>
              <a:rPr lang="en-US" sz="3200" b="1" dirty="0"/>
              <a:t>We need PRAY WITH THE SPIRIT</a:t>
            </a:r>
          </a:p>
          <a:p>
            <a:r>
              <a:rPr lang="en-US" dirty="0"/>
              <a:t>Likewise, the Spirit also helpeth our infirmities: for we know not what we should pray for as we ought: 	but the Spirit itself maketh intercession for us with groanings which cannot be uttered. </a:t>
            </a:r>
            <a:r>
              <a:rPr lang="en-US" sz="2400" dirty="0"/>
              <a:t>)</a:t>
            </a:r>
            <a:r>
              <a:rPr lang="en-US" sz="2000" b="1" dirty="0">
                <a:hlinkClick r:id="rId3" tooltip="Romans 8:26-8:27"/>
              </a:rPr>
              <a:t> Romans 8:26-27</a:t>
            </a:r>
            <a:r>
              <a:rPr lang="en-US" sz="2000" dirty="0"/>
              <a:t> - </a:t>
            </a:r>
          </a:p>
          <a:p>
            <a:r>
              <a:rPr lang="en-US" sz="3200" dirty="0"/>
              <a:t>2.  </a:t>
            </a:r>
            <a:r>
              <a:rPr lang="en-US" sz="3200" b="1" dirty="0"/>
              <a:t>We need PRAY IN THE SPIRIT</a:t>
            </a:r>
          </a:p>
          <a:p>
            <a:r>
              <a:rPr lang="en-US" dirty="0"/>
              <a:t>Praying always with all prayer and supplication in the Spirit, and watching thereunto with all perseverance and supplication for all saints; </a:t>
            </a:r>
            <a:r>
              <a:rPr lang="en-US" b="1" dirty="0">
                <a:hlinkClick r:id="rId4" tooltip="Ephesians 6:18"/>
              </a:rPr>
              <a:t>Ephesians 6:18</a:t>
            </a:r>
            <a:r>
              <a:rPr lang="en-US" dirty="0"/>
              <a:t> - </a:t>
            </a:r>
          </a:p>
          <a:p>
            <a:r>
              <a:rPr lang="en-US" sz="3200" b="1" dirty="0"/>
              <a:t>3.  We need to PRAY FULL OF THE HOLY SPIRIT</a:t>
            </a:r>
          </a:p>
          <a:p>
            <a:r>
              <a:rPr lang="en-US" dirty="0"/>
              <a:t>- And be not drunk with wine, wherein is excess; but be filled with the Spirit;</a:t>
            </a:r>
            <a:r>
              <a:rPr lang="en-US" b="1" dirty="0">
                <a:hlinkClick r:id="rId5" tooltip="Ephesians 5:18"/>
              </a:rPr>
              <a:t> Ephesians 5:18</a:t>
            </a:r>
            <a:r>
              <a:rPr lang="en-US" dirty="0"/>
              <a:t> </a:t>
            </a:r>
          </a:p>
          <a:p>
            <a:r>
              <a:rPr lang="en-US" sz="3200" b="1" dirty="0"/>
              <a:t>4.  We need to PRAY TO BE LED OF THE HOLY SPIRIT</a:t>
            </a:r>
          </a:p>
          <a:p>
            <a:r>
              <a:rPr lang="en-US" dirty="0"/>
              <a:t>Or do you not know that your body is the temple of the Holy Spirit </a:t>
            </a:r>
            <a:r>
              <a:rPr lang="en-US" i="1" dirty="0"/>
              <a:t>who is</a:t>
            </a:r>
            <a:r>
              <a:rPr lang="en-US" dirty="0"/>
              <a:t> in you, whom you have from God, and you are not your own? I Corinthians 6:19</a:t>
            </a:r>
            <a:endParaRPr lang="en-US" sz="2400" i="1" dirty="0"/>
          </a:p>
        </p:txBody>
      </p:sp>
    </p:spTree>
    <p:extLst>
      <p:ext uri="{BB962C8B-B14F-4D97-AF65-F5344CB8AC3E}">
        <p14:creationId xmlns:p14="http://schemas.microsoft.com/office/powerpoint/2010/main" val="265643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BE95-2418-F160-0774-00BF34E23C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18C745-D76A-1760-E12F-C4A6C1BF24D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5A9BC60-8C0C-D440-6213-DDDF95934BD3}"/>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2274F0C4-A084-3712-502E-A6772C81EEC1}"/>
              </a:ext>
            </a:extLst>
          </p:cNvPr>
          <p:cNvSpPr/>
          <p:nvPr/>
        </p:nvSpPr>
        <p:spPr>
          <a:xfrm>
            <a:off x="99236" y="282744"/>
            <a:ext cx="11961627" cy="6571576"/>
          </a:xfrm>
          <a:prstGeom prst="frame">
            <a:avLst>
              <a:gd name="adj1" fmla="val 6030"/>
            </a:avLst>
          </a:prstGeom>
          <a:solidFill>
            <a:schemeClr val="bg1"/>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E9F42677-875B-6823-B454-DC1ABD1CB1FF}"/>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9072E0C6-4B7E-96BD-776F-BA5D5B459C99}"/>
              </a:ext>
            </a:extLst>
          </p:cNvPr>
          <p:cNvCxnSpPr>
            <a:cxnSpLocks/>
          </p:cNvCxnSpPr>
          <p:nvPr/>
        </p:nvCxnSpPr>
        <p:spPr>
          <a:xfrm flipH="1">
            <a:off x="473148" y="737653"/>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7D06826F-8972-2A04-124F-09207D0F5515}"/>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3DC8B94F-8EFC-A031-90AC-7E9415918FC8}"/>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D5147A0A-B225-7D91-EAAE-AB00B1694E27}"/>
              </a:ext>
            </a:extLst>
          </p:cNvPr>
          <p:cNvSpPr txBox="1"/>
          <p:nvPr/>
        </p:nvSpPr>
        <p:spPr>
          <a:xfrm>
            <a:off x="614596" y="692911"/>
            <a:ext cx="10930905" cy="5670783"/>
          </a:xfrm>
          <a:prstGeom prst="rect">
            <a:avLst/>
          </a:prstGeom>
          <a:solidFill>
            <a:schemeClr val="bg1"/>
          </a:solidFill>
          <a:ln>
            <a:solidFill>
              <a:schemeClr val="bg1"/>
            </a:solidFill>
          </a:ln>
        </p:spPr>
        <p:txBody>
          <a:bodyPr wrap="square" rtlCol="0">
            <a:spAutoFit/>
          </a:bodyPr>
          <a:lstStyle/>
          <a:p>
            <a:pPr algn="ctr"/>
            <a:r>
              <a:rPr lang="en-US" sz="2400" i="1" dirty="0">
                <a:latin typeface="Cambria" panose="02040503050406030204" pitchFamily="18" charset="0"/>
                <a:ea typeface="Cambria" panose="02040503050406030204" pitchFamily="18" charset="0"/>
              </a:rPr>
              <a:t>But we have the mind of Christ. I Corinthians 2:15-16</a:t>
            </a:r>
          </a:p>
          <a:p>
            <a:pPr algn="ctr"/>
            <a:endParaRPr lang="en-US" sz="1050" i="1" dirty="0">
              <a:latin typeface="Cambria" panose="02040503050406030204" pitchFamily="18" charset="0"/>
              <a:ea typeface="Cambria" panose="02040503050406030204" pitchFamily="18" charset="0"/>
            </a:endParaRPr>
          </a:p>
          <a:p>
            <a:r>
              <a:rPr lang="en-US" sz="2800" b="1" dirty="0">
                <a:solidFill>
                  <a:srgbClr val="FF0000"/>
                </a:solidFill>
                <a:highlight>
                  <a:srgbClr val="FFFF00"/>
                </a:highlight>
                <a:latin typeface="Arial Black" panose="020B0A04020102020204" pitchFamily="34" charset="0"/>
              </a:rPr>
              <a:t>Positioned like the Mind Like Christ </a:t>
            </a:r>
            <a:r>
              <a:rPr lang="en-US" sz="3200" b="1" dirty="0">
                <a:highlight>
                  <a:srgbClr val="FFFF00"/>
                </a:highlight>
              </a:rPr>
              <a:t>- Corinthians 5-15</a:t>
            </a:r>
          </a:p>
          <a:p>
            <a:endParaRPr lang="en-US" dirty="0"/>
          </a:p>
          <a:p>
            <a:r>
              <a:rPr lang="en-US" sz="2000" dirty="0"/>
              <a:t>Having the mind of Christ means we understand God’s plan in the world—to bring glory to Himself, restore creation to its original splendor, and provide salvation for sinners. It means we identify with Christ’s purpose “to seek and to save what was lost.” </a:t>
            </a:r>
          </a:p>
          <a:p>
            <a:endParaRPr lang="en-US" sz="2000" dirty="0"/>
          </a:p>
          <a:p>
            <a:r>
              <a:rPr lang="en-US" sz="2000" dirty="0"/>
              <a:t>The mind of Christ </a:t>
            </a:r>
            <a:r>
              <a:rPr lang="en-US" sz="2000" b="1" dirty="0"/>
              <a:t>stands in sharp contrast to the </a:t>
            </a:r>
            <a:r>
              <a:rPr lang="en-US" sz="2000" dirty="0"/>
              <a:t>wisdom of man (verses 5-6).</a:t>
            </a:r>
            <a:br>
              <a:rPr lang="en-US" sz="2000" dirty="0"/>
            </a:br>
            <a:br>
              <a:rPr lang="en-US" sz="2000" dirty="0"/>
            </a:br>
            <a:r>
              <a:rPr lang="en-US" sz="2000" dirty="0"/>
              <a:t>2) The mind of Christ </a:t>
            </a:r>
            <a:r>
              <a:rPr lang="en-US" sz="2000" b="1" dirty="0"/>
              <a:t>involves wisdom from God, once hidden but now revealed</a:t>
            </a:r>
            <a:r>
              <a:rPr lang="en-US" sz="2000" dirty="0"/>
              <a:t> (verse 7).</a:t>
            </a:r>
            <a:br>
              <a:rPr lang="en-US" sz="2000" dirty="0"/>
            </a:br>
            <a:br>
              <a:rPr lang="en-US" sz="2000" dirty="0"/>
            </a:br>
            <a:r>
              <a:rPr lang="en-US" sz="2000" dirty="0"/>
              <a:t>3) The mind of Christ </a:t>
            </a:r>
            <a:r>
              <a:rPr lang="en-US" sz="2000" b="1" dirty="0"/>
              <a:t>is given to believers through the Spirit of God </a:t>
            </a:r>
            <a:r>
              <a:rPr lang="en-US" sz="2000" dirty="0"/>
              <a:t>(verses 10-12).</a:t>
            </a:r>
            <a:br>
              <a:rPr lang="en-US" sz="2000" dirty="0"/>
            </a:br>
            <a:br>
              <a:rPr lang="en-US" sz="2000" dirty="0"/>
            </a:br>
            <a:r>
              <a:rPr lang="en-US" sz="2000" dirty="0"/>
              <a:t>4) The mind of Christ </a:t>
            </a:r>
            <a:r>
              <a:rPr lang="en-US" sz="2000" b="1" dirty="0"/>
              <a:t>cannot be understood by those without the Spirit </a:t>
            </a:r>
            <a:r>
              <a:rPr lang="en-US" sz="2000" dirty="0"/>
              <a:t>(verse 14).</a:t>
            </a:r>
            <a:br>
              <a:rPr lang="en-US" sz="2000" dirty="0"/>
            </a:br>
            <a:br>
              <a:rPr lang="en-US" sz="2000" dirty="0"/>
            </a:br>
            <a:r>
              <a:rPr lang="en-US" sz="2000" dirty="0"/>
              <a:t>5) The mind of Christ </a:t>
            </a:r>
            <a:r>
              <a:rPr lang="en-US" sz="2000" b="1" dirty="0"/>
              <a:t>gives believers discernment in spiritual matters</a:t>
            </a:r>
            <a:r>
              <a:rPr lang="en-US" sz="2000" dirty="0"/>
              <a:t> (verse 15).</a:t>
            </a:r>
          </a:p>
          <a:p>
            <a:pPr algn="r"/>
            <a:r>
              <a:rPr lang="en-US" i="1" dirty="0"/>
              <a:t>From “Got Questions” </a:t>
            </a:r>
            <a:r>
              <a:rPr lang="en-US" i="1" dirty="0">
                <a:hlinkClick r:id="rId3"/>
              </a:rPr>
              <a:t>https://www.gotquestions.org/mind-of-Christ.html</a:t>
            </a:r>
            <a:r>
              <a:rPr lang="en-US" i="1" dirty="0"/>
              <a:t> </a:t>
            </a:r>
          </a:p>
        </p:txBody>
      </p:sp>
    </p:spTree>
    <p:extLst>
      <p:ext uri="{BB962C8B-B14F-4D97-AF65-F5344CB8AC3E}">
        <p14:creationId xmlns:p14="http://schemas.microsoft.com/office/powerpoint/2010/main" val="1004451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B0D12-2926-F565-04B4-722720F9AF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360571-04EB-623A-E551-46DA4797718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EB3267C-6043-6B13-3FC8-B30A2A692ACB}"/>
              </a:ext>
            </a:extLst>
          </p:cNvPr>
          <p:cNvSpPr txBox="1"/>
          <p:nvPr/>
        </p:nvSpPr>
        <p:spPr>
          <a:xfrm>
            <a:off x="496185" y="993222"/>
            <a:ext cx="11550502" cy="4431983"/>
          </a:xfrm>
          <a:prstGeom prst="rect">
            <a:avLst/>
          </a:prstGeom>
          <a:noFill/>
        </p:spPr>
        <p:txBody>
          <a:bodyPr wrap="square">
            <a:spAutoFit/>
          </a:bodyPr>
          <a:lstStyle/>
          <a:p>
            <a:pPr algn="ctr"/>
            <a:r>
              <a:rPr kumimoji="0" lang="en-US" sz="66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Cambria" panose="02040503050406030204" pitchFamily="18" charset="0"/>
                <a:cs typeface="+mj-cs"/>
              </a:rPr>
              <a:t>Two Perspectives</a:t>
            </a:r>
          </a:p>
          <a:p>
            <a:pPr algn="ctr"/>
            <a:endParaRPr kumimoji="0" lang="en-US" sz="2400" b="0" i="0" u="none" strike="noStrike" kern="1200" cap="none" spc="0" normalizeH="0" baseline="0" noProof="0" dirty="0">
              <a:ln>
                <a:noFill/>
              </a:ln>
              <a:solidFill>
                <a:srgbClr val="FFFF00"/>
              </a:solidFill>
              <a:effectLst/>
              <a:uLnTx/>
              <a:uFillTx/>
              <a:latin typeface="Franklin Gothic Heavy" panose="020B0903020102020204" pitchFamily="34" charset="0"/>
              <a:ea typeface="+mj-ea"/>
              <a:cs typeface="+mj-cs"/>
            </a:endParaRPr>
          </a:p>
          <a:p>
            <a:pPr marL="1143000" indent="-1143000">
              <a:buFont typeface="+mj-lt"/>
              <a:buAutoNum type="alphaUcPeriod"/>
            </a:pPr>
            <a:r>
              <a:rPr lang="en-US" sz="3200" dirty="0">
                <a:solidFill>
                  <a:srgbClr val="FFFF00"/>
                </a:solidFill>
                <a:latin typeface="Franklin Gothic Heavy" panose="020B0903020102020204" pitchFamily="34" charset="0"/>
                <a:ea typeface="+mj-ea"/>
                <a:cs typeface="+mj-cs"/>
              </a:rPr>
              <a:t>Understanding </a:t>
            </a:r>
          </a:p>
          <a:p>
            <a:pPr marL="1087438" lvl="1"/>
            <a:r>
              <a:rPr lang="en-US" sz="3200" dirty="0">
                <a:solidFill>
                  <a:srgbClr val="FFFF00"/>
                </a:solidFill>
                <a:latin typeface="Franklin Gothic Heavy" panose="020B0903020102020204" pitchFamily="34" charset="0"/>
                <a:ea typeface="+mj-ea"/>
                <a:cs typeface="+mj-cs"/>
              </a:rPr>
              <a:t>“Where you are Positioned”</a:t>
            </a:r>
          </a:p>
          <a:p>
            <a:pPr marL="1087438" lvl="1"/>
            <a:r>
              <a:rPr lang="en-US" sz="3200" dirty="0">
                <a:solidFill>
                  <a:schemeClr val="bg1"/>
                </a:solidFill>
                <a:latin typeface="Franklin Gothic Heavy" panose="020B0903020102020204" pitchFamily="34" charset="0"/>
                <a:ea typeface="+mj-ea"/>
                <a:cs typeface="+mj-cs"/>
              </a:rPr>
              <a:t>RELATIONSHIP WITH GOD</a:t>
            </a:r>
          </a:p>
          <a:p>
            <a:r>
              <a:rPr lang="en-US" sz="4800" dirty="0">
                <a:solidFill>
                  <a:srgbClr val="FFFF00"/>
                </a:solidFill>
                <a:latin typeface="Franklin Gothic Heavy" panose="020B0903020102020204" pitchFamily="34" charset="0"/>
                <a:ea typeface="+mj-ea"/>
                <a:cs typeface="+mj-cs"/>
              </a:rPr>
              <a:t>B. 	 Understanding </a:t>
            </a:r>
          </a:p>
          <a:p>
            <a:r>
              <a:rPr lang="en-US" sz="4800" dirty="0">
                <a:solidFill>
                  <a:srgbClr val="FFFF00"/>
                </a:solidFill>
                <a:latin typeface="Franklin Gothic Heavy" panose="020B0903020102020204" pitchFamily="34" charset="0"/>
                <a:ea typeface="+mj-ea"/>
                <a:cs typeface="+mj-cs"/>
              </a:rPr>
              <a:t>	 “What Position you are in”</a:t>
            </a:r>
            <a:endParaRPr lang="en-US" sz="5400" dirty="0">
              <a:solidFill>
                <a:srgbClr val="FFFF00"/>
              </a:solidFill>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AAA864E5-C1CC-FE2D-1953-3B7A9FE84496}"/>
              </a:ext>
            </a:extLst>
          </p:cNvPr>
          <p:cNvSpPr/>
          <p:nvPr/>
        </p:nvSpPr>
        <p:spPr>
          <a:xfrm>
            <a:off x="85060" y="286424"/>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AA201757-5DF2-919D-591F-2DC772578EBF}"/>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7F972D4-7738-7C24-4431-AE604A28C34C}"/>
              </a:ext>
            </a:extLst>
          </p:cNvPr>
          <p:cNvCxnSpPr>
            <a:cxnSpLocks/>
          </p:cNvCxnSpPr>
          <p:nvPr/>
        </p:nvCxnSpPr>
        <p:spPr>
          <a:xfrm flipH="1">
            <a:off x="473147" y="737654"/>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3419272F-9AAD-E57F-2EDC-AC0C76E39E04}"/>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3A1BFA79-E0A1-3551-6B63-BC3F7EC6311B}"/>
              </a:ext>
            </a:extLst>
          </p:cNvPr>
          <p:cNvCxnSpPr>
            <a:cxnSpLocks/>
          </p:cNvCxnSpPr>
          <p:nvPr/>
        </p:nvCxnSpPr>
        <p:spPr>
          <a:xfrm>
            <a:off x="473147" y="6399413"/>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3426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30A63-BED8-C45B-BAA6-A724CC5A2D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F6D8FEE-212D-F4A4-A738-E99111F959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8C6427B-359C-9990-008B-B3F6127E41D0}"/>
              </a:ext>
            </a:extLst>
          </p:cNvPr>
          <p:cNvSpPr txBox="1"/>
          <p:nvPr/>
        </p:nvSpPr>
        <p:spPr>
          <a:xfrm>
            <a:off x="443175" y="856056"/>
            <a:ext cx="11550502" cy="6047809"/>
          </a:xfrm>
          <a:prstGeom prst="rect">
            <a:avLst/>
          </a:prstGeom>
          <a:solidFill>
            <a:srgbClr val="FFFFCC"/>
          </a:solidFill>
        </p:spPr>
        <p:txBody>
          <a:bodyPr wrap="square">
            <a:spAutoFit/>
          </a:bodyPr>
          <a:lstStyle/>
          <a:p>
            <a:pPr marL="119063" lvl="1">
              <a:tabLst>
                <a:tab pos="795338" algn="l"/>
              </a:tabLst>
            </a:pPr>
            <a:r>
              <a:rPr lang="en-US" sz="5400" b="1" dirty="0">
                <a:latin typeface="Cambria" panose="02040503050406030204" pitchFamily="18" charset="0"/>
                <a:ea typeface="Cambria" panose="02040503050406030204" pitchFamily="18" charset="0"/>
                <a:cs typeface="+mj-cs"/>
              </a:rPr>
              <a:t> B. </a:t>
            </a:r>
            <a:r>
              <a:rPr lang="en-US" sz="4800" b="1" dirty="0">
                <a:solidFill>
                  <a:srgbClr val="FF0000"/>
                </a:solidFill>
                <a:latin typeface="Cambria" panose="02040503050406030204" pitchFamily="18" charset="0"/>
                <a:ea typeface="Cambria" panose="02040503050406030204" pitchFamily="18" charset="0"/>
                <a:cs typeface="+mj-cs"/>
              </a:rPr>
              <a:t>What “POSITION ARE YOU IN”</a:t>
            </a:r>
          </a:p>
          <a:p>
            <a:pPr marL="119063" lvl="1">
              <a:tabLst>
                <a:tab pos="795338" algn="l"/>
              </a:tabLst>
            </a:pPr>
            <a:r>
              <a:rPr lang="en-US" sz="4800" b="1" dirty="0">
                <a:solidFill>
                  <a:srgbClr val="FF0000"/>
                </a:solidFill>
                <a:latin typeface="Cambria" panose="02040503050406030204" pitchFamily="18" charset="0"/>
                <a:ea typeface="Cambria" panose="02040503050406030204" pitchFamily="18" charset="0"/>
                <a:cs typeface="+mj-cs"/>
              </a:rPr>
              <a:t>             when you Pray?</a:t>
            </a:r>
          </a:p>
          <a:p>
            <a:pPr marL="1087438" lvl="1"/>
            <a:endParaRPr lang="en-US" sz="900" dirty="0">
              <a:latin typeface="Franklin Gothic Heavy" panose="020B0903020102020204" pitchFamily="34" charset="0"/>
              <a:ea typeface="+mj-ea"/>
              <a:cs typeface="+mj-cs"/>
            </a:endParaRPr>
          </a:p>
          <a:p>
            <a:pPr marL="52388" lvl="1"/>
            <a:r>
              <a:rPr lang="en-US" sz="4400" dirty="0">
                <a:latin typeface="Franklin Gothic Heavy" panose="020B0903020102020204" pitchFamily="34" charset="0"/>
                <a:ea typeface="+mj-ea"/>
                <a:cs typeface="+mj-cs"/>
              </a:rPr>
              <a:t>“</a:t>
            </a:r>
            <a:r>
              <a:rPr lang="en-US" sz="4000" u="sng" dirty="0">
                <a:latin typeface="Franklin Gothic Heavy" panose="020B0903020102020204" pitchFamily="34" charset="0"/>
                <a:ea typeface="+mj-ea"/>
                <a:cs typeface="+mj-cs"/>
              </a:rPr>
              <a:t>Position you are in</a:t>
            </a:r>
            <a:r>
              <a:rPr lang="en-US" sz="4400" u="sng" dirty="0">
                <a:latin typeface="Franklin Gothic Heavy" panose="020B0903020102020204" pitchFamily="34" charset="0"/>
                <a:ea typeface="+mj-ea"/>
                <a:cs typeface="+mj-cs"/>
              </a:rPr>
              <a:t>”</a:t>
            </a:r>
            <a:endParaRPr lang="en-US" sz="4400" dirty="0">
              <a:latin typeface="Franklin Gothic Heavy" panose="020B0903020102020204" pitchFamily="34" charset="0"/>
              <a:ea typeface="+mj-ea"/>
              <a:cs typeface="+mj-cs"/>
            </a:endParaRPr>
          </a:p>
          <a:p>
            <a:pPr marL="571500" lvl="1" indent="-279400">
              <a:buFont typeface="Arial" panose="020B0604020202020204" pitchFamily="34" charset="0"/>
              <a:buChar char="•"/>
            </a:pPr>
            <a:r>
              <a:rPr lang="en-US" sz="3200" dirty="0">
                <a:latin typeface="Franklin Gothic Demi Cond" panose="020B0706030402020204" pitchFamily="34" charset="0"/>
                <a:ea typeface="+mj-ea"/>
                <a:cs typeface="+mj-cs"/>
              </a:rPr>
              <a:t>Posture – </a:t>
            </a:r>
            <a:r>
              <a:rPr lang="en-US" sz="3200" u="sng" dirty="0">
                <a:latin typeface="Franklin Gothic Demi Cond" panose="020B0706030402020204" pitchFamily="34" charset="0"/>
                <a:ea typeface="+mj-ea"/>
                <a:cs typeface="+mj-cs"/>
              </a:rPr>
              <a:t>How is your Body </a:t>
            </a:r>
            <a:r>
              <a:rPr lang="en-US" sz="3200" dirty="0">
                <a:latin typeface="Franklin Gothic Demi Cond" panose="020B0706030402020204" pitchFamily="34" charset="0"/>
                <a:ea typeface="+mj-ea"/>
                <a:cs typeface="+mj-cs"/>
              </a:rPr>
              <a:t>when you pray</a:t>
            </a:r>
          </a:p>
          <a:p>
            <a:pPr marL="52388" lvl="1"/>
            <a:r>
              <a:rPr lang="en-US" sz="3200" dirty="0">
                <a:latin typeface="Franklin Gothic Demi Cond" panose="020B0706030402020204" pitchFamily="34" charset="0"/>
                <a:ea typeface="+mj-ea"/>
                <a:cs typeface="+mj-cs"/>
              </a:rPr>
              <a:t>	(Definition: T</a:t>
            </a:r>
            <a:r>
              <a:rPr lang="en-US" sz="3200" dirty="0">
                <a:latin typeface="Franklin Gothic Demi Cond" panose="020B0706030402020204" pitchFamily="34" charset="0"/>
              </a:rPr>
              <a:t>he way your body holds itself against gravity when	sitting, standing, or moving, involving the alignment of your spine, 	muscles, and skeleton.) </a:t>
            </a:r>
          </a:p>
          <a:p>
            <a:pPr marL="569913" lvl="1" indent="-396875">
              <a:buFont typeface="Arial" panose="020B0604020202020204" pitchFamily="34" charset="0"/>
              <a:buChar char="•"/>
            </a:pPr>
            <a:r>
              <a:rPr lang="en-US" sz="3200" dirty="0">
                <a:latin typeface="Franklin Gothic Demi Cond" panose="020B0706030402020204" pitchFamily="34" charset="0"/>
              </a:rPr>
              <a:t>Prayer Posture – How your body holds itself against “gravity” or how your body communicates as you pray to God</a:t>
            </a:r>
          </a:p>
          <a:p>
            <a:pPr marL="738188" lvl="1" indent="-685800">
              <a:buFont typeface="Arial" panose="020B0604020202020204" pitchFamily="34" charset="0"/>
              <a:buChar char="•"/>
            </a:pPr>
            <a:endParaRPr lang="en-US" sz="4000" dirty="0">
              <a:latin typeface="Franklin Gothic Demi Cond" panose="020B0706030402020204" pitchFamily="34" charset="0"/>
              <a:ea typeface="+mj-ea"/>
              <a:cs typeface="+mj-cs"/>
            </a:endParaRPr>
          </a:p>
        </p:txBody>
      </p:sp>
      <p:sp>
        <p:nvSpPr>
          <p:cNvPr id="6" name="Frame 5">
            <a:extLst>
              <a:ext uri="{FF2B5EF4-FFF2-40B4-BE49-F238E27FC236}">
                <a16:creationId xmlns:a16="http://schemas.microsoft.com/office/drawing/2014/main" id="{A68E6141-3F2E-8F30-7124-28E78C0DDC55}"/>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3623C061-9239-593C-5597-42AEB13EBF69}"/>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51CD53B2-7942-D858-6292-127EAABEE5EC}"/>
              </a:ext>
            </a:extLst>
          </p:cNvPr>
          <p:cNvCxnSpPr>
            <a:cxnSpLocks/>
          </p:cNvCxnSpPr>
          <p:nvPr/>
        </p:nvCxnSpPr>
        <p:spPr>
          <a:xfrm flipH="1">
            <a:off x="473147" y="737654"/>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AE7D960A-52C4-9D87-2024-949810A87B51}"/>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50A702C5-1FFB-5175-4851-77868A2FCEF4}"/>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4139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E7F12-402B-4B89-E31D-951572C08D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FCCF8F-F427-4EA0-775F-00882E1DE2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5167BD6-DC24-5C14-ADB8-4456DF4179DB}"/>
              </a:ext>
            </a:extLst>
          </p:cNvPr>
          <p:cNvSpPr txBox="1"/>
          <p:nvPr/>
        </p:nvSpPr>
        <p:spPr>
          <a:xfrm>
            <a:off x="304799" y="642679"/>
            <a:ext cx="11550502" cy="6186309"/>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52388" lvl="1" indent="-52388" algn="ctr"/>
            <a:endParaRPr lang="en-US" sz="4400" b="1" dirty="0">
              <a:solidFill>
                <a:srgbClr val="FFFF00"/>
              </a:solidFill>
              <a:latin typeface="Cambria" panose="02040503050406030204" pitchFamily="18" charset="0"/>
              <a:ea typeface="Cambria" panose="02040503050406030204" pitchFamily="18" charset="0"/>
              <a:cs typeface="+mj-cs"/>
            </a:endParaRPr>
          </a:p>
          <a:p>
            <a:pPr marL="52388" lvl="1" indent="-52388" algn="ctr"/>
            <a:r>
              <a:rPr lang="en-US" sz="4400" b="1" dirty="0">
                <a:solidFill>
                  <a:srgbClr val="FFFF00"/>
                </a:solidFill>
                <a:latin typeface="Cambria" panose="02040503050406030204" pitchFamily="18" charset="0"/>
                <a:ea typeface="Cambria" panose="02040503050406030204" pitchFamily="18" charset="0"/>
                <a:cs typeface="+mj-cs"/>
              </a:rPr>
              <a:t>What </a:t>
            </a:r>
          </a:p>
          <a:p>
            <a:pPr marL="52388" lvl="1" indent="-52388" algn="ctr"/>
            <a:r>
              <a:rPr lang="en-US" sz="9600" b="1" i="1" dirty="0">
                <a:solidFill>
                  <a:schemeClr val="bg1">
                    <a:lumMod val="95000"/>
                  </a:schemeClr>
                </a:solidFill>
                <a:latin typeface="Franklin Gothic Demi Cond" panose="020B0706030402020204" pitchFamily="34" charset="0"/>
                <a:ea typeface="Cambria" panose="02040503050406030204" pitchFamily="18" charset="0"/>
                <a:cs typeface="+mj-cs"/>
              </a:rPr>
              <a:t>“Positions”</a:t>
            </a:r>
          </a:p>
          <a:p>
            <a:pPr marL="52388" lvl="1" indent="-52388" algn="ctr"/>
            <a:r>
              <a:rPr lang="en-US" sz="6600" b="1" dirty="0">
                <a:solidFill>
                  <a:srgbClr val="FFFF00"/>
                </a:solidFill>
                <a:latin typeface="Cambria" panose="02040503050406030204" pitchFamily="18" charset="0"/>
                <a:ea typeface="Cambria" panose="02040503050406030204" pitchFamily="18" charset="0"/>
                <a:cs typeface="+mj-cs"/>
              </a:rPr>
              <a:t>Are Acceptable in </a:t>
            </a:r>
          </a:p>
          <a:p>
            <a:pPr marL="52388" lvl="1" indent="-52388" algn="ctr"/>
            <a:r>
              <a:rPr lang="en-US" sz="6600" b="1" dirty="0">
                <a:solidFill>
                  <a:srgbClr val="FFFF00"/>
                </a:solidFill>
                <a:latin typeface="Cambria" panose="02040503050406030204" pitchFamily="18" charset="0"/>
                <a:ea typeface="Cambria" panose="02040503050406030204" pitchFamily="18" charset="0"/>
                <a:cs typeface="+mj-cs"/>
              </a:rPr>
              <a:t>our Prayer Lives</a:t>
            </a:r>
          </a:p>
          <a:p>
            <a:pPr marL="52388" lvl="1" indent="-52388" algn="ctr"/>
            <a:endParaRPr lang="en-US" sz="6000" b="1" dirty="0">
              <a:solidFill>
                <a:srgbClr val="FFFF00"/>
              </a:solidFill>
              <a:latin typeface="Cambria" panose="02040503050406030204" pitchFamily="18" charset="0"/>
              <a:ea typeface="Cambria" panose="02040503050406030204" pitchFamily="18" charset="0"/>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DAF5B819-313A-7DEC-DB1E-FF175A4CA873}"/>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938B08FE-8BF8-15D7-2388-B8BFFF14FE66}"/>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78AC6C6D-B141-4C00-390F-B3856406C45E}"/>
              </a:ext>
            </a:extLst>
          </p:cNvPr>
          <p:cNvCxnSpPr>
            <a:cxnSpLocks/>
          </p:cNvCxnSpPr>
          <p:nvPr/>
        </p:nvCxnSpPr>
        <p:spPr>
          <a:xfrm flipH="1">
            <a:off x="473148" y="737653"/>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327EFDD7-2D58-7743-5957-4D38FCEB6AA1}"/>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52660992-FB9E-4B33-F018-4FB7C3B13AAF}"/>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3167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E08B-E1A7-BC4B-C0D8-B1216B3A83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BD5C7E-14BB-5F98-05BC-9AFC13A30CD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C62B9BE-6E4A-2337-80F8-0EDCD8AB8154}"/>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E61E2C81-4FF2-26FA-6B93-46F7A44BB3FF}"/>
              </a:ext>
            </a:extLst>
          </p:cNvPr>
          <p:cNvSpPr/>
          <p:nvPr/>
        </p:nvSpPr>
        <p:spPr>
          <a:xfrm>
            <a:off x="99236" y="282744"/>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81E91DED-6DC4-8D33-EDB9-687A74191C59}"/>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F0A1318C-5272-2155-FD5B-ED5DE9ECFD30}"/>
              </a:ext>
            </a:extLst>
          </p:cNvPr>
          <p:cNvCxnSpPr>
            <a:cxnSpLocks/>
          </p:cNvCxnSpPr>
          <p:nvPr/>
        </p:nvCxnSpPr>
        <p:spPr>
          <a:xfrm flipH="1">
            <a:off x="473148" y="737653"/>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74F0852F-2E3C-311A-C8E5-6876E780B4B2}"/>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826CA16D-DAC6-BA93-EE81-04C7D0396612}"/>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3319F1B8-E4CE-3362-8BF2-D23CDEA984F7}"/>
              </a:ext>
            </a:extLst>
          </p:cNvPr>
          <p:cNvSpPr txBox="1"/>
          <p:nvPr/>
        </p:nvSpPr>
        <p:spPr>
          <a:xfrm>
            <a:off x="640858" y="763978"/>
            <a:ext cx="10930905" cy="5816977"/>
          </a:xfrm>
          <a:prstGeom prst="rect">
            <a:avLst/>
          </a:prstGeom>
          <a:solidFill>
            <a:schemeClr val="bg1"/>
          </a:solidFill>
          <a:ln>
            <a:solidFill>
              <a:schemeClr val="bg1"/>
            </a:solidFill>
          </a:ln>
        </p:spPr>
        <p:txBody>
          <a:bodyPr wrap="square" rtlCol="0">
            <a:spAutoFit/>
          </a:bodyPr>
          <a:lstStyle/>
          <a:p>
            <a:r>
              <a:rPr lang="en-US" sz="4000" dirty="0">
                <a:solidFill>
                  <a:srgbClr val="FF0000"/>
                </a:solidFill>
                <a:latin typeface="Franklin Gothic Heavy" panose="020B0903020102020204" pitchFamily="34" charset="0"/>
              </a:rPr>
              <a:t>FIRST THINGS FIRST:</a:t>
            </a:r>
          </a:p>
          <a:p>
            <a:r>
              <a:rPr lang="en-US" sz="4000" dirty="0">
                <a:solidFill>
                  <a:srgbClr val="FF0000"/>
                </a:solidFill>
                <a:latin typeface="Franklin Gothic Heavy" panose="020B0903020102020204" pitchFamily="34" charset="0"/>
              </a:rPr>
              <a:t>Mandates on Prayer</a:t>
            </a:r>
          </a:p>
          <a:p>
            <a:endParaRPr lang="en-US" dirty="0">
              <a:latin typeface="Franklin Gothic Heavy" panose="020B0903020102020204" pitchFamily="34" charset="0"/>
            </a:endParaRPr>
          </a:p>
          <a:p>
            <a:r>
              <a:rPr lang="en-US" sz="3200" dirty="0"/>
              <a:t>1.  </a:t>
            </a:r>
            <a:r>
              <a:rPr lang="en-US" sz="3200" b="1" dirty="0"/>
              <a:t>Pray to Heal the World</a:t>
            </a:r>
          </a:p>
          <a:p>
            <a:r>
              <a:rPr lang="en-US" dirty="0"/>
              <a:t>"</a:t>
            </a:r>
            <a:r>
              <a:rPr lang="en-US" b="1" dirty="0"/>
              <a:t>If my people, which are called by my name, shall humble themselves, and pray, and seek my face, and turn from their wicked ways; then will I hear from heaven, and will forgive their sin, and will heal their land.</a:t>
            </a:r>
            <a:r>
              <a:rPr lang="en-US" dirty="0"/>
              <a:t>“ II Chronicles 7:14</a:t>
            </a:r>
          </a:p>
          <a:p>
            <a:pPr marL="514350" indent="-514350">
              <a:buFontTx/>
              <a:buAutoNum type="arabicPeriod" startAt="3"/>
            </a:pPr>
            <a:r>
              <a:rPr lang="en-US" sz="3200" b="1" dirty="0"/>
              <a:t>Pray for God’s Kingdom, Pray for God’s Will to be Done</a:t>
            </a:r>
          </a:p>
          <a:p>
            <a:r>
              <a:rPr lang="en-US" dirty="0"/>
              <a:t>May your kingdom come. May what you want to happen be done on earth as it is done in heaven. Matthew  6:10</a:t>
            </a:r>
            <a:endParaRPr lang="en-US" sz="1200" dirty="0"/>
          </a:p>
          <a:p>
            <a:r>
              <a:rPr lang="en-US" sz="3200" b="1" dirty="0">
                <a:highlight>
                  <a:srgbClr val="FFFF00"/>
                </a:highlight>
              </a:rPr>
              <a:t>3. </a:t>
            </a:r>
            <a:r>
              <a:rPr lang="en-US" sz="3600" b="1" dirty="0">
                <a:highlight>
                  <a:srgbClr val="FFFF00"/>
                </a:highlight>
              </a:rPr>
              <a:t>Pray without Ceasing</a:t>
            </a:r>
          </a:p>
          <a:p>
            <a:r>
              <a:rPr lang="en-US" sz="2800" dirty="0"/>
              <a:t> "Rejoice always, </a:t>
            </a:r>
            <a:r>
              <a:rPr lang="en-US" sz="2800" b="1" dirty="0">
                <a:solidFill>
                  <a:srgbClr val="FF0000"/>
                </a:solidFill>
              </a:rPr>
              <a:t>pray without ceasing, </a:t>
            </a:r>
            <a:r>
              <a:rPr lang="en-US" sz="2800" dirty="0"/>
              <a:t>give thanks in all circumstances; for this is the will of God in Christ Jesus for you“ I Thessalonians 5:16-17</a:t>
            </a:r>
          </a:p>
        </p:txBody>
      </p:sp>
    </p:spTree>
    <p:extLst>
      <p:ext uri="{BB962C8B-B14F-4D97-AF65-F5344CB8AC3E}">
        <p14:creationId xmlns:p14="http://schemas.microsoft.com/office/powerpoint/2010/main" val="387154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5BAA5-8271-70D9-3EA2-DA9822B257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CF4987-0F0B-B73A-5CC3-9C955B4523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4C1F06-63C6-7283-FB20-35B4D4287D5F}"/>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69BDB7A7-2EF9-2C91-C9BE-7721C7791B6D}"/>
              </a:ext>
            </a:extLst>
          </p:cNvPr>
          <p:cNvSpPr/>
          <p:nvPr/>
        </p:nvSpPr>
        <p:spPr>
          <a:xfrm>
            <a:off x="99236" y="282744"/>
            <a:ext cx="11961627" cy="657525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A79E3B00-7B2B-C02E-9042-F0C9F0D60444}"/>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E155CDED-2C21-5236-F665-56DB1C5E794D}"/>
              </a:ext>
            </a:extLst>
          </p:cNvPr>
          <p:cNvCxnSpPr>
            <a:cxnSpLocks/>
          </p:cNvCxnSpPr>
          <p:nvPr/>
        </p:nvCxnSpPr>
        <p:spPr>
          <a:xfrm flipH="1">
            <a:off x="479674" y="737653"/>
            <a:ext cx="48411" cy="583760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01F4E452-B8C9-CB2E-DAF0-59D06B84D61F}"/>
              </a:ext>
            </a:extLst>
          </p:cNvPr>
          <p:cNvCxnSpPr>
            <a:cxnSpLocks/>
          </p:cNvCxnSpPr>
          <p:nvPr/>
        </p:nvCxnSpPr>
        <p:spPr>
          <a:xfrm flipH="1">
            <a:off x="11661001" y="737654"/>
            <a:ext cx="2914" cy="583760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601D3961-BCD9-A26F-9076-8DE7C5CF8079}"/>
              </a:ext>
            </a:extLst>
          </p:cNvPr>
          <p:cNvCxnSpPr>
            <a:cxnSpLocks/>
          </p:cNvCxnSpPr>
          <p:nvPr/>
        </p:nvCxnSpPr>
        <p:spPr>
          <a:xfrm>
            <a:off x="496184" y="6672768"/>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DC2BDC46-305A-6DCC-CFD1-90857D771A98}"/>
              </a:ext>
            </a:extLst>
          </p:cNvPr>
          <p:cNvSpPr txBox="1"/>
          <p:nvPr/>
        </p:nvSpPr>
        <p:spPr>
          <a:xfrm>
            <a:off x="623809" y="708050"/>
            <a:ext cx="10930905" cy="5170646"/>
          </a:xfrm>
          <a:prstGeom prst="rect">
            <a:avLst/>
          </a:prstGeom>
          <a:solidFill>
            <a:schemeClr val="bg1"/>
          </a:solidFill>
          <a:ln>
            <a:solidFill>
              <a:schemeClr val="tx1">
                <a:lumMod val="95000"/>
                <a:lumOff val="5000"/>
              </a:schemeClr>
            </a:solidFill>
          </a:ln>
        </p:spPr>
        <p:txBody>
          <a:bodyPr wrap="square" rtlCol="0">
            <a:spAutoFit/>
          </a:bodyPr>
          <a:lstStyle/>
          <a:p>
            <a:pPr algn="ctr"/>
            <a:r>
              <a:rPr lang="en-US" sz="4000" dirty="0">
                <a:solidFill>
                  <a:srgbClr val="FF0000"/>
                </a:solidFill>
                <a:latin typeface="Franklin Gothic Heavy" panose="020B0903020102020204" pitchFamily="34" charset="0"/>
              </a:rPr>
              <a:t>Our Bodies- 11 Postures in Prayer</a:t>
            </a:r>
          </a:p>
          <a:p>
            <a:pPr algn="ctr"/>
            <a:r>
              <a:rPr lang="en-US" sz="2000" dirty="0">
                <a:latin typeface="Franklin Gothic Heavy" panose="020B0903020102020204" pitchFamily="34" charset="0"/>
              </a:rPr>
              <a:t>(from Prayer Postures in the Bible – by Larry Berding)</a:t>
            </a:r>
          </a:p>
          <a:p>
            <a:pPr marL="457200" lvl="0" indent="-457200">
              <a:buAutoNum type="arabicPeriod"/>
            </a:pPr>
            <a:endParaRPr lang="en-US" b="1" dirty="0">
              <a:solidFill>
                <a:srgbClr val="FF0000"/>
              </a:solidFill>
              <a:highlight>
                <a:srgbClr val="FFFF00"/>
              </a:highlight>
              <a:latin typeface="Franklin Gothic Heavy" panose="020B0903020102020204" pitchFamily="34" charset="0"/>
            </a:endParaRPr>
          </a:p>
          <a:p>
            <a:pPr marL="457200" lvl="0" indent="-457200">
              <a:buAutoNum type="arabicPeriod"/>
            </a:pPr>
            <a:r>
              <a:rPr lang="en-US" sz="2800" b="1" dirty="0">
                <a:highlight>
                  <a:srgbClr val="FFFF00"/>
                </a:highlight>
              </a:rPr>
              <a:t>Standing</a:t>
            </a:r>
            <a:r>
              <a:rPr lang="en-US" sz="2800" dirty="0">
                <a:highlight>
                  <a:srgbClr val="FFFF00"/>
                </a:highlight>
              </a:rPr>
              <a:t>. </a:t>
            </a:r>
            <a:r>
              <a:rPr lang="en-US" sz="2800" dirty="0"/>
              <a:t>Hannah stood while she prayed for God to give her a child (1 Sam 1:26). Jesus prayed while standing before the tomb of Lazarus just before raising him from the dead (John 11:41</a:t>
            </a:r>
          </a:p>
          <a:p>
            <a:pPr marL="457200" lvl="0" indent="-457200">
              <a:buAutoNum type="arabicPeriod"/>
            </a:pPr>
            <a:endParaRPr lang="en-US" sz="2800" dirty="0"/>
          </a:p>
          <a:p>
            <a:pPr marL="457200" lvl="0" indent="-457200">
              <a:buAutoNum type="arabicPeriod"/>
            </a:pPr>
            <a:r>
              <a:rPr lang="en-US" sz="2800" b="1" dirty="0">
                <a:highlight>
                  <a:srgbClr val="FFFF00"/>
                </a:highlight>
              </a:rPr>
              <a:t>Lifting or stretching out one’s hands</a:t>
            </a:r>
            <a:r>
              <a:rPr lang="en-US" sz="2800" b="1" dirty="0"/>
              <a:t>.</a:t>
            </a:r>
            <a:r>
              <a:rPr lang="en-US" sz="2800" dirty="0"/>
              <a:t> 1 Timothy 2:8 encourages, “I desire then that in every place the men should pray, </a:t>
            </a:r>
            <a:r>
              <a:rPr lang="en-US" sz="2800" i="1" dirty="0"/>
              <a:t>lifting holy hands</a:t>
            </a:r>
            <a:r>
              <a:rPr lang="en-US" sz="2800" dirty="0"/>
              <a:t>.” Psalm 141:2 reads, “Let my prayer be counted as incense before you, and the </a:t>
            </a:r>
            <a:r>
              <a:rPr lang="en-US" sz="2800" i="1" dirty="0"/>
              <a:t>lifting up of my hands</a:t>
            </a:r>
            <a:r>
              <a:rPr lang="en-US" sz="2800" dirty="0"/>
              <a:t> as the evening sacrifice!” (Cf. </a:t>
            </a:r>
            <a:r>
              <a:rPr lang="en-US" sz="2800" dirty="0" err="1"/>
              <a:t>Exod</a:t>
            </a:r>
            <a:r>
              <a:rPr lang="en-US" sz="2800" dirty="0"/>
              <a:t> 9:29)</a:t>
            </a:r>
          </a:p>
        </p:txBody>
      </p:sp>
    </p:spTree>
    <p:extLst>
      <p:ext uri="{BB962C8B-B14F-4D97-AF65-F5344CB8AC3E}">
        <p14:creationId xmlns:p14="http://schemas.microsoft.com/office/powerpoint/2010/main" val="73031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BCC1-CDFF-F237-B8C6-E2646B8050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E0DBEA-255E-D394-2891-E8E6ECF0AB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005591B-EB65-A2E6-D16F-B323F3EC70BC}"/>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1DC26B73-F277-60E5-6F3B-3D6D4833E8B7}"/>
              </a:ext>
            </a:extLst>
          </p:cNvPr>
          <p:cNvSpPr/>
          <p:nvPr/>
        </p:nvSpPr>
        <p:spPr>
          <a:xfrm>
            <a:off x="99236" y="282744"/>
            <a:ext cx="11961627" cy="657525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67590E8-FC3B-30CF-64FC-07DAE9BE9B1A}"/>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BD35D5F8-0E57-6E5F-8027-EEA0B63390E6}"/>
              </a:ext>
            </a:extLst>
          </p:cNvPr>
          <p:cNvCxnSpPr>
            <a:cxnSpLocks/>
          </p:cNvCxnSpPr>
          <p:nvPr/>
        </p:nvCxnSpPr>
        <p:spPr>
          <a:xfrm flipH="1">
            <a:off x="479674" y="737653"/>
            <a:ext cx="48411" cy="583760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D47CA473-7487-24CE-931F-CC9B6E934DBF}"/>
              </a:ext>
            </a:extLst>
          </p:cNvPr>
          <p:cNvCxnSpPr>
            <a:cxnSpLocks/>
          </p:cNvCxnSpPr>
          <p:nvPr/>
        </p:nvCxnSpPr>
        <p:spPr>
          <a:xfrm flipH="1">
            <a:off x="11661001" y="737654"/>
            <a:ext cx="2914" cy="583760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AAA3F2AD-9AFD-BCA2-F104-ED3B5B71997C}"/>
              </a:ext>
            </a:extLst>
          </p:cNvPr>
          <p:cNvCxnSpPr>
            <a:cxnSpLocks/>
          </p:cNvCxnSpPr>
          <p:nvPr/>
        </p:nvCxnSpPr>
        <p:spPr>
          <a:xfrm>
            <a:off x="496184" y="6672768"/>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DD88B62E-14FA-BFA3-FB83-CEE94EC81E3A}"/>
              </a:ext>
            </a:extLst>
          </p:cNvPr>
          <p:cNvSpPr txBox="1"/>
          <p:nvPr/>
        </p:nvSpPr>
        <p:spPr>
          <a:xfrm>
            <a:off x="623809" y="708050"/>
            <a:ext cx="10930905" cy="5909310"/>
          </a:xfrm>
          <a:prstGeom prst="rect">
            <a:avLst/>
          </a:prstGeom>
          <a:solidFill>
            <a:schemeClr val="bg1"/>
          </a:solidFill>
          <a:ln>
            <a:solidFill>
              <a:schemeClr val="tx1">
                <a:lumMod val="95000"/>
                <a:lumOff val="5000"/>
              </a:schemeClr>
            </a:solidFill>
          </a:ln>
        </p:spPr>
        <p:txBody>
          <a:bodyPr wrap="square" rtlCol="0">
            <a:spAutoFit/>
          </a:bodyPr>
          <a:lstStyle/>
          <a:p>
            <a:r>
              <a:rPr lang="en-US" sz="2800" dirty="0">
                <a:solidFill>
                  <a:srgbClr val="FF0000"/>
                </a:solidFill>
                <a:latin typeface="Franklin Gothic Heavy" panose="020B0903020102020204" pitchFamily="34" charset="0"/>
              </a:rPr>
              <a:t>Cont’d Our Bodies- 11 Postures in Prayer</a:t>
            </a:r>
          </a:p>
          <a:p>
            <a:pPr algn="ctr"/>
            <a:r>
              <a:rPr lang="en-US" sz="2000" dirty="0">
                <a:latin typeface="Franklin Gothic Heavy" panose="020B0903020102020204" pitchFamily="34" charset="0"/>
              </a:rPr>
              <a:t>(from Prayer Postures in the Bible – by Larry Berding)</a:t>
            </a:r>
          </a:p>
          <a:p>
            <a:pPr marL="457200" lvl="0" indent="-457200">
              <a:buAutoNum type="arabicPeriod"/>
            </a:pPr>
            <a:endParaRPr lang="en-US" b="1" dirty="0">
              <a:solidFill>
                <a:srgbClr val="FF0000"/>
              </a:solidFill>
              <a:highlight>
                <a:srgbClr val="FFFF00"/>
              </a:highlight>
              <a:latin typeface="Franklin Gothic Heavy" panose="020B0903020102020204" pitchFamily="34" charset="0"/>
            </a:endParaRPr>
          </a:p>
          <a:p>
            <a:pPr lvl="0"/>
            <a:r>
              <a:rPr lang="en-US" sz="2600" b="1" dirty="0"/>
              <a:t>3. </a:t>
            </a:r>
            <a:r>
              <a:rPr lang="en-US" sz="2600" b="1" dirty="0">
                <a:highlight>
                  <a:srgbClr val="FFFF00"/>
                </a:highlight>
              </a:rPr>
              <a:t>Lifting eyes upward.</a:t>
            </a:r>
            <a:r>
              <a:rPr lang="en-US" sz="2600" dirty="0">
                <a:highlight>
                  <a:srgbClr val="FFFF00"/>
                </a:highlight>
              </a:rPr>
              <a:t> </a:t>
            </a:r>
            <a:r>
              <a:rPr lang="en-US" sz="2600" dirty="0"/>
              <a:t>But frequently in the Bible, people lift their open eyes upward. Psalm 121:1 says, “</a:t>
            </a:r>
            <a:r>
              <a:rPr lang="en-US" sz="2600" dirty="0">
                <a:highlight>
                  <a:srgbClr val="FFFF00"/>
                </a:highlight>
              </a:rPr>
              <a:t>I lift up my eyes to the hills</a:t>
            </a:r>
            <a:r>
              <a:rPr lang="en-US" sz="2600" dirty="0"/>
              <a:t>. From where does my help come? My help comes from the LORD, who made heaven and earth.” Jesus himself frequently lifted his eyes upward in prayer (Mark 6:41; Luke 9:16; John 11:41; 17:1).</a:t>
            </a:r>
          </a:p>
          <a:p>
            <a:pPr lvl="0"/>
            <a:endParaRPr lang="en-US" sz="2600" dirty="0"/>
          </a:p>
          <a:p>
            <a:pPr lvl="0"/>
            <a:r>
              <a:rPr lang="en-US" sz="2600" b="1" dirty="0">
                <a:highlight>
                  <a:srgbClr val="FFFF00"/>
                </a:highlight>
              </a:rPr>
              <a:t>4. Sitting</a:t>
            </a:r>
            <a:r>
              <a:rPr lang="en-US" sz="2600" dirty="0">
                <a:highlight>
                  <a:srgbClr val="FFFF00"/>
                </a:highlight>
              </a:rPr>
              <a:t>. </a:t>
            </a:r>
            <a:r>
              <a:rPr lang="en-US" sz="2600" dirty="0"/>
              <a:t>“Then King David went in and </a:t>
            </a:r>
            <a:r>
              <a:rPr lang="en-US" sz="2600" i="1" dirty="0"/>
              <a:t>sat</a:t>
            </a:r>
            <a:r>
              <a:rPr lang="en-US" sz="2600" dirty="0"/>
              <a:t> before the LORD and said, ‘Who am I, O Lord GOD, and what is my house, that you have brought me thus far?’” (2 Sam 7:18). In a moment of corporate grief, Judges 20:26-27 records, “Then all the people of Israel, the whole army, went up and came to Bethel and wept. </a:t>
            </a:r>
            <a:r>
              <a:rPr lang="en-US" sz="2600" dirty="0">
                <a:highlight>
                  <a:srgbClr val="FFFF00"/>
                </a:highlight>
              </a:rPr>
              <a:t>They </a:t>
            </a:r>
            <a:r>
              <a:rPr lang="en-US" sz="2600" i="1" dirty="0">
                <a:highlight>
                  <a:srgbClr val="FFFF00"/>
                </a:highlight>
              </a:rPr>
              <a:t>sat</a:t>
            </a:r>
            <a:r>
              <a:rPr lang="en-US" sz="2600" dirty="0">
                <a:highlight>
                  <a:srgbClr val="FFFF00"/>
                </a:highlight>
              </a:rPr>
              <a:t> there before the LORD </a:t>
            </a:r>
            <a:r>
              <a:rPr lang="en-US" sz="2600" dirty="0"/>
              <a:t>and fasted that day until evening…. And the people of Israel inquired of the LORD.”</a:t>
            </a:r>
          </a:p>
        </p:txBody>
      </p:sp>
    </p:spTree>
    <p:extLst>
      <p:ext uri="{BB962C8B-B14F-4D97-AF65-F5344CB8AC3E}">
        <p14:creationId xmlns:p14="http://schemas.microsoft.com/office/powerpoint/2010/main" val="187647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CA5FC-DD70-B701-8CEA-5588DD902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Snipped 3">
            <a:extLst>
              <a:ext uri="{FF2B5EF4-FFF2-40B4-BE49-F238E27FC236}">
                <a16:creationId xmlns:a16="http://schemas.microsoft.com/office/drawing/2014/main" id="{E8F860CD-EF18-5592-B212-26C91B2CBE3B}"/>
              </a:ext>
            </a:extLst>
          </p:cNvPr>
          <p:cNvSpPr/>
          <p:nvPr/>
        </p:nvSpPr>
        <p:spPr>
          <a:xfrm>
            <a:off x="365048" y="1970771"/>
            <a:ext cx="11461898" cy="3212845"/>
          </a:xfrm>
          <a:prstGeom prst="snip2SameRect">
            <a:avLst>
              <a:gd name="adj1" fmla="val 32190"/>
              <a:gd name="adj2" fmla="val 24644"/>
            </a:avLst>
          </a:prstGeom>
          <a:noFill/>
          <a:ln w="1778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6" name="TextBox 5">
            <a:extLst>
              <a:ext uri="{FF2B5EF4-FFF2-40B4-BE49-F238E27FC236}">
                <a16:creationId xmlns:a16="http://schemas.microsoft.com/office/drawing/2014/main" id="{6328348A-5064-F6AE-C274-0C02083636D4}"/>
              </a:ext>
            </a:extLst>
          </p:cNvPr>
          <p:cNvSpPr txBox="1"/>
          <p:nvPr/>
        </p:nvSpPr>
        <p:spPr>
          <a:xfrm>
            <a:off x="891360" y="2299920"/>
            <a:ext cx="10409273" cy="2554545"/>
          </a:xfrm>
          <a:prstGeom prst="rect">
            <a:avLst/>
          </a:prstGeom>
          <a:noFill/>
        </p:spPr>
        <p:txBody>
          <a:bodyPr wrap="square">
            <a:spAutoFit/>
          </a:bodyPr>
          <a:lstStyle/>
          <a:p>
            <a:pPr algn="ctr"/>
            <a:r>
              <a:rPr lang="en-US" sz="8000" b="1" cap="all" dirty="0">
                <a:solidFill>
                  <a:schemeClr val="bg1"/>
                </a:solidFill>
                <a:latin typeface="+mj-lt"/>
              </a:rPr>
              <a:t>The position of prayer</a:t>
            </a:r>
          </a:p>
        </p:txBody>
      </p:sp>
      <p:sp>
        <p:nvSpPr>
          <p:cNvPr id="2" name="TextBox 1">
            <a:extLst>
              <a:ext uri="{FF2B5EF4-FFF2-40B4-BE49-F238E27FC236}">
                <a16:creationId xmlns:a16="http://schemas.microsoft.com/office/drawing/2014/main" id="{A75AFF9C-FE37-2845-27AC-D42C6A47A1D9}"/>
              </a:ext>
            </a:extLst>
          </p:cNvPr>
          <p:cNvSpPr txBox="1"/>
          <p:nvPr/>
        </p:nvSpPr>
        <p:spPr>
          <a:xfrm>
            <a:off x="2418653" y="5512765"/>
            <a:ext cx="6981784" cy="707886"/>
          </a:xfrm>
          <a:prstGeom prst="rect">
            <a:avLst/>
          </a:prstGeom>
          <a:noFill/>
        </p:spPr>
        <p:txBody>
          <a:bodyPr wrap="none" rtlCol="0">
            <a:spAutoFit/>
          </a:bodyPr>
          <a:lstStyle/>
          <a:p>
            <a:pPr algn="ctr"/>
            <a:r>
              <a:rPr lang="en-US" sz="2000" b="1" dirty="0">
                <a:solidFill>
                  <a:schemeClr val="bg1"/>
                </a:solidFill>
                <a:latin typeface="Arial Black" panose="020B0A04020102020204" pitchFamily="34" charset="0"/>
              </a:rPr>
              <a:t>3-11-2026</a:t>
            </a:r>
          </a:p>
          <a:p>
            <a:pPr algn="ctr"/>
            <a:r>
              <a:rPr lang="en-US" sz="2000" b="1" dirty="0">
                <a:solidFill>
                  <a:schemeClr val="bg1"/>
                </a:solidFill>
                <a:latin typeface="Arial Black" panose="020B0A04020102020204" pitchFamily="34" charset="0"/>
              </a:rPr>
              <a:t>Rev. Debyii L. Sababu-Thomas, Ph.D. , Facilitator</a:t>
            </a:r>
          </a:p>
        </p:txBody>
      </p:sp>
    </p:spTree>
    <p:extLst>
      <p:ext uri="{BB962C8B-B14F-4D97-AF65-F5344CB8AC3E}">
        <p14:creationId xmlns:p14="http://schemas.microsoft.com/office/powerpoint/2010/main" val="277527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DC59-3F62-8269-0277-EC8857E72B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BCCF65-86E3-446C-6838-720E91AA30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52D7C-BDA0-E498-765A-FA3125FE39EB}"/>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13093D70-5EDA-5BAD-8736-8632CEBA55CB}"/>
              </a:ext>
            </a:extLst>
          </p:cNvPr>
          <p:cNvSpPr/>
          <p:nvPr/>
        </p:nvSpPr>
        <p:spPr>
          <a:xfrm>
            <a:off x="99236" y="282744"/>
            <a:ext cx="11961627" cy="657525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01CC3D7B-2B92-7CF9-BD57-6F2F5EA901F4}"/>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62F548FE-5298-2B9D-6345-D0FDED81AA6C}"/>
              </a:ext>
            </a:extLst>
          </p:cNvPr>
          <p:cNvCxnSpPr>
            <a:cxnSpLocks/>
          </p:cNvCxnSpPr>
          <p:nvPr/>
        </p:nvCxnSpPr>
        <p:spPr>
          <a:xfrm flipH="1">
            <a:off x="479674" y="737653"/>
            <a:ext cx="48411" cy="583760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7894FF0D-3116-B29F-1B70-C20C16394FB8}"/>
              </a:ext>
            </a:extLst>
          </p:cNvPr>
          <p:cNvCxnSpPr>
            <a:cxnSpLocks/>
          </p:cNvCxnSpPr>
          <p:nvPr/>
        </p:nvCxnSpPr>
        <p:spPr>
          <a:xfrm flipH="1">
            <a:off x="11661001" y="737654"/>
            <a:ext cx="2914" cy="583760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7DBB1358-CE62-2E34-B0D3-BA7CEACE28FD}"/>
              </a:ext>
            </a:extLst>
          </p:cNvPr>
          <p:cNvCxnSpPr>
            <a:cxnSpLocks/>
          </p:cNvCxnSpPr>
          <p:nvPr/>
        </p:nvCxnSpPr>
        <p:spPr>
          <a:xfrm>
            <a:off x="496184" y="6672768"/>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201028CF-97C9-80F9-985C-0FC379694F87}"/>
              </a:ext>
            </a:extLst>
          </p:cNvPr>
          <p:cNvSpPr txBox="1"/>
          <p:nvPr/>
        </p:nvSpPr>
        <p:spPr>
          <a:xfrm>
            <a:off x="623809" y="708050"/>
            <a:ext cx="10930905" cy="5878532"/>
          </a:xfrm>
          <a:prstGeom prst="rect">
            <a:avLst/>
          </a:prstGeom>
          <a:solidFill>
            <a:schemeClr val="bg1"/>
          </a:solidFill>
          <a:ln>
            <a:solidFill>
              <a:schemeClr val="tx1">
                <a:lumMod val="95000"/>
                <a:lumOff val="5000"/>
              </a:schemeClr>
            </a:solidFill>
          </a:ln>
        </p:spPr>
        <p:txBody>
          <a:bodyPr wrap="square" rtlCol="0">
            <a:spAutoFit/>
          </a:bodyPr>
          <a:lstStyle/>
          <a:p>
            <a:r>
              <a:rPr lang="en-US" sz="2800" dirty="0">
                <a:solidFill>
                  <a:srgbClr val="FF0000"/>
                </a:solidFill>
                <a:latin typeface="Franklin Gothic Heavy" panose="020B0903020102020204" pitchFamily="34" charset="0"/>
              </a:rPr>
              <a:t>Cont’d Our Bodies- 11 Postures in Prayer</a:t>
            </a:r>
          </a:p>
          <a:p>
            <a:pPr algn="ctr"/>
            <a:r>
              <a:rPr lang="en-US" sz="2000" dirty="0">
                <a:latin typeface="Franklin Gothic Heavy" panose="020B0903020102020204" pitchFamily="34" charset="0"/>
              </a:rPr>
              <a:t>(from Prayer Postures in the Bible – by Larry Berding)</a:t>
            </a:r>
          </a:p>
          <a:p>
            <a:pPr algn="ctr"/>
            <a:endParaRPr lang="en-US" sz="2000" dirty="0">
              <a:latin typeface="Franklin Gothic Heavy" panose="020B0903020102020204" pitchFamily="34" charset="0"/>
            </a:endParaRPr>
          </a:p>
          <a:p>
            <a:pPr lvl="0"/>
            <a:r>
              <a:rPr lang="en-US" sz="2600" b="1" dirty="0"/>
              <a:t>5. </a:t>
            </a:r>
            <a:r>
              <a:rPr lang="en-US" sz="2600" b="1" dirty="0">
                <a:highlight>
                  <a:srgbClr val="FFFF00"/>
                </a:highlight>
              </a:rPr>
              <a:t>Bowing</a:t>
            </a:r>
            <a:r>
              <a:rPr lang="en-US" sz="2600" dirty="0">
                <a:highlight>
                  <a:srgbClr val="FFFF00"/>
                </a:highlight>
              </a:rPr>
              <a:t>.. </a:t>
            </a:r>
            <a:r>
              <a:rPr lang="en-US" sz="2600" dirty="0"/>
              <a:t>Moses (</a:t>
            </a:r>
            <a:r>
              <a:rPr lang="en-US" sz="2600" dirty="0" err="1"/>
              <a:t>Exod</a:t>
            </a:r>
            <a:r>
              <a:rPr lang="en-US" sz="2600" dirty="0"/>
              <a:t> 34:8), Elijah (1 Kings 18:42), Among others, Jehoshaphat (2 Chron 20:18), and a congregation of people under the leadership of Ezra (Neh 8:6) </a:t>
            </a:r>
            <a:r>
              <a:rPr lang="en-US" sz="2600" dirty="0">
                <a:highlight>
                  <a:srgbClr val="FFFF00"/>
                </a:highlight>
              </a:rPr>
              <a:t>all bowed to the Lord</a:t>
            </a:r>
            <a:r>
              <a:rPr lang="en-US" sz="2600" dirty="0"/>
              <a:t>. Psalm 5:7 says, “I will bow down toward your holy temple in the fear of you.”</a:t>
            </a:r>
            <a:r>
              <a:rPr lang="en-US" sz="2800" dirty="0"/>
              <a:t> </a:t>
            </a:r>
          </a:p>
          <a:p>
            <a:pPr lvl="0"/>
            <a:endParaRPr lang="en-US" sz="2800" dirty="0"/>
          </a:p>
          <a:p>
            <a:pPr lvl="0"/>
            <a:r>
              <a:rPr lang="en-US" sz="2600" b="1" dirty="0">
                <a:highlight>
                  <a:srgbClr val="FFFF00"/>
                </a:highlight>
              </a:rPr>
              <a:t>6. Prostrate on your face</a:t>
            </a:r>
            <a:r>
              <a:rPr lang="en-US" sz="2600" b="1" dirty="0"/>
              <a:t>.</a:t>
            </a:r>
            <a:r>
              <a:rPr lang="en-US" sz="2600" dirty="0"/>
              <a:t> This prayer posture overlaps with bowing, and sometimes in the Bible may be one-and-the-same. But sometimes people fall flat out on their faces in reverence before the Lord. Examples include Abraham (Gen 17:3), Joshua (Josh 7:6), John (Rev 1:17), and Jesus himself (Matt 26:39). Even the angels take a prostrate position in reverence before God (Rev 5:8, 14).</a:t>
            </a:r>
          </a:p>
          <a:p>
            <a:pPr marL="457200" lvl="0" indent="-457200">
              <a:buAutoNum type="arabicPeriod"/>
            </a:pPr>
            <a:endParaRPr lang="en-US" b="1" dirty="0">
              <a:solidFill>
                <a:srgbClr val="FF0000"/>
              </a:solidFill>
              <a:highlight>
                <a:srgbClr val="FFFF00"/>
              </a:highlight>
              <a:latin typeface="Franklin Gothic Heavy" panose="020B0903020102020204" pitchFamily="34" charset="0"/>
            </a:endParaRPr>
          </a:p>
        </p:txBody>
      </p:sp>
    </p:spTree>
    <p:extLst>
      <p:ext uri="{BB962C8B-B14F-4D97-AF65-F5344CB8AC3E}">
        <p14:creationId xmlns:p14="http://schemas.microsoft.com/office/powerpoint/2010/main" val="1926476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34504-5E72-2526-31AE-4571A016F6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59F870-79F5-B7F0-1F05-D8A5B4649BF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4CBCEE8-CD8E-D480-3706-6CE06DA6F054}"/>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74A546B7-ABFA-8FF9-531B-DF1DC7270179}"/>
              </a:ext>
            </a:extLst>
          </p:cNvPr>
          <p:cNvSpPr/>
          <p:nvPr/>
        </p:nvSpPr>
        <p:spPr>
          <a:xfrm>
            <a:off x="99236" y="282744"/>
            <a:ext cx="11961627" cy="657525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ADBA1844-AE52-5191-04F6-ED5BF04DC4F9}"/>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DC091F17-9077-4511-1052-6572AC9D59DD}"/>
              </a:ext>
            </a:extLst>
          </p:cNvPr>
          <p:cNvCxnSpPr>
            <a:cxnSpLocks/>
          </p:cNvCxnSpPr>
          <p:nvPr/>
        </p:nvCxnSpPr>
        <p:spPr>
          <a:xfrm flipH="1">
            <a:off x="479674" y="737653"/>
            <a:ext cx="48411" cy="583760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5F6170C3-4818-45AB-071C-DC13ED3D1BE3}"/>
              </a:ext>
            </a:extLst>
          </p:cNvPr>
          <p:cNvCxnSpPr>
            <a:cxnSpLocks/>
          </p:cNvCxnSpPr>
          <p:nvPr/>
        </p:nvCxnSpPr>
        <p:spPr>
          <a:xfrm flipH="1">
            <a:off x="11661001" y="737654"/>
            <a:ext cx="2914" cy="583760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A48739C5-B7A8-42F4-61BC-BF7C427BC40A}"/>
              </a:ext>
            </a:extLst>
          </p:cNvPr>
          <p:cNvCxnSpPr>
            <a:cxnSpLocks/>
          </p:cNvCxnSpPr>
          <p:nvPr/>
        </p:nvCxnSpPr>
        <p:spPr>
          <a:xfrm>
            <a:off x="496184" y="6672768"/>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46C88034-E74A-9811-630F-1CE7340E94ED}"/>
              </a:ext>
            </a:extLst>
          </p:cNvPr>
          <p:cNvSpPr txBox="1"/>
          <p:nvPr/>
        </p:nvSpPr>
        <p:spPr>
          <a:xfrm>
            <a:off x="623809" y="708050"/>
            <a:ext cx="10930905" cy="6032421"/>
          </a:xfrm>
          <a:prstGeom prst="rect">
            <a:avLst/>
          </a:prstGeom>
          <a:solidFill>
            <a:schemeClr val="bg1"/>
          </a:solidFill>
          <a:ln>
            <a:solidFill>
              <a:schemeClr val="tx1">
                <a:lumMod val="95000"/>
                <a:lumOff val="5000"/>
              </a:schemeClr>
            </a:solidFill>
          </a:ln>
        </p:spPr>
        <p:txBody>
          <a:bodyPr wrap="square" rtlCol="0">
            <a:spAutoFit/>
          </a:bodyPr>
          <a:lstStyle/>
          <a:p>
            <a:r>
              <a:rPr lang="en-US" sz="2800" dirty="0">
                <a:solidFill>
                  <a:srgbClr val="FF0000"/>
                </a:solidFill>
                <a:latin typeface="Franklin Gothic Heavy" panose="020B0903020102020204" pitchFamily="34" charset="0"/>
              </a:rPr>
              <a:t>Cont’d Our Bodies- 11 Postures in Prayer</a:t>
            </a:r>
          </a:p>
          <a:p>
            <a:pPr algn="ctr"/>
            <a:r>
              <a:rPr lang="en-US" sz="2000" dirty="0">
                <a:latin typeface="Franklin Gothic Heavy" panose="020B0903020102020204" pitchFamily="34" charset="0"/>
              </a:rPr>
              <a:t>(from Prayer Postures in the Bible – by Larry Berding)</a:t>
            </a:r>
          </a:p>
          <a:p>
            <a:pPr algn="ctr"/>
            <a:endParaRPr lang="en-US" sz="2600" dirty="0">
              <a:latin typeface="Franklin Gothic Heavy" panose="020B0903020102020204" pitchFamily="34" charset="0"/>
            </a:endParaRPr>
          </a:p>
          <a:p>
            <a:pPr lvl="0"/>
            <a:r>
              <a:rPr lang="en-US" sz="2600" b="1" dirty="0">
                <a:highlight>
                  <a:srgbClr val="FFFF00"/>
                </a:highlight>
              </a:rPr>
              <a:t>7. Kneeling</a:t>
            </a:r>
            <a:r>
              <a:rPr lang="en-US" sz="2600" dirty="0">
                <a:highlight>
                  <a:srgbClr val="FFFF00"/>
                </a:highlight>
              </a:rPr>
              <a:t>. </a:t>
            </a:r>
            <a:r>
              <a:rPr lang="en-US" sz="2600" dirty="0"/>
              <a:t>It’s not just camel-</a:t>
            </a:r>
            <a:r>
              <a:rPr lang="en-US" sz="2600" dirty="0" err="1"/>
              <a:t>knee’d</a:t>
            </a:r>
            <a:r>
              <a:rPr lang="en-US" sz="2600" dirty="0"/>
              <a:t> James who knelt in prayer. </a:t>
            </a:r>
            <a:r>
              <a:rPr lang="en-US" sz="2600" dirty="0">
                <a:highlight>
                  <a:srgbClr val="FFFF00"/>
                </a:highlight>
              </a:rPr>
              <a:t>Kneeling for prayer is all over the Bible. </a:t>
            </a:r>
            <a:r>
              <a:rPr lang="en-US" sz="2600" dirty="0"/>
              <a:t>See, for example, 2 Chron 6:13; Ezra 9:5, Psalm 95:6, Daniel 6:10, Luke 22:41-42; Acts 9:40; 20:36, Eph 3:14.</a:t>
            </a:r>
          </a:p>
          <a:p>
            <a:pPr lvl="0"/>
            <a:endParaRPr lang="en-US" sz="2600" dirty="0"/>
          </a:p>
          <a:p>
            <a:pPr lvl="0"/>
            <a:r>
              <a:rPr lang="en-US" sz="2600" b="1" dirty="0">
                <a:highlight>
                  <a:srgbClr val="FFFF00"/>
                </a:highlight>
              </a:rPr>
              <a:t>8. Walking</a:t>
            </a:r>
            <a:r>
              <a:rPr lang="en-US" sz="2600" dirty="0"/>
              <a:t>. In a little-known verse in Acts, Paul </a:t>
            </a:r>
            <a:r>
              <a:rPr lang="en-US" sz="2600" i="1" dirty="0"/>
              <a:t>separates </a:t>
            </a:r>
            <a:r>
              <a:rPr lang="en-US" sz="2600" dirty="0"/>
              <a:t>from his seven traveling companions who are on a ship and </a:t>
            </a:r>
            <a:r>
              <a:rPr lang="en-US" sz="2600" i="1" dirty="0"/>
              <a:t>walks</a:t>
            </a:r>
            <a:r>
              <a:rPr lang="en-US" sz="2600" dirty="0"/>
              <a:t> on his own from Troas to Assos (about 30 miles of walking) before meeting up with the ship again. Why did he do this? I’m thinking it was to </a:t>
            </a:r>
            <a:r>
              <a:rPr lang="en-US" sz="2600" i="1" dirty="0"/>
              <a:t>pray</a:t>
            </a:r>
            <a:r>
              <a:rPr lang="en-US" sz="2600" dirty="0"/>
              <a:t> before heading to Jerusalem where he was sure to face opposition and maybe even imprisonment (Acts 20:13-14). </a:t>
            </a:r>
            <a:r>
              <a:rPr lang="en-US" sz="2600" dirty="0">
                <a:highlight>
                  <a:srgbClr val="FFFF00"/>
                </a:highlight>
              </a:rPr>
              <a:t>Philip walked, then even ran(!) while talking to the Lord leading up to him joining the chariot of the Ethiopian eunuch in the desert (Acts 8:26-30).</a:t>
            </a:r>
          </a:p>
        </p:txBody>
      </p:sp>
    </p:spTree>
    <p:extLst>
      <p:ext uri="{BB962C8B-B14F-4D97-AF65-F5344CB8AC3E}">
        <p14:creationId xmlns:p14="http://schemas.microsoft.com/office/powerpoint/2010/main" val="411687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BAD3-8DB4-6FD9-3E2C-61D4BF7E29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12DB8B-3EAF-94E9-5412-9775F429CE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CFCCDF8-8524-7C4F-F00C-8FBB864C159E}"/>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FB9D223B-5510-38AA-4C8E-4090DB76CD6D}"/>
              </a:ext>
            </a:extLst>
          </p:cNvPr>
          <p:cNvSpPr/>
          <p:nvPr/>
        </p:nvSpPr>
        <p:spPr>
          <a:xfrm>
            <a:off x="99236" y="282744"/>
            <a:ext cx="11961627" cy="657525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E4771B4F-1F0B-D034-8CD5-80EB70B77FE8}"/>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7DB9A282-3936-FB91-DE16-AFE49859CD0D}"/>
              </a:ext>
            </a:extLst>
          </p:cNvPr>
          <p:cNvCxnSpPr>
            <a:cxnSpLocks/>
          </p:cNvCxnSpPr>
          <p:nvPr/>
        </p:nvCxnSpPr>
        <p:spPr>
          <a:xfrm flipH="1">
            <a:off x="479674" y="737653"/>
            <a:ext cx="48411" cy="583760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DEB6A39B-E01A-2F10-0EB8-AEFA2196EA5C}"/>
              </a:ext>
            </a:extLst>
          </p:cNvPr>
          <p:cNvCxnSpPr>
            <a:cxnSpLocks/>
          </p:cNvCxnSpPr>
          <p:nvPr/>
        </p:nvCxnSpPr>
        <p:spPr>
          <a:xfrm flipH="1">
            <a:off x="11661001" y="737654"/>
            <a:ext cx="2914" cy="583760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B93B5523-0FDE-60CF-6250-28F33D142DFB}"/>
              </a:ext>
            </a:extLst>
          </p:cNvPr>
          <p:cNvCxnSpPr>
            <a:cxnSpLocks/>
          </p:cNvCxnSpPr>
          <p:nvPr/>
        </p:nvCxnSpPr>
        <p:spPr>
          <a:xfrm>
            <a:off x="496184" y="6672768"/>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1BA9010D-38C3-941B-171F-B26DC97A4360}"/>
              </a:ext>
            </a:extLst>
          </p:cNvPr>
          <p:cNvSpPr txBox="1"/>
          <p:nvPr/>
        </p:nvSpPr>
        <p:spPr>
          <a:xfrm>
            <a:off x="623809" y="708050"/>
            <a:ext cx="10930905" cy="5816977"/>
          </a:xfrm>
          <a:prstGeom prst="rect">
            <a:avLst/>
          </a:prstGeom>
          <a:solidFill>
            <a:schemeClr val="bg1"/>
          </a:solidFill>
          <a:ln>
            <a:solidFill>
              <a:schemeClr val="tx1">
                <a:lumMod val="95000"/>
                <a:lumOff val="5000"/>
              </a:schemeClr>
            </a:solidFill>
          </a:ln>
        </p:spPr>
        <p:txBody>
          <a:bodyPr wrap="square" rtlCol="0">
            <a:spAutoFit/>
          </a:bodyPr>
          <a:lstStyle/>
          <a:p>
            <a:r>
              <a:rPr lang="en-US" sz="2800" dirty="0">
                <a:solidFill>
                  <a:srgbClr val="FF0000"/>
                </a:solidFill>
                <a:latin typeface="Franklin Gothic Heavy" panose="020B0903020102020204" pitchFamily="34" charset="0"/>
              </a:rPr>
              <a:t>Cont’d Our Bodies- 11 Postures in Prayer</a:t>
            </a:r>
          </a:p>
          <a:p>
            <a:pPr algn="ctr"/>
            <a:r>
              <a:rPr lang="en-US" sz="2000" dirty="0">
                <a:latin typeface="Franklin Gothic Heavy" panose="020B0903020102020204" pitchFamily="34" charset="0"/>
              </a:rPr>
              <a:t>(from Prayer Postures in the Bible – by Larry Berding)</a:t>
            </a:r>
          </a:p>
          <a:p>
            <a:pPr algn="ctr"/>
            <a:endParaRPr lang="en-US" sz="2000" dirty="0">
              <a:latin typeface="Franklin Gothic Heavy" panose="020B0903020102020204" pitchFamily="34" charset="0"/>
            </a:endParaRPr>
          </a:p>
          <a:p>
            <a:pPr lvl="0"/>
            <a:r>
              <a:rPr lang="en-US" sz="2600" b="1" dirty="0">
                <a:highlight>
                  <a:srgbClr val="FFFF00"/>
                </a:highlight>
              </a:rPr>
              <a:t>9.Lying on your bed.</a:t>
            </a:r>
            <a:r>
              <a:rPr lang="en-US" sz="2600" dirty="0">
                <a:highlight>
                  <a:srgbClr val="FFFF00"/>
                </a:highlight>
              </a:rPr>
              <a:t> </a:t>
            </a:r>
            <a:r>
              <a:rPr lang="en-US" sz="2600" dirty="0"/>
              <a:t>Psalm 4:4 instructs us to “ponder in your own hearts on your beds.” Psalm 63:6 says</a:t>
            </a:r>
            <a:r>
              <a:rPr lang="en-US" sz="2600" dirty="0">
                <a:highlight>
                  <a:srgbClr val="FFFF00"/>
                </a:highlight>
              </a:rPr>
              <a:t>, “when I remember you upon my bed, and meditate on you in the watches of the night.” Note: </a:t>
            </a:r>
            <a:r>
              <a:rPr lang="en-US" sz="2600" dirty="0"/>
              <a:t>I don’t recommend, however, </a:t>
            </a:r>
            <a:r>
              <a:rPr lang="en-US" sz="2600" u="sng" dirty="0"/>
              <a:t>that this should not be the only prayer posture you use</a:t>
            </a:r>
            <a:r>
              <a:rPr lang="en-US" sz="2600" dirty="0"/>
              <a:t>, since you can easily fall asleep while lying down, and this position won’t remind you of the majesty of God as well as some of the other postures.</a:t>
            </a:r>
          </a:p>
          <a:p>
            <a:pPr lvl="0"/>
            <a:r>
              <a:rPr lang="en-US" sz="2600" b="1" dirty="0">
                <a:highlight>
                  <a:srgbClr val="FFFF00"/>
                </a:highlight>
              </a:rPr>
              <a:t>10. Being still and silent.</a:t>
            </a:r>
            <a:r>
              <a:rPr lang="en-US" sz="2600" dirty="0">
                <a:highlight>
                  <a:srgbClr val="FFFF00"/>
                </a:highlight>
              </a:rPr>
              <a:t> </a:t>
            </a:r>
            <a:r>
              <a:rPr lang="en-US" sz="2600" dirty="0"/>
              <a:t>This isn’t a bodily posture, per se. </a:t>
            </a:r>
            <a:r>
              <a:rPr lang="en-US" sz="2600" u="sng" dirty="0"/>
              <a:t>But stillness is a cessation of bodily movement, as is closing one’s mouth.</a:t>
            </a:r>
            <a:r>
              <a:rPr lang="en-US" sz="2600" dirty="0"/>
              <a:t> Psalm 46:10 famously commands, “Be still and know that I am God.” Habakkuk 2:20 boldly declares, </a:t>
            </a:r>
            <a:r>
              <a:rPr lang="en-US" sz="2600" dirty="0">
                <a:highlight>
                  <a:srgbClr val="FFFF00"/>
                </a:highlight>
              </a:rPr>
              <a:t>“But the LORD is in his holy temple; let all the earth keep silence before him.” </a:t>
            </a:r>
            <a:r>
              <a:rPr lang="en-US" sz="2600" dirty="0"/>
              <a:t>(Cf. Zech 2:13</a:t>
            </a:r>
            <a:r>
              <a:rPr lang="en-US" dirty="0"/>
              <a:t>)</a:t>
            </a:r>
          </a:p>
          <a:p>
            <a:pPr marL="457200" lvl="0" indent="-457200">
              <a:buAutoNum type="arabicPeriod"/>
            </a:pPr>
            <a:endParaRPr lang="en-US" b="1" dirty="0">
              <a:solidFill>
                <a:srgbClr val="FF0000"/>
              </a:solidFill>
              <a:highlight>
                <a:srgbClr val="FFFF00"/>
              </a:highlight>
              <a:latin typeface="Franklin Gothic Heavy" panose="020B0903020102020204" pitchFamily="34" charset="0"/>
            </a:endParaRPr>
          </a:p>
        </p:txBody>
      </p:sp>
    </p:spTree>
    <p:extLst>
      <p:ext uri="{BB962C8B-B14F-4D97-AF65-F5344CB8AC3E}">
        <p14:creationId xmlns:p14="http://schemas.microsoft.com/office/powerpoint/2010/main" val="2483292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B4E67-3BC2-644C-9FCD-351B1C1653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894696-FF4B-036C-7F85-54706C4C921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B60D6F6-E99F-C1AB-48DA-AB07868C8C3F}"/>
              </a:ext>
            </a:extLst>
          </p:cNvPr>
          <p:cNvSpPr txBox="1"/>
          <p:nvPr/>
        </p:nvSpPr>
        <p:spPr>
          <a:xfrm>
            <a:off x="740659" y="552161"/>
            <a:ext cx="11550502" cy="400110"/>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8C6A4103-9E5C-0566-CF8C-D32AF09CB52A}"/>
              </a:ext>
            </a:extLst>
          </p:cNvPr>
          <p:cNvSpPr/>
          <p:nvPr/>
        </p:nvSpPr>
        <p:spPr>
          <a:xfrm>
            <a:off x="99236" y="282744"/>
            <a:ext cx="11961627" cy="657525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3D37B2F0-18D1-E581-F05B-0D3367F2B6A0}"/>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02CE8A1F-E94D-DDEC-2B2B-8B694654A487}"/>
              </a:ext>
            </a:extLst>
          </p:cNvPr>
          <p:cNvCxnSpPr>
            <a:cxnSpLocks/>
          </p:cNvCxnSpPr>
          <p:nvPr/>
        </p:nvCxnSpPr>
        <p:spPr>
          <a:xfrm flipH="1">
            <a:off x="479674" y="737653"/>
            <a:ext cx="48411" cy="583760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7F7BCEFB-47BA-5FF8-6C00-0030FD3378F1}"/>
              </a:ext>
            </a:extLst>
          </p:cNvPr>
          <p:cNvCxnSpPr>
            <a:cxnSpLocks/>
          </p:cNvCxnSpPr>
          <p:nvPr/>
        </p:nvCxnSpPr>
        <p:spPr>
          <a:xfrm flipH="1">
            <a:off x="11661001" y="737654"/>
            <a:ext cx="2914" cy="583760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89B211C4-E6B6-46AE-52E8-33605DB97908}"/>
              </a:ext>
            </a:extLst>
          </p:cNvPr>
          <p:cNvCxnSpPr>
            <a:cxnSpLocks/>
          </p:cNvCxnSpPr>
          <p:nvPr/>
        </p:nvCxnSpPr>
        <p:spPr>
          <a:xfrm>
            <a:off x="496184" y="6672768"/>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FC6BA515-24E0-8561-04C8-27E20D582A11}"/>
              </a:ext>
            </a:extLst>
          </p:cNvPr>
          <p:cNvSpPr txBox="1"/>
          <p:nvPr/>
        </p:nvSpPr>
        <p:spPr>
          <a:xfrm>
            <a:off x="623809" y="708050"/>
            <a:ext cx="10930905" cy="5940088"/>
          </a:xfrm>
          <a:prstGeom prst="rect">
            <a:avLst/>
          </a:prstGeom>
          <a:solidFill>
            <a:schemeClr val="bg1"/>
          </a:solidFill>
          <a:ln>
            <a:solidFill>
              <a:schemeClr val="tx1">
                <a:lumMod val="95000"/>
                <a:lumOff val="5000"/>
              </a:schemeClr>
            </a:solidFill>
          </a:ln>
        </p:spPr>
        <p:txBody>
          <a:bodyPr wrap="square" rtlCol="0">
            <a:spAutoFit/>
          </a:bodyPr>
          <a:lstStyle/>
          <a:p>
            <a:r>
              <a:rPr lang="en-US" sz="2800" dirty="0">
                <a:solidFill>
                  <a:srgbClr val="FF0000"/>
                </a:solidFill>
                <a:latin typeface="Franklin Gothic Heavy" panose="020B0903020102020204" pitchFamily="34" charset="0"/>
              </a:rPr>
              <a:t>Cont’d Our Bodies- 11 Postures in Prayer</a:t>
            </a:r>
          </a:p>
          <a:p>
            <a:pPr algn="ctr"/>
            <a:r>
              <a:rPr lang="en-US" sz="2000" dirty="0">
                <a:latin typeface="Franklin Gothic Heavy" panose="020B0903020102020204" pitchFamily="34" charset="0"/>
              </a:rPr>
              <a:t>(from Prayer Postures in the Bible – by Larry Berding)</a:t>
            </a:r>
          </a:p>
          <a:p>
            <a:pPr algn="ctr"/>
            <a:endParaRPr lang="en-US" sz="2000" dirty="0">
              <a:latin typeface="Franklin Gothic Heavy" panose="020B0903020102020204" pitchFamily="34" charset="0"/>
            </a:endParaRPr>
          </a:p>
          <a:p>
            <a:pPr algn="ctr"/>
            <a:endParaRPr lang="en-US" sz="2000" dirty="0">
              <a:latin typeface="Franklin Gothic Heavy" panose="020B0903020102020204" pitchFamily="34" charset="0"/>
            </a:endParaRPr>
          </a:p>
          <a:p>
            <a:pPr marL="514350" lvl="0" indent="-514350">
              <a:buAutoNum type="arabicPeriod" startAt="11"/>
            </a:pPr>
            <a:r>
              <a:rPr lang="en-US" sz="2800" b="1" dirty="0"/>
              <a:t>Writing</a:t>
            </a:r>
            <a:r>
              <a:rPr lang="en-US" sz="2800" dirty="0"/>
              <a:t>. We know about the prayer posture of writing because of all the prayers that are recorded in the Bible, especially in the Book of Psalms.  Writing our or journaling our prayers are ways we communicate with God as well.</a:t>
            </a:r>
          </a:p>
          <a:p>
            <a:pPr lvl="0"/>
            <a:endParaRPr lang="en-US" sz="2800" dirty="0"/>
          </a:p>
          <a:p>
            <a:pPr lvl="0"/>
            <a:r>
              <a:rPr lang="en-US" sz="2800" dirty="0"/>
              <a:t>12. </a:t>
            </a:r>
            <a:r>
              <a:rPr lang="en-US" sz="2800" b="1" dirty="0"/>
              <a:t>Other - ?</a:t>
            </a:r>
          </a:p>
          <a:p>
            <a:pPr lvl="0"/>
            <a:endParaRPr lang="en-US" sz="2800" b="1" dirty="0"/>
          </a:p>
          <a:p>
            <a:pPr lvl="0" algn="ctr"/>
            <a:r>
              <a:rPr lang="en-US" sz="3200" b="1" dirty="0">
                <a:solidFill>
                  <a:srgbClr val="FF0000"/>
                </a:solidFill>
              </a:rPr>
              <a:t>The Bottom line is not always what Posture You use, </a:t>
            </a:r>
          </a:p>
          <a:p>
            <a:pPr lvl="0" algn="ctr"/>
            <a:r>
              <a:rPr lang="en-US" sz="3200" b="1" dirty="0">
                <a:solidFill>
                  <a:srgbClr val="FF0000"/>
                </a:solidFill>
              </a:rPr>
              <a:t>but that You FIND a Way to Pray….. </a:t>
            </a:r>
          </a:p>
          <a:p>
            <a:pPr lvl="0" algn="ctr"/>
            <a:r>
              <a:rPr lang="en-US" sz="3200" b="1" dirty="0">
                <a:solidFill>
                  <a:srgbClr val="FF0000"/>
                </a:solidFill>
              </a:rPr>
              <a:t>However, you can, when you can.</a:t>
            </a:r>
          </a:p>
        </p:txBody>
      </p:sp>
    </p:spTree>
    <p:extLst>
      <p:ext uri="{BB962C8B-B14F-4D97-AF65-F5344CB8AC3E}">
        <p14:creationId xmlns:p14="http://schemas.microsoft.com/office/powerpoint/2010/main" val="2278649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4EDD9-96CF-7A6F-DD7E-ED61C3DA09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016E69-C336-7D39-C43C-1AD5BF8BFBA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E398C9E-0FE9-1FA4-7FF3-F7F17941A9BB}"/>
              </a:ext>
            </a:extLst>
          </p:cNvPr>
          <p:cNvSpPr txBox="1"/>
          <p:nvPr/>
        </p:nvSpPr>
        <p:spPr>
          <a:xfrm>
            <a:off x="496185" y="993222"/>
            <a:ext cx="11550502" cy="4801314"/>
          </a:xfrm>
          <a:prstGeom prst="rect">
            <a:avLst/>
          </a:prstGeom>
          <a:noFill/>
        </p:spPr>
        <p:txBody>
          <a:bodyPr wrap="square">
            <a:spAutoFit/>
          </a:bodyPr>
          <a:lstStyle/>
          <a:p>
            <a:pPr algn="ctr"/>
            <a:r>
              <a:rPr kumimoji="0" lang="en-US" sz="66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Cambria" panose="02040503050406030204" pitchFamily="18" charset="0"/>
                <a:cs typeface="+mj-cs"/>
              </a:rPr>
              <a:t>Summary</a:t>
            </a:r>
          </a:p>
          <a:p>
            <a:pPr marL="0" lvl="1" algn="ctr"/>
            <a:r>
              <a:rPr lang="en-US" sz="3600" dirty="0">
                <a:solidFill>
                  <a:srgbClr val="FFFF00"/>
                </a:solidFill>
                <a:latin typeface="Franklin Gothic Heavy" panose="020B0903020102020204" pitchFamily="34" charset="0"/>
                <a:ea typeface="+mj-ea"/>
                <a:cs typeface="+mj-cs"/>
              </a:rPr>
              <a:t>The MOST IMPORTANT POSITION IS</a:t>
            </a:r>
          </a:p>
          <a:p>
            <a:pPr marL="0" lvl="1" algn="ctr"/>
            <a:r>
              <a:rPr lang="en-US" sz="3600" dirty="0">
                <a:solidFill>
                  <a:schemeClr val="bg1"/>
                </a:solidFill>
                <a:latin typeface="Franklin Gothic Heavy" panose="020B0903020102020204" pitchFamily="34" charset="0"/>
                <a:ea typeface="+mj-ea"/>
                <a:cs typeface="+mj-cs"/>
              </a:rPr>
              <a:t>Where you are in Positioned to God”</a:t>
            </a:r>
          </a:p>
          <a:p>
            <a:pPr marL="52388" lvl="1"/>
            <a:r>
              <a:rPr lang="en-US" sz="4400" dirty="0">
                <a:solidFill>
                  <a:schemeClr val="bg1"/>
                </a:solidFill>
                <a:latin typeface="Franklin Gothic Heavy" panose="020B0903020102020204" pitchFamily="34" charset="0"/>
                <a:ea typeface="+mj-ea"/>
                <a:cs typeface="+mj-cs"/>
              </a:rPr>
              <a:t>RELATIONSHIP WITH GOD – Heart &amp; Mind</a:t>
            </a:r>
          </a:p>
          <a:p>
            <a:pPr algn="ctr"/>
            <a:r>
              <a:rPr lang="en-US" sz="3600" dirty="0">
                <a:solidFill>
                  <a:srgbClr val="FFFF00"/>
                </a:solidFill>
                <a:latin typeface="Franklin Gothic Heavy" panose="020B0903020102020204" pitchFamily="34" charset="0"/>
                <a:ea typeface="+mj-ea"/>
                <a:cs typeface="+mj-cs"/>
              </a:rPr>
              <a:t>Then You can Pray in as many </a:t>
            </a:r>
          </a:p>
          <a:p>
            <a:pPr algn="ctr"/>
            <a:r>
              <a:rPr lang="en-US" sz="4400" cap="all" dirty="0">
                <a:solidFill>
                  <a:schemeClr val="bg1"/>
                </a:solidFill>
                <a:latin typeface="Franklin Gothic Heavy" panose="020B0903020102020204" pitchFamily="34" charset="0"/>
                <a:ea typeface="+mj-ea"/>
                <a:cs typeface="+mj-cs"/>
              </a:rPr>
              <a:t>“P</a:t>
            </a:r>
            <a:r>
              <a:rPr lang="en-US" sz="4400" dirty="0">
                <a:solidFill>
                  <a:schemeClr val="bg1"/>
                </a:solidFill>
                <a:latin typeface="Franklin Gothic Heavy" panose="020B0903020102020204" pitchFamily="34" charset="0"/>
                <a:ea typeface="+mj-ea"/>
                <a:cs typeface="+mj-cs"/>
              </a:rPr>
              <a:t>ositions that you</a:t>
            </a:r>
            <a:endParaRPr lang="en-US" sz="4400" cap="all" dirty="0">
              <a:solidFill>
                <a:schemeClr val="bg1"/>
              </a:solidFill>
              <a:latin typeface="Franklin Gothic Heavy" panose="020B0903020102020204" pitchFamily="34" charset="0"/>
              <a:ea typeface="+mj-ea"/>
              <a:cs typeface="+mj-cs"/>
            </a:endParaRPr>
          </a:p>
          <a:p>
            <a:pPr algn="ctr"/>
            <a:r>
              <a:rPr lang="en-US" sz="4400" cap="all" dirty="0">
                <a:solidFill>
                  <a:schemeClr val="bg1"/>
                </a:solidFill>
                <a:latin typeface="Franklin Gothic Heavy" panose="020B0903020102020204" pitchFamily="34" charset="0"/>
                <a:ea typeface="+mj-ea"/>
                <a:cs typeface="+mj-cs"/>
              </a:rPr>
              <a:t>Posture of yourself.</a:t>
            </a:r>
            <a:endParaRPr lang="en-US" sz="3600" cap="all" dirty="0">
              <a:solidFill>
                <a:schemeClr val="bg1"/>
              </a:solidFill>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ED29C906-F99C-2A6F-C424-D717C1B227D3}"/>
              </a:ext>
            </a:extLst>
          </p:cNvPr>
          <p:cNvSpPr/>
          <p:nvPr/>
        </p:nvSpPr>
        <p:spPr>
          <a:xfrm>
            <a:off x="85060" y="286424"/>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BEA1CD31-8E8C-E9E1-9D77-3BD176907783}"/>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1DC170D8-3645-49E4-44E7-4830DBF4B040}"/>
              </a:ext>
            </a:extLst>
          </p:cNvPr>
          <p:cNvCxnSpPr>
            <a:cxnSpLocks/>
          </p:cNvCxnSpPr>
          <p:nvPr/>
        </p:nvCxnSpPr>
        <p:spPr>
          <a:xfrm flipH="1">
            <a:off x="473147" y="737654"/>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BAD56FE8-8110-5DE8-8C2C-0D602878074F}"/>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C4CF41E2-DCE6-AC60-5AF1-A2B6A80C1C77}"/>
              </a:ext>
            </a:extLst>
          </p:cNvPr>
          <p:cNvCxnSpPr>
            <a:cxnSpLocks/>
          </p:cNvCxnSpPr>
          <p:nvPr/>
        </p:nvCxnSpPr>
        <p:spPr>
          <a:xfrm>
            <a:off x="473147" y="6399413"/>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28734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4366C-FDC5-27F3-0506-DC6EF8D3DC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D9A51C-D783-4969-0FAF-68D42919F14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BA021CF6-FF2A-AB90-C1DB-1E7F9B168516}"/>
              </a:ext>
            </a:extLst>
          </p:cNvPr>
          <p:cNvSpPr/>
          <p:nvPr/>
        </p:nvSpPr>
        <p:spPr>
          <a:xfrm>
            <a:off x="457200" y="648587"/>
            <a:ext cx="10855841" cy="6007394"/>
          </a:xfrm>
          <a:prstGeom prst="rect">
            <a:avLst/>
          </a:prstGeom>
          <a:solidFill>
            <a:schemeClr val="tx1">
              <a:lumMod val="95000"/>
              <a:lumOff val="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0" dirty="0">
                <a:latin typeface="Amasis MT Pro Medium" panose="02040604050005020304" pitchFamily="18" charset="0"/>
              </a:rPr>
              <a:t>Questions</a:t>
            </a:r>
          </a:p>
          <a:p>
            <a:pPr algn="ctr"/>
            <a:r>
              <a:rPr lang="en-US" sz="5400" dirty="0">
                <a:latin typeface="Franklin Gothic Demi Cond" panose="020B0706030402020204" pitchFamily="34" charset="0"/>
              </a:rPr>
              <a:t>What did you learn this evening?</a:t>
            </a:r>
          </a:p>
          <a:p>
            <a:pPr algn="ctr"/>
            <a:r>
              <a:rPr lang="en-US" sz="5400" dirty="0">
                <a:latin typeface="Franklin Gothic Demi Cond" panose="020B0706030402020204" pitchFamily="34" charset="0"/>
              </a:rPr>
              <a:t>In what way will it impact your “Position” in your Prayer Life?</a:t>
            </a:r>
          </a:p>
        </p:txBody>
      </p:sp>
    </p:spTree>
    <p:extLst>
      <p:ext uri="{BB962C8B-B14F-4D97-AF65-F5344CB8AC3E}">
        <p14:creationId xmlns:p14="http://schemas.microsoft.com/office/powerpoint/2010/main" val="349339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C03B-97BF-97BE-CE79-B9B5BD5A72A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F50A29-81CF-44F5-098E-1FD1202DCA7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1F2A570-14B7-10A1-E46E-0096FE4E9955}"/>
              </a:ext>
            </a:extLst>
          </p:cNvPr>
          <p:cNvSpPr/>
          <p:nvPr/>
        </p:nvSpPr>
        <p:spPr>
          <a:xfrm>
            <a:off x="1116495" y="1934816"/>
            <a:ext cx="9959009" cy="3260035"/>
          </a:xfrm>
          <a:prstGeom prst="rect">
            <a:avLst/>
          </a:prstGeom>
          <a:solidFill>
            <a:schemeClr val="accent3">
              <a:lumMod val="60000"/>
              <a:lumOff val="4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0" dirty="0">
                <a:solidFill>
                  <a:schemeClr val="tx1"/>
                </a:solidFill>
                <a:latin typeface="Amasis MT Pro Medium" panose="02040604050005020304" pitchFamily="18" charset="0"/>
              </a:rPr>
              <a:t>Let’s Pray!</a:t>
            </a:r>
            <a:endParaRPr lang="en-US" sz="5400" dirty="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2638630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64F3-194C-9BB4-0988-CE65007FD4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20E38C-12B4-1FA5-7335-2131FECBF5E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Snipped 3">
            <a:extLst>
              <a:ext uri="{FF2B5EF4-FFF2-40B4-BE49-F238E27FC236}">
                <a16:creationId xmlns:a16="http://schemas.microsoft.com/office/drawing/2014/main" id="{1A0311FD-92EF-1F0F-94E4-C3DB1379A706}"/>
              </a:ext>
            </a:extLst>
          </p:cNvPr>
          <p:cNvSpPr/>
          <p:nvPr/>
        </p:nvSpPr>
        <p:spPr>
          <a:xfrm>
            <a:off x="365048" y="1970771"/>
            <a:ext cx="11461898" cy="3212845"/>
          </a:xfrm>
          <a:prstGeom prst="snip2SameRect">
            <a:avLst>
              <a:gd name="adj1" fmla="val 32190"/>
              <a:gd name="adj2" fmla="val 24644"/>
            </a:avLst>
          </a:prstGeom>
          <a:noFill/>
          <a:ln w="1778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6" name="TextBox 5">
            <a:extLst>
              <a:ext uri="{FF2B5EF4-FFF2-40B4-BE49-F238E27FC236}">
                <a16:creationId xmlns:a16="http://schemas.microsoft.com/office/drawing/2014/main" id="{63363FA5-F078-4651-BC24-93776A49C915}"/>
              </a:ext>
            </a:extLst>
          </p:cNvPr>
          <p:cNvSpPr txBox="1"/>
          <p:nvPr/>
        </p:nvSpPr>
        <p:spPr>
          <a:xfrm>
            <a:off x="891360" y="2053699"/>
            <a:ext cx="10409273" cy="3046988"/>
          </a:xfrm>
          <a:prstGeom prst="rect">
            <a:avLst/>
          </a:prstGeom>
          <a:noFill/>
        </p:spPr>
        <p:txBody>
          <a:bodyPr wrap="square">
            <a:spAutoFit/>
          </a:bodyPr>
          <a:lstStyle/>
          <a:p>
            <a:pPr algn="ctr"/>
            <a:r>
              <a:rPr lang="en-US" sz="4400" b="1" cap="all" dirty="0">
                <a:solidFill>
                  <a:srgbClr val="FFFF00"/>
                </a:solidFill>
                <a:latin typeface="+mj-lt"/>
              </a:rPr>
              <a:t>Thank you for your time and attention in this Study</a:t>
            </a:r>
          </a:p>
          <a:p>
            <a:pPr algn="ctr"/>
            <a:endParaRPr lang="en-US" sz="4400" b="1" cap="all" dirty="0">
              <a:solidFill>
                <a:srgbClr val="FFFF00"/>
              </a:solidFill>
              <a:latin typeface="+mj-lt"/>
            </a:endParaRPr>
          </a:p>
          <a:p>
            <a:pPr algn="ctr"/>
            <a:r>
              <a:rPr lang="en-US" sz="6000" b="1" cap="all" dirty="0">
                <a:solidFill>
                  <a:srgbClr val="FFFF00"/>
                </a:solidFill>
                <a:latin typeface="+mj-lt"/>
              </a:rPr>
              <a:t>“The position of prayer”</a:t>
            </a:r>
          </a:p>
        </p:txBody>
      </p:sp>
      <p:sp>
        <p:nvSpPr>
          <p:cNvPr id="2" name="TextBox 1">
            <a:extLst>
              <a:ext uri="{FF2B5EF4-FFF2-40B4-BE49-F238E27FC236}">
                <a16:creationId xmlns:a16="http://schemas.microsoft.com/office/drawing/2014/main" id="{DCFD99C4-1A06-843C-7553-FA202FBF2513}"/>
              </a:ext>
            </a:extLst>
          </p:cNvPr>
          <p:cNvSpPr txBox="1"/>
          <p:nvPr/>
        </p:nvSpPr>
        <p:spPr>
          <a:xfrm>
            <a:off x="2418653" y="5512765"/>
            <a:ext cx="6981784" cy="707886"/>
          </a:xfrm>
          <a:prstGeom prst="rect">
            <a:avLst/>
          </a:prstGeom>
          <a:noFill/>
        </p:spPr>
        <p:txBody>
          <a:bodyPr wrap="none" rtlCol="0">
            <a:spAutoFit/>
          </a:bodyPr>
          <a:lstStyle/>
          <a:p>
            <a:pPr algn="ctr"/>
            <a:r>
              <a:rPr lang="en-US" sz="2000" b="1" dirty="0">
                <a:solidFill>
                  <a:schemeClr val="bg1"/>
                </a:solidFill>
                <a:latin typeface="Arial Black" panose="020B0A04020102020204" pitchFamily="34" charset="0"/>
              </a:rPr>
              <a:t>3-11-2026</a:t>
            </a:r>
          </a:p>
          <a:p>
            <a:pPr algn="ctr"/>
            <a:r>
              <a:rPr lang="en-US" sz="2000" b="1" dirty="0">
                <a:solidFill>
                  <a:schemeClr val="bg1"/>
                </a:solidFill>
                <a:latin typeface="Arial Black" panose="020B0A04020102020204" pitchFamily="34" charset="0"/>
              </a:rPr>
              <a:t>Rev. Debyii L. Sababu-Thomas, Ph.D. , Facilitator</a:t>
            </a:r>
          </a:p>
        </p:txBody>
      </p:sp>
    </p:spTree>
    <p:extLst>
      <p:ext uri="{BB962C8B-B14F-4D97-AF65-F5344CB8AC3E}">
        <p14:creationId xmlns:p14="http://schemas.microsoft.com/office/powerpoint/2010/main" val="195291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F3579-52C6-A9BC-736B-42FB50672B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7A280C-50E8-FE64-4AD1-BC6C269F714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0E80B8F4-D7AC-92E3-1703-1282DAC0AA7D}"/>
              </a:ext>
            </a:extLst>
          </p:cNvPr>
          <p:cNvSpPr/>
          <p:nvPr/>
        </p:nvSpPr>
        <p:spPr>
          <a:xfrm>
            <a:off x="285306" y="1338471"/>
            <a:ext cx="11621387" cy="5394404"/>
          </a:xfrm>
          <a:prstGeom prst="roundRect">
            <a:avLst>
              <a:gd name="adj" fmla="val 15821"/>
            </a:avLst>
          </a:prstGeom>
          <a:solidFill>
            <a:schemeClr val="accent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latin typeface="Arial Black" panose="020B0A04020102020204" pitchFamily="34" charset="0"/>
              </a:rPr>
              <a:t>REVIEW </a:t>
            </a:r>
            <a:r>
              <a:rPr lang="en-US" sz="2800" b="1" dirty="0">
                <a:latin typeface="Arial Black" panose="020B0A04020102020204" pitchFamily="34" charset="0"/>
              </a:rPr>
              <a:t>of Previous Week’s Bible Study</a:t>
            </a:r>
          </a:p>
          <a:p>
            <a:pPr algn="ctr">
              <a:lnSpc>
                <a:spcPct val="150000"/>
              </a:lnSpc>
            </a:pPr>
            <a:endParaRPr lang="en-US" b="1" dirty="0">
              <a:latin typeface="Arial Black" panose="020B0A04020102020204" pitchFamily="34" charset="0"/>
            </a:endParaRPr>
          </a:p>
          <a:p>
            <a:pPr marL="514350" indent="-514350" algn="ctr">
              <a:lnSpc>
                <a:spcPct val="150000"/>
              </a:lnSpc>
              <a:buFont typeface="+mj-lt"/>
              <a:buAutoNum type="arabicPeriod"/>
            </a:pPr>
            <a:r>
              <a:rPr lang="en-US" sz="2800" b="1" cap="all" dirty="0">
                <a:latin typeface="Arial Black" panose="020B0A04020102020204" pitchFamily="34" charset="0"/>
              </a:rPr>
              <a:t> Perspectives on “Positioning”</a:t>
            </a:r>
          </a:p>
          <a:p>
            <a:pPr marL="514350" indent="-514350" algn="ctr">
              <a:lnSpc>
                <a:spcPct val="150000"/>
              </a:lnSpc>
              <a:buFont typeface="+mj-lt"/>
              <a:buAutoNum type="arabicPeriod"/>
            </a:pPr>
            <a:r>
              <a:rPr lang="en-US" sz="2800" b="1" cap="all" dirty="0">
                <a:latin typeface="Arial Black" panose="020B0A04020102020204" pitchFamily="34" charset="0"/>
              </a:rPr>
              <a:t>Being “In Position” to Pray</a:t>
            </a:r>
          </a:p>
          <a:p>
            <a:pPr marL="514350" indent="-514350" algn="ctr">
              <a:lnSpc>
                <a:spcPct val="150000"/>
              </a:lnSpc>
              <a:buFont typeface="+mj-lt"/>
              <a:buAutoNum type="arabicPeriod"/>
            </a:pPr>
            <a:r>
              <a:rPr lang="en-US" sz="2800" b="1" cap="all" dirty="0">
                <a:latin typeface="Arial Black" panose="020B0A04020102020204" pitchFamily="34" charset="0"/>
              </a:rPr>
              <a:t>Positions and Postures in Prayer</a:t>
            </a:r>
          </a:p>
          <a:p>
            <a:pPr marL="514350" indent="-514350" algn="ctr">
              <a:lnSpc>
                <a:spcPct val="150000"/>
              </a:lnSpc>
              <a:buFont typeface="+mj-lt"/>
              <a:buAutoNum type="arabicPeriod"/>
            </a:pPr>
            <a:r>
              <a:rPr lang="en-US" sz="2800" b="1" cap="all" dirty="0">
                <a:latin typeface="Arial Black" panose="020B0A04020102020204" pitchFamily="34" charset="0"/>
              </a:rPr>
              <a:t>Invitation to Discipleship</a:t>
            </a:r>
          </a:p>
          <a:p>
            <a:pPr marL="514350" indent="-514350" algn="ctr">
              <a:lnSpc>
                <a:spcPct val="150000"/>
              </a:lnSpc>
              <a:buFont typeface="+mj-lt"/>
              <a:buAutoNum type="arabicPeriod"/>
            </a:pPr>
            <a:r>
              <a:rPr lang="en-US" sz="2800" b="1" cap="all" dirty="0">
                <a:latin typeface="Arial Black" panose="020B0A04020102020204" pitchFamily="34" charset="0"/>
              </a:rPr>
              <a:t>Positioned to Give</a:t>
            </a:r>
          </a:p>
          <a:p>
            <a:pPr marL="514350" indent="-514350" algn="ctr">
              <a:lnSpc>
                <a:spcPct val="150000"/>
              </a:lnSpc>
              <a:buFont typeface="+mj-lt"/>
              <a:buAutoNum type="arabicPeriod"/>
            </a:pPr>
            <a:r>
              <a:rPr lang="en-US" sz="2800" b="1" cap="all" dirty="0">
                <a:latin typeface="Arial Black" panose="020B0A04020102020204" pitchFamily="34" charset="0"/>
              </a:rPr>
              <a:t>Closing prayers</a:t>
            </a:r>
          </a:p>
        </p:txBody>
      </p:sp>
    </p:spTree>
    <p:extLst>
      <p:ext uri="{BB962C8B-B14F-4D97-AF65-F5344CB8AC3E}">
        <p14:creationId xmlns:p14="http://schemas.microsoft.com/office/powerpoint/2010/main" val="184484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09B74-BC75-51D0-3F69-D4DBFC3BF70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826796-74CD-D332-A786-5CFA46CAB265}"/>
              </a:ext>
            </a:extLst>
          </p:cNvPr>
          <p:cNvSpPr txBox="1"/>
          <p:nvPr/>
        </p:nvSpPr>
        <p:spPr>
          <a:xfrm>
            <a:off x="397565" y="1488558"/>
            <a:ext cx="11550502" cy="3354765"/>
          </a:xfrm>
          <a:prstGeom prst="rect">
            <a:avLst/>
          </a:prstGeom>
          <a:noFill/>
        </p:spPr>
        <p:txBody>
          <a:bodyPr wrap="square">
            <a:spAutoFit/>
          </a:bodyPr>
          <a:lstStyle/>
          <a:p>
            <a:pPr algn="ctr"/>
            <a:r>
              <a:rPr kumimoji="0" lang="en-US" sz="8000" b="0" i="0" u="none" strike="noStrike" kern="1200" cap="none" spc="0" normalizeH="0" baseline="0" noProof="0" dirty="0">
                <a:ln>
                  <a:noFill/>
                </a:ln>
                <a:solidFill>
                  <a:srgbClr val="FFFF00"/>
                </a:solidFill>
                <a:effectLst/>
                <a:uLnTx/>
                <a:uFillTx/>
                <a:latin typeface="Gill Sans Nova Ultra Bold" panose="020B0B02020104020203" pitchFamily="34" charset="0"/>
                <a:ea typeface="+mj-ea"/>
                <a:cs typeface="+mj-cs"/>
              </a:rPr>
              <a:t>REVIEW</a:t>
            </a:r>
          </a:p>
          <a:p>
            <a:pPr algn="ctr"/>
            <a:endParaRPr kumimoji="0" lang="en-US" sz="4400" b="0" i="0" u="none" strike="noStrike" kern="1200" cap="none" spc="0" normalizeH="0" baseline="0" noProof="0" dirty="0">
              <a:ln>
                <a:noFill/>
              </a:ln>
              <a:solidFill>
                <a:srgbClr val="FFFF00"/>
              </a:solidFill>
              <a:effectLst/>
              <a:uLnTx/>
              <a:uFillTx/>
              <a:latin typeface="Gill Sans Nova Ultra Bold" panose="020B0B02020104020203" pitchFamily="34" charset="0"/>
              <a:ea typeface="+mj-ea"/>
              <a:cs typeface="+mj-cs"/>
            </a:endParaRPr>
          </a:p>
          <a:p>
            <a:pPr algn="ctr"/>
            <a:r>
              <a:rPr lang="en-US" sz="4400" dirty="0">
                <a:solidFill>
                  <a:srgbClr val="FFFF00"/>
                </a:solidFill>
                <a:latin typeface="Gill Sans Nova Ultra Bold" panose="020B0B02020104020203" pitchFamily="34" charset="0"/>
                <a:ea typeface="+mj-ea"/>
                <a:cs typeface="+mj-cs"/>
              </a:rPr>
              <a:t>What Key Principles have you learned while in Bible Study?</a:t>
            </a:r>
            <a:endParaRPr lang="en-US" sz="4400" dirty="0">
              <a:solidFill>
                <a:srgbClr val="FFFF00"/>
              </a:solidFill>
              <a:latin typeface="Gill Sans Nova Ultra Bold" panose="020B0B02020104020203" pitchFamily="34" charset="0"/>
            </a:endParaRPr>
          </a:p>
        </p:txBody>
      </p:sp>
      <p:sp>
        <p:nvSpPr>
          <p:cNvPr id="6" name="Frame 5">
            <a:extLst>
              <a:ext uri="{FF2B5EF4-FFF2-40B4-BE49-F238E27FC236}">
                <a16:creationId xmlns:a16="http://schemas.microsoft.com/office/drawing/2014/main" id="{5847A91B-20D3-5D70-4FB8-6B4ABFFA05F2}"/>
              </a:ext>
            </a:extLst>
          </p:cNvPr>
          <p:cNvSpPr/>
          <p:nvPr/>
        </p:nvSpPr>
        <p:spPr>
          <a:xfrm>
            <a:off x="85060" y="993913"/>
            <a:ext cx="11961627" cy="4375529"/>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6F00DDE0-D1F6-05D6-56E5-FA74F2727883}"/>
              </a:ext>
            </a:extLst>
          </p:cNvPr>
          <p:cNvCxnSpPr>
            <a:cxnSpLocks/>
          </p:cNvCxnSpPr>
          <p:nvPr/>
        </p:nvCxnSpPr>
        <p:spPr>
          <a:xfrm>
            <a:off x="496185" y="133400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680C4374-5C82-5379-0D1E-3D3F6D789C02}"/>
              </a:ext>
            </a:extLst>
          </p:cNvPr>
          <p:cNvCxnSpPr>
            <a:cxnSpLocks/>
          </p:cNvCxnSpPr>
          <p:nvPr/>
        </p:nvCxnSpPr>
        <p:spPr>
          <a:xfrm>
            <a:off x="397565" y="1334002"/>
            <a:ext cx="98620" cy="367393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022B3C64-C759-A7AB-135E-0884C7B7F673}"/>
              </a:ext>
            </a:extLst>
          </p:cNvPr>
          <p:cNvCxnSpPr>
            <a:cxnSpLocks/>
          </p:cNvCxnSpPr>
          <p:nvPr/>
        </p:nvCxnSpPr>
        <p:spPr>
          <a:xfrm>
            <a:off x="11663915" y="1334002"/>
            <a:ext cx="0" cy="3673933"/>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92EF27DF-1DCA-4276-0596-2628602C463C}"/>
              </a:ext>
            </a:extLst>
          </p:cNvPr>
          <p:cNvCxnSpPr>
            <a:cxnSpLocks/>
          </p:cNvCxnSpPr>
          <p:nvPr/>
        </p:nvCxnSpPr>
        <p:spPr>
          <a:xfrm>
            <a:off x="496185" y="5007935"/>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302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6D4E7-6A5F-4C18-2FB1-3E475A95AD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881E57-6583-F370-CA01-EF3254FFCCA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Snipped 3">
            <a:extLst>
              <a:ext uri="{FF2B5EF4-FFF2-40B4-BE49-F238E27FC236}">
                <a16:creationId xmlns:a16="http://schemas.microsoft.com/office/drawing/2014/main" id="{6FFA2A8E-1C2D-1EA7-88EA-0F21D276724D}"/>
              </a:ext>
            </a:extLst>
          </p:cNvPr>
          <p:cNvSpPr/>
          <p:nvPr/>
        </p:nvSpPr>
        <p:spPr>
          <a:xfrm>
            <a:off x="365048" y="1970771"/>
            <a:ext cx="11461898" cy="3212845"/>
          </a:xfrm>
          <a:prstGeom prst="snip2SameRect">
            <a:avLst>
              <a:gd name="adj1" fmla="val 32190"/>
              <a:gd name="adj2" fmla="val 24644"/>
            </a:avLst>
          </a:prstGeom>
          <a:noFill/>
          <a:ln w="177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6" name="TextBox 5">
            <a:extLst>
              <a:ext uri="{FF2B5EF4-FFF2-40B4-BE49-F238E27FC236}">
                <a16:creationId xmlns:a16="http://schemas.microsoft.com/office/drawing/2014/main" id="{CFCC274F-01BA-52A7-860D-B1B17FC3455D}"/>
              </a:ext>
            </a:extLst>
          </p:cNvPr>
          <p:cNvSpPr txBox="1"/>
          <p:nvPr/>
        </p:nvSpPr>
        <p:spPr>
          <a:xfrm>
            <a:off x="891360" y="2299920"/>
            <a:ext cx="10409273" cy="2554545"/>
          </a:xfrm>
          <a:prstGeom prst="rect">
            <a:avLst/>
          </a:prstGeom>
          <a:noFill/>
        </p:spPr>
        <p:txBody>
          <a:bodyPr wrap="square">
            <a:spAutoFit/>
          </a:bodyPr>
          <a:lstStyle/>
          <a:p>
            <a:pPr algn="ctr"/>
            <a:r>
              <a:rPr lang="en-US" sz="8000" b="1" cap="all" dirty="0">
                <a:solidFill>
                  <a:schemeClr val="bg1"/>
                </a:solidFill>
                <a:latin typeface="+mj-lt"/>
              </a:rPr>
              <a:t>Perspectives On “Positioning”</a:t>
            </a:r>
          </a:p>
        </p:txBody>
      </p:sp>
      <p:sp>
        <p:nvSpPr>
          <p:cNvPr id="2" name="TextBox 1">
            <a:extLst>
              <a:ext uri="{FF2B5EF4-FFF2-40B4-BE49-F238E27FC236}">
                <a16:creationId xmlns:a16="http://schemas.microsoft.com/office/drawing/2014/main" id="{D1B2BB05-006C-DA04-F345-BB8D2C8DDAC1}"/>
              </a:ext>
            </a:extLst>
          </p:cNvPr>
          <p:cNvSpPr txBox="1"/>
          <p:nvPr/>
        </p:nvSpPr>
        <p:spPr>
          <a:xfrm>
            <a:off x="2418653" y="5512765"/>
            <a:ext cx="6981784" cy="707886"/>
          </a:xfrm>
          <a:prstGeom prst="rect">
            <a:avLst/>
          </a:prstGeom>
          <a:noFill/>
        </p:spPr>
        <p:txBody>
          <a:bodyPr wrap="none" rtlCol="0">
            <a:spAutoFit/>
          </a:bodyPr>
          <a:lstStyle/>
          <a:p>
            <a:pPr algn="ctr"/>
            <a:r>
              <a:rPr lang="en-US" sz="2000" b="1" dirty="0">
                <a:solidFill>
                  <a:schemeClr val="bg1"/>
                </a:solidFill>
                <a:latin typeface="Arial Black" panose="020B0A04020102020204" pitchFamily="34" charset="0"/>
              </a:rPr>
              <a:t>3-11-2026</a:t>
            </a:r>
          </a:p>
          <a:p>
            <a:pPr algn="ctr"/>
            <a:r>
              <a:rPr lang="en-US" sz="2000" b="1" dirty="0">
                <a:solidFill>
                  <a:schemeClr val="bg1"/>
                </a:solidFill>
                <a:latin typeface="Arial Black" panose="020B0A04020102020204" pitchFamily="34" charset="0"/>
              </a:rPr>
              <a:t>Rev. Debyii L. Sababu-Thomas, Ph.D. , Facilitator</a:t>
            </a:r>
          </a:p>
        </p:txBody>
      </p:sp>
    </p:spTree>
    <p:extLst>
      <p:ext uri="{BB962C8B-B14F-4D97-AF65-F5344CB8AC3E}">
        <p14:creationId xmlns:p14="http://schemas.microsoft.com/office/powerpoint/2010/main" val="117495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D0FCF-B512-79E8-BC5E-804DA98999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461AAA-7245-FCEC-5654-73B1A72A517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0C866C1-F770-1C71-2236-DBD00D2FE8D3}"/>
              </a:ext>
            </a:extLst>
          </p:cNvPr>
          <p:cNvSpPr txBox="1"/>
          <p:nvPr/>
        </p:nvSpPr>
        <p:spPr>
          <a:xfrm>
            <a:off x="496185" y="993222"/>
            <a:ext cx="11550502" cy="4524315"/>
          </a:xfrm>
          <a:prstGeom prst="rect">
            <a:avLst/>
          </a:prstGeom>
          <a:noFill/>
        </p:spPr>
        <p:txBody>
          <a:bodyPr wrap="square">
            <a:spAutoFit/>
          </a:bodyPr>
          <a:lstStyle/>
          <a:p>
            <a:pPr algn="ctr"/>
            <a:r>
              <a:rPr kumimoji="0" lang="en-US" sz="66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Cambria" panose="02040503050406030204" pitchFamily="18" charset="0"/>
                <a:cs typeface="+mj-cs"/>
              </a:rPr>
              <a:t>Two Perspectives</a:t>
            </a:r>
          </a:p>
          <a:p>
            <a:pPr algn="ctr"/>
            <a:endParaRPr kumimoji="0" lang="en-US" sz="2400" b="0" i="0" u="none" strike="noStrike" kern="1200" cap="none" spc="0" normalizeH="0" baseline="0" noProof="0" dirty="0">
              <a:ln>
                <a:noFill/>
              </a:ln>
              <a:solidFill>
                <a:srgbClr val="FFFF00"/>
              </a:solidFill>
              <a:effectLst/>
              <a:uLnTx/>
              <a:uFillTx/>
              <a:latin typeface="Franklin Gothic Heavy" panose="020B0903020102020204" pitchFamily="34" charset="0"/>
              <a:ea typeface="+mj-ea"/>
              <a:cs typeface="+mj-cs"/>
            </a:endParaRPr>
          </a:p>
          <a:p>
            <a:pPr marL="1143000" indent="-1143000">
              <a:buFont typeface="+mj-lt"/>
              <a:buAutoNum type="alphaUcPeriod"/>
            </a:pPr>
            <a:r>
              <a:rPr lang="en-US" sz="4800" dirty="0">
                <a:solidFill>
                  <a:srgbClr val="FFFF00"/>
                </a:solidFill>
                <a:latin typeface="Franklin Gothic Heavy" panose="020B0903020102020204" pitchFamily="34" charset="0"/>
                <a:ea typeface="+mj-ea"/>
                <a:cs typeface="+mj-cs"/>
              </a:rPr>
              <a:t>Understanding </a:t>
            </a:r>
          </a:p>
          <a:p>
            <a:pPr marL="1087438" lvl="1"/>
            <a:r>
              <a:rPr lang="en-US" sz="4800" dirty="0">
                <a:solidFill>
                  <a:srgbClr val="FFFF00"/>
                </a:solidFill>
                <a:latin typeface="Franklin Gothic Heavy" panose="020B0903020102020204" pitchFamily="34" charset="0"/>
                <a:ea typeface="+mj-ea"/>
                <a:cs typeface="+mj-cs"/>
              </a:rPr>
              <a:t>“Where you are Positioned”</a:t>
            </a:r>
          </a:p>
          <a:p>
            <a:r>
              <a:rPr lang="en-US" sz="4800" dirty="0">
                <a:solidFill>
                  <a:srgbClr val="FFFF00"/>
                </a:solidFill>
                <a:latin typeface="Franklin Gothic Heavy" panose="020B0903020102020204" pitchFamily="34" charset="0"/>
                <a:ea typeface="+mj-ea"/>
                <a:cs typeface="+mj-cs"/>
              </a:rPr>
              <a:t>B. 	 Understanding </a:t>
            </a:r>
          </a:p>
          <a:p>
            <a:r>
              <a:rPr lang="en-US" sz="4800" dirty="0">
                <a:solidFill>
                  <a:srgbClr val="FFFF00"/>
                </a:solidFill>
                <a:latin typeface="Franklin Gothic Heavy" panose="020B0903020102020204" pitchFamily="34" charset="0"/>
                <a:ea typeface="+mj-ea"/>
                <a:cs typeface="+mj-cs"/>
              </a:rPr>
              <a:t>	 “What Position you are in”</a:t>
            </a:r>
            <a:endParaRPr lang="en-US" sz="5400" dirty="0">
              <a:solidFill>
                <a:srgbClr val="FFFF00"/>
              </a:solidFill>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AA3EAC4A-8132-1A4F-F1AE-EC3C99A751C0}"/>
              </a:ext>
            </a:extLst>
          </p:cNvPr>
          <p:cNvSpPr/>
          <p:nvPr/>
        </p:nvSpPr>
        <p:spPr>
          <a:xfrm>
            <a:off x="85060" y="286424"/>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5136A17D-6C2A-DFD8-8481-9D73EB74AEFF}"/>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7C0B2D79-5DA5-4FA4-1122-21D7BBF7668C}"/>
              </a:ext>
            </a:extLst>
          </p:cNvPr>
          <p:cNvCxnSpPr>
            <a:cxnSpLocks/>
          </p:cNvCxnSpPr>
          <p:nvPr/>
        </p:nvCxnSpPr>
        <p:spPr>
          <a:xfrm flipH="1">
            <a:off x="473147" y="737654"/>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AEB762D4-153A-C6E4-0DF0-07DA4F899566}"/>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F1E901EC-6E0D-CC7C-10A0-3CB8005386A8}"/>
              </a:ext>
            </a:extLst>
          </p:cNvPr>
          <p:cNvCxnSpPr>
            <a:cxnSpLocks/>
          </p:cNvCxnSpPr>
          <p:nvPr/>
        </p:nvCxnSpPr>
        <p:spPr>
          <a:xfrm>
            <a:off x="473147" y="6399413"/>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4493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04C9-902E-CC89-4E19-A95E5587BF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931D21-6EC8-2059-C0B0-9B25E2BFFF1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C99BE29-FE16-44C0-C4DF-8AE9B9DEACF3}"/>
              </a:ext>
            </a:extLst>
          </p:cNvPr>
          <p:cNvSpPr txBox="1"/>
          <p:nvPr/>
        </p:nvSpPr>
        <p:spPr>
          <a:xfrm>
            <a:off x="443175" y="856056"/>
            <a:ext cx="11550502" cy="5432256"/>
          </a:xfrm>
          <a:prstGeom prst="rect">
            <a:avLst/>
          </a:prstGeom>
          <a:solidFill>
            <a:srgbClr val="FFFFCC"/>
          </a:solidFill>
        </p:spPr>
        <p:txBody>
          <a:bodyPr wrap="square">
            <a:spAutoFit/>
          </a:bodyPr>
          <a:lstStyle/>
          <a:p>
            <a:pPr marL="119063" lvl="1">
              <a:tabLst>
                <a:tab pos="795338" algn="l"/>
              </a:tabLst>
            </a:pPr>
            <a:r>
              <a:rPr lang="en-US" sz="5400" b="1" dirty="0">
                <a:latin typeface="Cambria" panose="02040503050406030204" pitchFamily="18" charset="0"/>
                <a:ea typeface="Cambria" panose="02040503050406030204" pitchFamily="18" charset="0"/>
                <a:cs typeface="+mj-cs"/>
              </a:rPr>
              <a:t> </a:t>
            </a:r>
            <a:r>
              <a:rPr lang="en-US" sz="5400" b="1" dirty="0">
                <a:solidFill>
                  <a:srgbClr val="FF0000"/>
                </a:solidFill>
                <a:latin typeface="Cambria" panose="02040503050406030204" pitchFamily="18" charset="0"/>
                <a:ea typeface="Cambria" panose="02040503050406030204" pitchFamily="18" charset="0"/>
                <a:cs typeface="+mj-cs"/>
              </a:rPr>
              <a:t>Where You Are </a:t>
            </a:r>
            <a:r>
              <a:rPr lang="en-US" sz="5400" b="1" u="sng" dirty="0">
                <a:solidFill>
                  <a:srgbClr val="FF0000"/>
                </a:solidFill>
                <a:latin typeface="Cambria" panose="02040503050406030204" pitchFamily="18" charset="0"/>
                <a:ea typeface="Cambria" panose="02040503050406030204" pitchFamily="18" charset="0"/>
                <a:cs typeface="+mj-cs"/>
              </a:rPr>
              <a:t>Positioned in God</a:t>
            </a:r>
            <a:r>
              <a:rPr lang="en-US" sz="5400" b="1" dirty="0">
                <a:solidFill>
                  <a:srgbClr val="FF0000"/>
                </a:solidFill>
                <a:latin typeface="Cambria" panose="02040503050406030204" pitchFamily="18" charset="0"/>
                <a:ea typeface="Cambria" panose="02040503050406030204" pitchFamily="18" charset="0"/>
                <a:cs typeface="+mj-cs"/>
              </a:rPr>
              <a:t>”</a:t>
            </a:r>
          </a:p>
          <a:p>
            <a:pPr marL="1087438" lvl="1"/>
            <a:endParaRPr lang="en-US" sz="900" dirty="0">
              <a:latin typeface="Franklin Gothic Heavy" panose="020B0903020102020204" pitchFamily="34" charset="0"/>
              <a:ea typeface="+mj-ea"/>
              <a:cs typeface="+mj-cs"/>
            </a:endParaRPr>
          </a:p>
          <a:p>
            <a:pPr marL="52388" lvl="1"/>
            <a:r>
              <a:rPr lang="en-US" sz="4400" dirty="0">
                <a:latin typeface="Franklin Gothic Heavy" panose="020B0903020102020204" pitchFamily="34" charset="0"/>
                <a:ea typeface="+mj-ea"/>
                <a:cs typeface="+mj-cs"/>
              </a:rPr>
              <a:t>“</a:t>
            </a:r>
            <a:r>
              <a:rPr lang="en-US" sz="4400" u="sng" dirty="0">
                <a:latin typeface="Franklin Gothic Heavy" panose="020B0903020102020204" pitchFamily="34" charset="0"/>
                <a:ea typeface="+mj-ea"/>
                <a:cs typeface="+mj-cs"/>
              </a:rPr>
              <a:t>Positioned</a:t>
            </a:r>
            <a:r>
              <a:rPr lang="en-US" sz="4400" dirty="0">
                <a:latin typeface="Franklin Gothic Heavy" panose="020B0903020102020204" pitchFamily="34" charset="0"/>
                <a:ea typeface="+mj-ea"/>
                <a:cs typeface="+mj-cs"/>
              </a:rPr>
              <a:t>” </a:t>
            </a:r>
          </a:p>
          <a:p>
            <a:pPr marL="738188" lvl="1" indent="-685800">
              <a:buFont typeface="Arial" panose="020B0604020202020204" pitchFamily="34" charset="0"/>
              <a:buChar char="•"/>
            </a:pPr>
            <a:r>
              <a:rPr lang="en-US" sz="4000" dirty="0">
                <a:latin typeface="Franklin Gothic Demi Cond" panose="020B0706030402020204" pitchFamily="34" charset="0"/>
                <a:ea typeface="+mj-ea"/>
                <a:cs typeface="+mj-cs"/>
              </a:rPr>
              <a:t>Placement – Where something is in regard to </a:t>
            </a:r>
          </a:p>
          <a:p>
            <a:pPr marL="509588" lvl="2"/>
            <a:r>
              <a:rPr lang="en-US" sz="4000" dirty="0">
                <a:latin typeface="Franklin Gothic Demi Cond" panose="020B0706030402020204" pitchFamily="34" charset="0"/>
                <a:ea typeface="+mj-ea"/>
                <a:cs typeface="+mj-cs"/>
              </a:rPr>
              <a:t>  the whole </a:t>
            </a:r>
          </a:p>
          <a:p>
            <a:pPr marL="738188" lvl="1" indent="-685800">
              <a:buFont typeface="Arial" panose="020B0604020202020204" pitchFamily="34" charset="0"/>
              <a:buChar char="•"/>
            </a:pPr>
            <a:r>
              <a:rPr lang="en-US" sz="4000" dirty="0">
                <a:latin typeface="Franklin Gothic Demi Cond" panose="020B0706030402020204" pitchFamily="34" charset="0"/>
                <a:ea typeface="+mj-ea"/>
                <a:cs typeface="+mj-cs"/>
              </a:rPr>
              <a:t>Relationship - Where something is in connection with others</a:t>
            </a:r>
          </a:p>
          <a:p>
            <a:pPr marL="738188" lvl="1" indent="-685800">
              <a:buFont typeface="Arial" panose="020B0604020202020204" pitchFamily="34" charset="0"/>
              <a:buChar char="•"/>
            </a:pPr>
            <a:r>
              <a:rPr lang="en-US" sz="4000" dirty="0">
                <a:latin typeface="Franklin Gothic Demi Cond" panose="020B0706030402020204" pitchFamily="34" charset="0"/>
                <a:ea typeface="+mj-ea"/>
                <a:cs typeface="+mj-cs"/>
              </a:rPr>
              <a:t>Strategic – Where something can fulfill a goal, </a:t>
            </a:r>
          </a:p>
          <a:p>
            <a:pPr marL="52388" lvl="1"/>
            <a:r>
              <a:rPr lang="en-US" sz="4000" dirty="0">
                <a:latin typeface="Franklin Gothic Demi Cond" panose="020B0706030402020204" pitchFamily="34" charset="0"/>
                <a:ea typeface="+mj-ea"/>
                <a:cs typeface="+mj-cs"/>
              </a:rPr>
              <a:t>        purpose or assignment</a:t>
            </a:r>
          </a:p>
        </p:txBody>
      </p:sp>
      <p:sp>
        <p:nvSpPr>
          <p:cNvPr id="6" name="Frame 5">
            <a:extLst>
              <a:ext uri="{FF2B5EF4-FFF2-40B4-BE49-F238E27FC236}">
                <a16:creationId xmlns:a16="http://schemas.microsoft.com/office/drawing/2014/main" id="{8763E7A5-B914-AD21-2690-FAB3D1502031}"/>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568CA509-EE8C-80D1-F81F-66F7189DC2F9}"/>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CD58FF3C-0EDD-E8EB-C67F-0B7E276DCFDF}"/>
              </a:ext>
            </a:extLst>
          </p:cNvPr>
          <p:cNvCxnSpPr>
            <a:cxnSpLocks/>
          </p:cNvCxnSpPr>
          <p:nvPr/>
        </p:nvCxnSpPr>
        <p:spPr>
          <a:xfrm flipH="1">
            <a:off x="473147" y="737654"/>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25AEAA78-7992-2262-5EBE-C1DFF4034BB0}"/>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ED620811-374C-2120-8771-BCBEFD106A80}"/>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1947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EE5B-286D-6B64-8D61-8D8AD5B934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57FECD-5098-7DBD-298B-FDD09093CE0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477C545-FA91-2273-F671-350A9B645B47}"/>
              </a:ext>
            </a:extLst>
          </p:cNvPr>
          <p:cNvSpPr txBox="1"/>
          <p:nvPr/>
        </p:nvSpPr>
        <p:spPr>
          <a:xfrm>
            <a:off x="496185" y="993222"/>
            <a:ext cx="11550502" cy="5447645"/>
          </a:xfrm>
          <a:prstGeom prst="rect">
            <a:avLst/>
          </a:prstGeom>
          <a:solidFill>
            <a:srgbClr val="FFFFCC"/>
          </a:solidFill>
        </p:spPr>
        <p:txBody>
          <a:bodyPr wrap="square">
            <a:spAutoFit/>
          </a:bodyPr>
          <a:lstStyle/>
          <a:p>
            <a:pPr marL="52388" lvl="1" indent="-52388"/>
            <a:r>
              <a:rPr lang="en-US" sz="5400" b="1" dirty="0">
                <a:latin typeface="Cambria" panose="02040503050406030204" pitchFamily="18" charset="0"/>
                <a:ea typeface="Cambria" panose="02040503050406030204" pitchFamily="18" charset="0"/>
                <a:cs typeface="+mj-cs"/>
              </a:rPr>
              <a:t>Example:  </a:t>
            </a:r>
          </a:p>
          <a:p>
            <a:pPr marL="52388" lvl="1" indent="-52388"/>
            <a:r>
              <a:rPr lang="en-US" sz="5400" b="1" dirty="0">
                <a:latin typeface="Cambria" panose="02040503050406030204" pitchFamily="18" charset="0"/>
                <a:ea typeface="Cambria" panose="02040503050406030204" pitchFamily="18" charset="0"/>
                <a:cs typeface="+mj-cs"/>
              </a:rPr>
              <a:t>Football</a:t>
            </a:r>
          </a:p>
          <a:p>
            <a:pPr marL="52388" lvl="1" indent="-52388"/>
            <a:r>
              <a:rPr lang="en-US" sz="4000" dirty="0">
                <a:latin typeface="Franklin Gothic Demi Cond" panose="020B0706030402020204" pitchFamily="34" charset="0"/>
                <a:ea typeface="Cambria" panose="02040503050406030204" pitchFamily="18" charset="0"/>
                <a:cs typeface="+mj-cs"/>
              </a:rPr>
              <a:t>Where a person is </a:t>
            </a:r>
          </a:p>
          <a:p>
            <a:pPr marL="52388" lvl="1" indent="-52388"/>
            <a:r>
              <a:rPr lang="en-US" sz="4000" dirty="0">
                <a:latin typeface="Franklin Gothic Demi Cond" panose="020B0706030402020204" pitchFamily="34" charset="0"/>
                <a:ea typeface="Cambria" panose="02040503050406030204" pitchFamily="18" charset="0"/>
                <a:cs typeface="+mj-cs"/>
              </a:rPr>
              <a:t>“Positioned” in </a:t>
            </a:r>
          </a:p>
          <a:p>
            <a:pPr marL="52388" lvl="1" indent="-52388"/>
            <a:r>
              <a:rPr lang="en-US" sz="4000" dirty="0">
                <a:latin typeface="Franklin Gothic Demi Cond" panose="020B0706030402020204" pitchFamily="34" charset="0"/>
                <a:ea typeface="Cambria" panose="02040503050406030204" pitchFamily="18" charset="0"/>
                <a:cs typeface="+mj-cs"/>
              </a:rPr>
              <a:t>football or other </a:t>
            </a:r>
          </a:p>
          <a:p>
            <a:pPr marL="52388" lvl="1" indent="-52388"/>
            <a:r>
              <a:rPr lang="en-US" sz="4000" dirty="0">
                <a:latin typeface="Franklin Gothic Demi Cond" panose="020B0706030402020204" pitchFamily="34" charset="0"/>
                <a:ea typeface="Cambria" panose="02040503050406030204" pitchFamily="18" charset="0"/>
                <a:cs typeface="+mj-cs"/>
              </a:rPr>
              <a:t>sports determines</a:t>
            </a:r>
          </a:p>
          <a:p>
            <a:pPr marL="52388" lvl="1" indent="-52388"/>
            <a:r>
              <a:rPr lang="en-US" sz="4000" dirty="0">
                <a:latin typeface="Franklin Gothic Demi Cond" panose="020B0706030402020204" pitchFamily="34" charset="0"/>
                <a:ea typeface="Cambria" panose="02040503050406030204" pitchFamily="18" charset="0"/>
                <a:cs typeface="+mj-cs"/>
              </a:rPr>
              <a:t>how well they can </a:t>
            </a:r>
          </a:p>
          <a:p>
            <a:pPr marL="52388" lvl="1" indent="-52388"/>
            <a:r>
              <a:rPr lang="en-US" sz="4000" dirty="0">
                <a:latin typeface="Franklin Gothic Demi Cond" panose="020B0706030402020204" pitchFamily="34" charset="0"/>
                <a:ea typeface="Cambria" panose="02040503050406030204" pitchFamily="18" charset="0"/>
                <a:cs typeface="+mj-cs"/>
              </a:rPr>
              <a:t>play the game.</a:t>
            </a:r>
          </a:p>
        </p:txBody>
      </p:sp>
      <p:sp>
        <p:nvSpPr>
          <p:cNvPr id="6" name="Frame 5">
            <a:extLst>
              <a:ext uri="{FF2B5EF4-FFF2-40B4-BE49-F238E27FC236}">
                <a16:creationId xmlns:a16="http://schemas.microsoft.com/office/drawing/2014/main" id="{935F65A4-0D60-E3C0-18FA-481027F16BC2}"/>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9EC6164C-9C38-B61D-B244-67176183E2F1}"/>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1EADC58A-46C3-6528-D3B7-BE2D907BFCD9}"/>
              </a:ext>
            </a:extLst>
          </p:cNvPr>
          <p:cNvCxnSpPr>
            <a:cxnSpLocks/>
          </p:cNvCxnSpPr>
          <p:nvPr/>
        </p:nvCxnSpPr>
        <p:spPr>
          <a:xfrm flipH="1">
            <a:off x="473147" y="737654"/>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7B654EA0-C4CC-1FCE-4E4C-D747B40A74E4}"/>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E59513CD-E70C-D16A-53C1-327D3A1BEB66}"/>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pic>
        <p:nvPicPr>
          <p:cNvPr id="1026" name="Picture 2">
            <a:extLst>
              <a:ext uri="{FF2B5EF4-FFF2-40B4-BE49-F238E27FC236}">
                <a16:creationId xmlns:a16="http://schemas.microsoft.com/office/drawing/2014/main" id="{2EE1A166-81F2-3E41-C562-82ED4C47C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689" y="988282"/>
            <a:ext cx="6619875" cy="5266744"/>
          </a:xfrm>
          <a:prstGeom prst="rect">
            <a:avLst/>
          </a:prstGeom>
          <a:ln w="127000" cap="sq">
            <a:solidFill>
              <a:schemeClr val="accent2">
                <a:lumMod val="60000"/>
                <a:lumOff val="4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64BF4-9957-DAB4-4F52-78672E95E92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0D441F-D187-AE0E-C8AC-D4464386FCE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C6AE433-3243-EDF0-6D2A-5F0865E34633}"/>
              </a:ext>
            </a:extLst>
          </p:cNvPr>
          <p:cNvSpPr txBox="1"/>
          <p:nvPr/>
        </p:nvSpPr>
        <p:spPr>
          <a:xfrm>
            <a:off x="304799" y="642679"/>
            <a:ext cx="11550502" cy="2308324"/>
          </a:xfrm>
          <a:prstGeom prst="rect">
            <a:avLst/>
          </a:prstGeom>
          <a:noFill/>
        </p:spPr>
        <p:txBody>
          <a:bodyPr wrap="square">
            <a:spAutoFit/>
          </a:bodyPr>
          <a:lstStyle/>
          <a:p>
            <a:pPr algn="ctr"/>
            <a:endParaRPr kumimoji="0" lang="en-US" sz="1100" b="0" i="0" u="none" strike="noStrike" kern="1200" cap="none" spc="0" normalizeH="0" baseline="0" noProof="0" dirty="0">
              <a:ln>
                <a:noFill/>
              </a:ln>
              <a:solidFill>
                <a:schemeClr val="bg1"/>
              </a:solidFill>
              <a:effectLst/>
              <a:uLnTx/>
              <a:uFillTx/>
              <a:latin typeface="Franklin Gothic Heavy" panose="020B0903020102020204" pitchFamily="34" charset="0"/>
              <a:ea typeface="+mj-ea"/>
              <a:cs typeface="+mj-cs"/>
            </a:endParaRPr>
          </a:p>
          <a:p>
            <a:pPr marL="52388" lvl="1" indent="-52388" algn="ctr"/>
            <a:r>
              <a:rPr lang="en-US" sz="4400" b="1" dirty="0">
                <a:solidFill>
                  <a:srgbClr val="FFFF00"/>
                </a:solidFill>
                <a:latin typeface="Cambria" panose="02040503050406030204" pitchFamily="18" charset="0"/>
                <a:ea typeface="Cambria" panose="02040503050406030204" pitchFamily="18" charset="0"/>
                <a:cs typeface="+mj-cs"/>
              </a:rPr>
              <a:t>QUESTION:</a:t>
            </a:r>
          </a:p>
          <a:p>
            <a:pPr marL="52388" lvl="1" indent="-52388" algn="ctr"/>
            <a:r>
              <a:rPr lang="en-US" sz="4000" b="1" dirty="0">
                <a:solidFill>
                  <a:srgbClr val="FFFF00"/>
                </a:solidFill>
                <a:latin typeface="Cambria" panose="02040503050406030204" pitchFamily="18" charset="0"/>
                <a:ea typeface="Cambria" panose="02040503050406030204" pitchFamily="18" charset="0"/>
                <a:cs typeface="+mj-cs"/>
              </a:rPr>
              <a:t>What does being “Positioned” in Prayer have </a:t>
            </a:r>
          </a:p>
          <a:p>
            <a:pPr marL="52388" lvl="1" indent="-52388" algn="ctr"/>
            <a:r>
              <a:rPr lang="en-US" sz="4000" b="1" dirty="0">
                <a:solidFill>
                  <a:srgbClr val="FFFF00"/>
                </a:solidFill>
                <a:latin typeface="Cambria" panose="02040503050406030204" pitchFamily="18" charset="0"/>
                <a:ea typeface="Cambria" panose="02040503050406030204" pitchFamily="18" charset="0"/>
                <a:cs typeface="+mj-cs"/>
              </a:rPr>
              <a:t>to do with Spiritual Growth?</a:t>
            </a:r>
          </a:p>
          <a:p>
            <a:pPr marL="1087438" lvl="1"/>
            <a:endParaRPr lang="en-US" sz="900" dirty="0">
              <a:latin typeface="Franklin Gothic Heavy" panose="020B0903020102020204" pitchFamily="34" charset="0"/>
              <a:ea typeface="+mj-ea"/>
              <a:cs typeface="+mj-cs"/>
            </a:endParaRPr>
          </a:p>
        </p:txBody>
      </p:sp>
      <p:sp>
        <p:nvSpPr>
          <p:cNvPr id="6" name="Frame 5">
            <a:extLst>
              <a:ext uri="{FF2B5EF4-FFF2-40B4-BE49-F238E27FC236}">
                <a16:creationId xmlns:a16="http://schemas.microsoft.com/office/drawing/2014/main" id="{4FED9125-6584-AA16-5E8B-390A1A21EE49}"/>
              </a:ext>
            </a:extLst>
          </p:cNvPr>
          <p:cNvSpPr/>
          <p:nvPr/>
        </p:nvSpPr>
        <p:spPr>
          <a:xfrm>
            <a:off x="32051" y="282745"/>
            <a:ext cx="11961627" cy="6571576"/>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8EBD7A1C-2CD9-1B9A-5FF1-F56AD92C5521}"/>
              </a:ext>
            </a:extLst>
          </p:cNvPr>
          <p:cNvCxnSpPr>
            <a:cxnSpLocks/>
          </p:cNvCxnSpPr>
          <p:nvPr/>
        </p:nvCxnSpPr>
        <p:spPr>
          <a:xfrm>
            <a:off x="496185" y="737654"/>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D31A7901-F3A4-DE56-FAA5-2EB6CBBD3239}"/>
              </a:ext>
            </a:extLst>
          </p:cNvPr>
          <p:cNvCxnSpPr>
            <a:cxnSpLocks/>
          </p:cNvCxnSpPr>
          <p:nvPr/>
        </p:nvCxnSpPr>
        <p:spPr>
          <a:xfrm flipH="1">
            <a:off x="473148" y="737653"/>
            <a:ext cx="54937"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40C7E62A-BEF0-98B7-09F4-58E5CA0EE55D}"/>
              </a:ext>
            </a:extLst>
          </p:cNvPr>
          <p:cNvCxnSpPr>
            <a:cxnSpLocks/>
          </p:cNvCxnSpPr>
          <p:nvPr/>
        </p:nvCxnSpPr>
        <p:spPr>
          <a:xfrm flipH="1">
            <a:off x="11640877" y="737654"/>
            <a:ext cx="23038" cy="566175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3E874598-35B5-0037-FAA8-B182C2A06295}"/>
              </a:ext>
            </a:extLst>
          </p:cNvPr>
          <p:cNvCxnSpPr>
            <a:cxnSpLocks/>
          </p:cNvCxnSpPr>
          <p:nvPr/>
        </p:nvCxnSpPr>
        <p:spPr>
          <a:xfrm>
            <a:off x="428999" y="639447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5DA26F25-CE25-CD1C-B7AF-B3EC1E7C07AA}"/>
              </a:ext>
            </a:extLst>
          </p:cNvPr>
          <p:cNvSpPr txBox="1"/>
          <p:nvPr/>
        </p:nvSpPr>
        <p:spPr>
          <a:xfrm>
            <a:off x="585433" y="3235582"/>
            <a:ext cx="10910283" cy="3046988"/>
          </a:xfrm>
          <a:prstGeom prst="rect">
            <a:avLst/>
          </a:prstGeom>
          <a:solidFill>
            <a:schemeClr val="bg1"/>
          </a:solidFill>
          <a:ln>
            <a:solidFill>
              <a:schemeClr val="bg1"/>
            </a:solidFill>
          </a:ln>
        </p:spPr>
        <p:txBody>
          <a:bodyPr wrap="square" rtlCol="0">
            <a:spAutoFit/>
          </a:bodyPr>
          <a:lstStyle/>
          <a:p>
            <a:r>
              <a:rPr lang="en-US" sz="3200" dirty="0"/>
              <a:t>1. We need to be in a </a:t>
            </a:r>
            <a:r>
              <a:rPr lang="en-US" sz="3200" b="1" u="sng" dirty="0">
                <a:highlight>
                  <a:srgbClr val="FFFF00"/>
                </a:highlight>
              </a:rPr>
              <a:t>Right Relationship </a:t>
            </a:r>
            <a:r>
              <a:rPr lang="en-US" sz="3200" dirty="0"/>
              <a:t>with God before </a:t>
            </a:r>
          </a:p>
          <a:p>
            <a:r>
              <a:rPr lang="en-US" sz="3200" dirty="0"/>
              <a:t>God can Hear and answer our Prayers!</a:t>
            </a:r>
          </a:p>
          <a:p>
            <a:r>
              <a:rPr lang="en-US" sz="3200" dirty="0"/>
              <a:t>2. We need to be </a:t>
            </a:r>
            <a:r>
              <a:rPr lang="en-US" sz="3200" b="1" u="sng" dirty="0">
                <a:highlight>
                  <a:srgbClr val="FFFF00"/>
                </a:highlight>
              </a:rPr>
              <a:t>Strategically Aware </a:t>
            </a:r>
            <a:r>
              <a:rPr lang="en-US" sz="3200" dirty="0"/>
              <a:t>of all that God wants us to know and do</a:t>
            </a:r>
          </a:p>
          <a:p>
            <a:r>
              <a:rPr lang="en-US" sz="3200" dirty="0"/>
              <a:t>3. We need to be </a:t>
            </a:r>
            <a:r>
              <a:rPr lang="en-US" sz="3200" b="1" u="sng" dirty="0">
                <a:highlight>
                  <a:srgbClr val="FFFF00"/>
                </a:highlight>
              </a:rPr>
              <a:t>Spiritually Equipped</a:t>
            </a:r>
            <a:r>
              <a:rPr lang="en-US" sz="3200" dirty="0"/>
              <a:t> to pray effectively and </a:t>
            </a:r>
          </a:p>
          <a:p>
            <a:r>
              <a:rPr lang="en-US" sz="3200" dirty="0"/>
              <a:t>fervently</a:t>
            </a:r>
          </a:p>
        </p:txBody>
      </p:sp>
    </p:spTree>
    <p:extLst>
      <p:ext uri="{BB962C8B-B14F-4D97-AF65-F5344CB8AC3E}">
        <p14:creationId xmlns:p14="http://schemas.microsoft.com/office/powerpoint/2010/main" val="758059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1962</TotalTime>
  <Words>2027</Words>
  <Application>Microsoft Office PowerPoint</Application>
  <PresentationFormat>Widescreen</PresentationFormat>
  <Paragraphs>171</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Amasis MT Pro Medium</vt:lpstr>
      <vt:lpstr>Aptos</vt:lpstr>
      <vt:lpstr>Aptos Display</vt:lpstr>
      <vt:lpstr>Arial</vt:lpstr>
      <vt:lpstr>Arial Black</vt:lpstr>
      <vt:lpstr>Cambria</vt:lpstr>
      <vt:lpstr>Franklin Gothic Demi Cond</vt:lpstr>
      <vt:lpstr>Franklin Gothic Heavy</vt:lpstr>
      <vt:lpstr>Gill Sans Nova Ultra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5</cp:revision>
  <dcterms:created xsi:type="dcterms:W3CDTF">2026-02-03T17:19:19Z</dcterms:created>
  <dcterms:modified xsi:type="dcterms:W3CDTF">2026-03-11T22:12:28Z</dcterms:modified>
</cp:coreProperties>
</file>