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6" r:id="rId8"/>
    <p:sldId id="263" r:id="rId9"/>
    <p:sldId id="264" r:id="rId10"/>
    <p:sldId id="265" r:id="rId11"/>
    <p:sldId id="267" r:id="rId12"/>
    <p:sldId id="269" r:id="rId13"/>
    <p:sldId id="268" r:id="rId14"/>
    <p:sldId id="270" r:id="rId15"/>
    <p:sldId id="271" r:id="rId16"/>
    <p:sldId id="272" r:id="rId17"/>
    <p:sldId id="273" r:id="rId18"/>
    <p:sldId id="274"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7B52E"/>
    <a:srgbClr val="9127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6" d="100"/>
          <a:sy n="106" d="100"/>
        </p:scale>
        <p:origin x="79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78B7F9-908A-005B-4077-21CD3304AA0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893B89F-30CB-6D90-8F29-FA6A3F3F317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4FB4ACF-B6F9-C730-5EDB-BCD6F5AC1849}"/>
              </a:ext>
            </a:extLst>
          </p:cNvPr>
          <p:cNvSpPr>
            <a:spLocks noGrp="1"/>
          </p:cNvSpPr>
          <p:nvPr>
            <p:ph type="dt" sz="half" idx="10"/>
          </p:nvPr>
        </p:nvSpPr>
        <p:spPr/>
        <p:txBody>
          <a:bodyPr/>
          <a:lstStyle/>
          <a:p>
            <a:fld id="{060B3834-86E7-46D2-83E7-1D3074A4489D}" type="datetimeFigureOut">
              <a:rPr lang="en-US" smtClean="0"/>
              <a:t>2/25/2026</a:t>
            </a:fld>
            <a:endParaRPr lang="en-US"/>
          </a:p>
        </p:txBody>
      </p:sp>
      <p:sp>
        <p:nvSpPr>
          <p:cNvPr id="5" name="Footer Placeholder 4">
            <a:extLst>
              <a:ext uri="{FF2B5EF4-FFF2-40B4-BE49-F238E27FC236}">
                <a16:creationId xmlns:a16="http://schemas.microsoft.com/office/drawing/2014/main" id="{B8A9DAD3-FF14-F37A-E9E2-06B6CCBB7A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9C39C9-E6E3-5976-9168-A4C0A2CA66AA}"/>
              </a:ext>
            </a:extLst>
          </p:cNvPr>
          <p:cNvSpPr>
            <a:spLocks noGrp="1"/>
          </p:cNvSpPr>
          <p:nvPr>
            <p:ph type="sldNum" sz="quarter" idx="12"/>
          </p:nvPr>
        </p:nvSpPr>
        <p:spPr/>
        <p:txBody>
          <a:bodyPr/>
          <a:lstStyle/>
          <a:p>
            <a:fld id="{A61BB96F-5490-4198-8F1D-EDA4160E2E9E}" type="slidenum">
              <a:rPr lang="en-US" smtClean="0"/>
              <a:t>‹#›</a:t>
            </a:fld>
            <a:endParaRPr lang="en-US"/>
          </a:p>
        </p:txBody>
      </p:sp>
    </p:spTree>
    <p:extLst>
      <p:ext uri="{BB962C8B-B14F-4D97-AF65-F5344CB8AC3E}">
        <p14:creationId xmlns:p14="http://schemas.microsoft.com/office/powerpoint/2010/main" val="7466063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E81C9-016A-05AB-8E92-C152E2F1C60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B60E500-B4C9-C2A6-0D54-2877DB4143F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013D39-A470-E2A9-BD38-FC84D0BEC47D}"/>
              </a:ext>
            </a:extLst>
          </p:cNvPr>
          <p:cNvSpPr>
            <a:spLocks noGrp="1"/>
          </p:cNvSpPr>
          <p:nvPr>
            <p:ph type="dt" sz="half" idx="10"/>
          </p:nvPr>
        </p:nvSpPr>
        <p:spPr/>
        <p:txBody>
          <a:bodyPr/>
          <a:lstStyle/>
          <a:p>
            <a:fld id="{060B3834-86E7-46D2-83E7-1D3074A4489D}" type="datetimeFigureOut">
              <a:rPr lang="en-US" smtClean="0"/>
              <a:t>2/25/2026</a:t>
            </a:fld>
            <a:endParaRPr lang="en-US"/>
          </a:p>
        </p:txBody>
      </p:sp>
      <p:sp>
        <p:nvSpPr>
          <p:cNvPr id="5" name="Footer Placeholder 4">
            <a:extLst>
              <a:ext uri="{FF2B5EF4-FFF2-40B4-BE49-F238E27FC236}">
                <a16:creationId xmlns:a16="http://schemas.microsoft.com/office/drawing/2014/main" id="{046F158B-5002-ABD2-6D77-1D4E438F30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AC51A9-0646-83E5-4250-9949691A3E4E}"/>
              </a:ext>
            </a:extLst>
          </p:cNvPr>
          <p:cNvSpPr>
            <a:spLocks noGrp="1"/>
          </p:cNvSpPr>
          <p:nvPr>
            <p:ph type="sldNum" sz="quarter" idx="12"/>
          </p:nvPr>
        </p:nvSpPr>
        <p:spPr/>
        <p:txBody>
          <a:bodyPr/>
          <a:lstStyle/>
          <a:p>
            <a:fld id="{A61BB96F-5490-4198-8F1D-EDA4160E2E9E}" type="slidenum">
              <a:rPr lang="en-US" smtClean="0"/>
              <a:t>‹#›</a:t>
            </a:fld>
            <a:endParaRPr lang="en-US"/>
          </a:p>
        </p:txBody>
      </p:sp>
    </p:spTree>
    <p:extLst>
      <p:ext uri="{BB962C8B-B14F-4D97-AF65-F5344CB8AC3E}">
        <p14:creationId xmlns:p14="http://schemas.microsoft.com/office/powerpoint/2010/main" val="20208787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1E722DF-CBEC-ED30-606F-D8773B30058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CA27DF4-C118-D743-ED47-9E7713A7635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170E29-DAC5-312F-DA86-1095B10A800E}"/>
              </a:ext>
            </a:extLst>
          </p:cNvPr>
          <p:cNvSpPr>
            <a:spLocks noGrp="1"/>
          </p:cNvSpPr>
          <p:nvPr>
            <p:ph type="dt" sz="half" idx="10"/>
          </p:nvPr>
        </p:nvSpPr>
        <p:spPr/>
        <p:txBody>
          <a:bodyPr/>
          <a:lstStyle/>
          <a:p>
            <a:fld id="{060B3834-86E7-46D2-83E7-1D3074A4489D}" type="datetimeFigureOut">
              <a:rPr lang="en-US" smtClean="0"/>
              <a:t>2/25/2026</a:t>
            </a:fld>
            <a:endParaRPr lang="en-US"/>
          </a:p>
        </p:txBody>
      </p:sp>
      <p:sp>
        <p:nvSpPr>
          <p:cNvPr id="5" name="Footer Placeholder 4">
            <a:extLst>
              <a:ext uri="{FF2B5EF4-FFF2-40B4-BE49-F238E27FC236}">
                <a16:creationId xmlns:a16="http://schemas.microsoft.com/office/drawing/2014/main" id="{3F231A7A-41D1-C16D-56A1-4A242E12FC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C44278-4349-2E55-123D-70A4CB1BA310}"/>
              </a:ext>
            </a:extLst>
          </p:cNvPr>
          <p:cNvSpPr>
            <a:spLocks noGrp="1"/>
          </p:cNvSpPr>
          <p:nvPr>
            <p:ph type="sldNum" sz="quarter" idx="12"/>
          </p:nvPr>
        </p:nvSpPr>
        <p:spPr/>
        <p:txBody>
          <a:bodyPr/>
          <a:lstStyle/>
          <a:p>
            <a:fld id="{A61BB96F-5490-4198-8F1D-EDA4160E2E9E}" type="slidenum">
              <a:rPr lang="en-US" smtClean="0"/>
              <a:t>‹#›</a:t>
            </a:fld>
            <a:endParaRPr lang="en-US"/>
          </a:p>
        </p:txBody>
      </p:sp>
    </p:spTree>
    <p:extLst>
      <p:ext uri="{BB962C8B-B14F-4D97-AF65-F5344CB8AC3E}">
        <p14:creationId xmlns:p14="http://schemas.microsoft.com/office/powerpoint/2010/main" val="3685307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C2604B-69B1-C02B-20A6-6648044F93C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3570F28-5DF7-0C49-63DB-79BE323C84B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372FE7-9D0C-38AA-6F24-8908DBAD825A}"/>
              </a:ext>
            </a:extLst>
          </p:cNvPr>
          <p:cNvSpPr>
            <a:spLocks noGrp="1"/>
          </p:cNvSpPr>
          <p:nvPr>
            <p:ph type="dt" sz="half" idx="10"/>
          </p:nvPr>
        </p:nvSpPr>
        <p:spPr/>
        <p:txBody>
          <a:bodyPr/>
          <a:lstStyle/>
          <a:p>
            <a:fld id="{060B3834-86E7-46D2-83E7-1D3074A4489D}" type="datetimeFigureOut">
              <a:rPr lang="en-US" smtClean="0"/>
              <a:t>2/25/2026</a:t>
            </a:fld>
            <a:endParaRPr lang="en-US"/>
          </a:p>
        </p:txBody>
      </p:sp>
      <p:sp>
        <p:nvSpPr>
          <p:cNvPr id="5" name="Footer Placeholder 4">
            <a:extLst>
              <a:ext uri="{FF2B5EF4-FFF2-40B4-BE49-F238E27FC236}">
                <a16:creationId xmlns:a16="http://schemas.microsoft.com/office/drawing/2014/main" id="{23F26201-67D3-90C9-E496-E5136AD2CD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016FF3-324D-1D90-57D8-73CE9519B66D}"/>
              </a:ext>
            </a:extLst>
          </p:cNvPr>
          <p:cNvSpPr>
            <a:spLocks noGrp="1"/>
          </p:cNvSpPr>
          <p:nvPr>
            <p:ph type="sldNum" sz="quarter" idx="12"/>
          </p:nvPr>
        </p:nvSpPr>
        <p:spPr/>
        <p:txBody>
          <a:bodyPr/>
          <a:lstStyle/>
          <a:p>
            <a:fld id="{A61BB96F-5490-4198-8F1D-EDA4160E2E9E}" type="slidenum">
              <a:rPr lang="en-US" smtClean="0"/>
              <a:t>‹#›</a:t>
            </a:fld>
            <a:endParaRPr lang="en-US"/>
          </a:p>
        </p:txBody>
      </p:sp>
    </p:spTree>
    <p:extLst>
      <p:ext uri="{BB962C8B-B14F-4D97-AF65-F5344CB8AC3E}">
        <p14:creationId xmlns:p14="http://schemas.microsoft.com/office/powerpoint/2010/main" val="2067366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F6D138-6A91-23EA-30C2-2E0DAF587E0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7B96626-6A1D-632B-0F4B-17C49A7219F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F1C2CFF-3BB8-1CC3-508F-2D785E062413}"/>
              </a:ext>
            </a:extLst>
          </p:cNvPr>
          <p:cNvSpPr>
            <a:spLocks noGrp="1"/>
          </p:cNvSpPr>
          <p:nvPr>
            <p:ph type="dt" sz="half" idx="10"/>
          </p:nvPr>
        </p:nvSpPr>
        <p:spPr/>
        <p:txBody>
          <a:bodyPr/>
          <a:lstStyle/>
          <a:p>
            <a:fld id="{060B3834-86E7-46D2-83E7-1D3074A4489D}" type="datetimeFigureOut">
              <a:rPr lang="en-US" smtClean="0"/>
              <a:t>2/25/2026</a:t>
            </a:fld>
            <a:endParaRPr lang="en-US"/>
          </a:p>
        </p:txBody>
      </p:sp>
      <p:sp>
        <p:nvSpPr>
          <p:cNvPr id="5" name="Footer Placeholder 4">
            <a:extLst>
              <a:ext uri="{FF2B5EF4-FFF2-40B4-BE49-F238E27FC236}">
                <a16:creationId xmlns:a16="http://schemas.microsoft.com/office/drawing/2014/main" id="{931E6A6D-F7BD-01CA-99D1-E5F7990BD72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C283F5-3A36-69FE-0E84-A6E19C432BF7}"/>
              </a:ext>
            </a:extLst>
          </p:cNvPr>
          <p:cNvSpPr>
            <a:spLocks noGrp="1"/>
          </p:cNvSpPr>
          <p:nvPr>
            <p:ph type="sldNum" sz="quarter" idx="12"/>
          </p:nvPr>
        </p:nvSpPr>
        <p:spPr/>
        <p:txBody>
          <a:bodyPr/>
          <a:lstStyle/>
          <a:p>
            <a:fld id="{A61BB96F-5490-4198-8F1D-EDA4160E2E9E}" type="slidenum">
              <a:rPr lang="en-US" smtClean="0"/>
              <a:t>‹#›</a:t>
            </a:fld>
            <a:endParaRPr lang="en-US"/>
          </a:p>
        </p:txBody>
      </p:sp>
    </p:spTree>
    <p:extLst>
      <p:ext uri="{BB962C8B-B14F-4D97-AF65-F5344CB8AC3E}">
        <p14:creationId xmlns:p14="http://schemas.microsoft.com/office/powerpoint/2010/main" val="40393843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772C6A-0C02-2436-5A0D-2265069D9ED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8A4F8F7-10AA-BADC-6070-5C8359FD131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8C9BE8B-1DAE-4270-D8EB-8DCD259EF28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E54354C-B4A8-AABC-F08D-5C14A2FB3BEB}"/>
              </a:ext>
            </a:extLst>
          </p:cNvPr>
          <p:cNvSpPr>
            <a:spLocks noGrp="1"/>
          </p:cNvSpPr>
          <p:nvPr>
            <p:ph type="dt" sz="half" idx="10"/>
          </p:nvPr>
        </p:nvSpPr>
        <p:spPr/>
        <p:txBody>
          <a:bodyPr/>
          <a:lstStyle/>
          <a:p>
            <a:fld id="{060B3834-86E7-46D2-83E7-1D3074A4489D}" type="datetimeFigureOut">
              <a:rPr lang="en-US" smtClean="0"/>
              <a:t>2/25/2026</a:t>
            </a:fld>
            <a:endParaRPr lang="en-US"/>
          </a:p>
        </p:txBody>
      </p:sp>
      <p:sp>
        <p:nvSpPr>
          <p:cNvPr id="6" name="Footer Placeholder 5">
            <a:extLst>
              <a:ext uri="{FF2B5EF4-FFF2-40B4-BE49-F238E27FC236}">
                <a16:creationId xmlns:a16="http://schemas.microsoft.com/office/drawing/2014/main" id="{51CE1ABB-F915-3121-0AAD-742F9B1298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DE4C695-8DFC-1E6E-EA93-DADF90956EB0}"/>
              </a:ext>
            </a:extLst>
          </p:cNvPr>
          <p:cNvSpPr>
            <a:spLocks noGrp="1"/>
          </p:cNvSpPr>
          <p:nvPr>
            <p:ph type="sldNum" sz="quarter" idx="12"/>
          </p:nvPr>
        </p:nvSpPr>
        <p:spPr/>
        <p:txBody>
          <a:bodyPr/>
          <a:lstStyle/>
          <a:p>
            <a:fld id="{A61BB96F-5490-4198-8F1D-EDA4160E2E9E}" type="slidenum">
              <a:rPr lang="en-US" smtClean="0"/>
              <a:t>‹#›</a:t>
            </a:fld>
            <a:endParaRPr lang="en-US"/>
          </a:p>
        </p:txBody>
      </p:sp>
    </p:spTree>
    <p:extLst>
      <p:ext uri="{BB962C8B-B14F-4D97-AF65-F5344CB8AC3E}">
        <p14:creationId xmlns:p14="http://schemas.microsoft.com/office/powerpoint/2010/main" val="18015036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6B8E5-DC42-CC9E-9ED4-E83920EDE1C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EC78705-015E-5D00-6137-2188831C202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A0E08C5-693C-0FCD-1B75-0F7964A7310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6AEC183-DECC-D14A-82A0-D91426EF090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74635EE-937D-D1C1-9D9D-46152DDC3AF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A01E53F-3EDB-2B1F-4FD3-23475C7AC541}"/>
              </a:ext>
            </a:extLst>
          </p:cNvPr>
          <p:cNvSpPr>
            <a:spLocks noGrp="1"/>
          </p:cNvSpPr>
          <p:nvPr>
            <p:ph type="dt" sz="half" idx="10"/>
          </p:nvPr>
        </p:nvSpPr>
        <p:spPr/>
        <p:txBody>
          <a:bodyPr/>
          <a:lstStyle/>
          <a:p>
            <a:fld id="{060B3834-86E7-46D2-83E7-1D3074A4489D}" type="datetimeFigureOut">
              <a:rPr lang="en-US" smtClean="0"/>
              <a:t>2/25/2026</a:t>
            </a:fld>
            <a:endParaRPr lang="en-US"/>
          </a:p>
        </p:txBody>
      </p:sp>
      <p:sp>
        <p:nvSpPr>
          <p:cNvPr id="8" name="Footer Placeholder 7">
            <a:extLst>
              <a:ext uri="{FF2B5EF4-FFF2-40B4-BE49-F238E27FC236}">
                <a16:creationId xmlns:a16="http://schemas.microsoft.com/office/drawing/2014/main" id="{0F9F13D0-6025-F7B8-75CD-50BB1E17F68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AA93AC4-3308-B349-BF0F-9D94EFF0E479}"/>
              </a:ext>
            </a:extLst>
          </p:cNvPr>
          <p:cNvSpPr>
            <a:spLocks noGrp="1"/>
          </p:cNvSpPr>
          <p:nvPr>
            <p:ph type="sldNum" sz="quarter" idx="12"/>
          </p:nvPr>
        </p:nvSpPr>
        <p:spPr/>
        <p:txBody>
          <a:bodyPr/>
          <a:lstStyle/>
          <a:p>
            <a:fld id="{A61BB96F-5490-4198-8F1D-EDA4160E2E9E}" type="slidenum">
              <a:rPr lang="en-US" smtClean="0"/>
              <a:t>‹#›</a:t>
            </a:fld>
            <a:endParaRPr lang="en-US"/>
          </a:p>
        </p:txBody>
      </p:sp>
    </p:spTree>
    <p:extLst>
      <p:ext uri="{BB962C8B-B14F-4D97-AF65-F5344CB8AC3E}">
        <p14:creationId xmlns:p14="http://schemas.microsoft.com/office/powerpoint/2010/main" val="30976602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6EAD1-B99D-6463-25E0-698D0A592D4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1DCA669-89E5-0E28-425D-6C6BE5B3B177}"/>
              </a:ext>
            </a:extLst>
          </p:cNvPr>
          <p:cNvSpPr>
            <a:spLocks noGrp="1"/>
          </p:cNvSpPr>
          <p:nvPr>
            <p:ph type="dt" sz="half" idx="10"/>
          </p:nvPr>
        </p:nvSpPr>
        <p:spPr/>
        <p:txBody>
          <a:bodyPr/>
          <a:lstStyle/>
          <a:p>
            <a:fld id="{060B3834-86E7-46D2-83E7-1D3074A4489D}" type="datetimeFigureOut">
              <a:rPr lang="en-US" smtClean="0"/>
              <a:t>2/25/2026</a:t>
            </a:fld>
            <a:endParaRPr lang="en-US"/>
          </a:p>
        </p:txBody>
      </p:sp>
      <p:sp>
        <p:nvSpPr>
          <p:cNvPr id="4" name="Footer Placeholder 3">
            <a:extLst>
              <a:ext uri="{FF2B5EF4-FFF2-40B4-BE49-F238E27FC236}">
                <a16:creationId xmlns:a16="http://schemas.microsoft.com/office/drawing/2014/main" id="{A3203B23-C81A-6F75-C33C-C53CE97E438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13B1E02-A11D-5CBE-02A0-B9A058FD219B}"/>
              </a:ext>
            </a:extLst>
          </p:cNvPr>
          <p:cNvSpPr>
            <a:spLocks noGrp="1"/>
          </p:cNvSpPr>
          <p:nvPr>
            <p:ph type="sldNum" sz="quarter" idx="12"/>
          </p:nvPr>
        </p:nvSpPr>
        <p:spPr/>
        <p:txBody>
          <a:bodyPr/>
          <a:lstStyle/>
          <a:p>
            <a:fld id="{A61BB96F-5490-4198-8F1D-EDA4160E2E9E}" type="slidenum">
              <a:rPr lang="en-US" smtClean="0"/>
              <a:t>‹#›</a:t>
            </a:fld>
            <a:endParaRPr lang="en-US"/>
          </a:p>
        </p:txBody>
      </p:sp>
    </p:spTree>
    <p:extLst>
      <p:ext uri="{BB962C8B-B14F-4D97-AF65-F5344CB8AC3E}">
        <p14:creationId xmlns:p14="http://schemas.microsoft.com/office/powerpoint/2010/main" val="36968525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BF83298-09EE-0263-3B0D-85DDAA142029}"/>
              </a:ext>
            </a:extLst>
          </p:cNvPr>
          <p:cNvSpPr>
            <a:spLocks noGrp="1"/>
          </p:cNvSpPr>
          <p:nvPr>
            <p:ph type="dt" sz="half" idx="10"/>
          </p:nvPr>
        </p:nvSpPr>
        <p:spPr/>
        <p:txBody>
          <a:bodyPr/>
          <a:lstStyle/>
          <a:p>
            <a:fld id="{060B3834-86E7-46D2-83E7-1D3074A4489D}" type="datetimeFigureOut">
              <a:rPr lang="en-US" smtClean="0"/>
              <a:t>2/25/2026</a:t>
            </a:fld>
            <a:endParaRPr lang="en-US"/>
          </a:p>
        </p:txBody>
      </p:sp>
      <p:sp>
        <p:nvSpPr>
          <p:cNvPr id="3" name="Footer Placeholder 2">
            <a:extLst>
              <a:ext uri="{FF2B5EF4-FFF2-40B4-BE49-F238E27FC236}">
                <a16:creationId xmlns:a16="http://schemas.microsoft.com/office/drawing/2014/main" id="{B8080655-C87C-7360-445D-F23B1DA2480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DD8E4E0-1FA5-764E-975E-DF950BFA1CCB}"/>
              </a:ext>
            </a:extLst>
          </p:cNvPr>
          <p:cNvSpPr>
            <a:spLocks noGrp="1"/>
          </p:cNvSpPr>
          <p:nvPr>
            <p:ph type="sldNum" sz="quarter" idx="12"/>
          </p:nvPr>
        </p:nvSpPr>
        <p:spPr/>
        <p:txBody>
          <a:bodyPr/>
          <a:lstStyle/>
          <a:p>
            <a:fld id="{A61BB96F-5490-4198-8F1D-EDA4160E2E9E}" type="slidenum">
              <a:rPr lang="en-US" smtClean="0"/>
              <a:t>‹#›</a:t>
            </a:fld>
            <a:endParaRPr lang="en-US"/>
          </a:p>
        </p:txBody>
      </p:sp>
    </p:spTree>
    <p:extLst>
      <p:ext uri="{BB962C8B-B14F-4D97-AF65-F5344CB8AC3E}">
        <p14:creationId xmlns:p14="http://schemas.microsoft.com/office/powerpoint/2010/main" val="27548548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DB7FC-D7CB-F912-AC5C-62E77AF7087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A87ABD7-47ED-6859-9747-DA5743E9950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DA4989C-3010-50AD-126F-BEBA9C65FD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2CE1490-C8DC-94E0-762E-B8452F2EE60F}"/>
              </a:ext>
            </a:extLst>
          </p:cNvPr>
          <p:cNvSpPr>
            <a:spLocks noGrp="1"/>
          </p:cNvSpPr>
          <p:nvPr>
            <p:ph type="dt" sz="half" idx="10"/>
          </p:nvPr>
        </p:nvSpPr>
        <p:spPr/>
        <p:txBody>
          <a:bodyPr/>
          <a:lstStyle/>
          <a:p>
            <a:fld id="{060B3834-86E7-46D2-83E7-1D3074A4489D}" type="datetimeFigureOut">
              <a:rPr lang="en-US" smtClean="0"/>
              <a:t>2/25/2026</a:t>
            </a:fld>
            <a:endParaRPr lang="en-US"/>
          </a:p>
        </p:txBody>
      </p:sp>
      <p:sp>
        <p:nvSpPr>
          <p:cNvPr id="6" name="Footer Placeholder 5">
            <a:extLst>
              <a:ext uri="{FF2B5EF4-FFF2-40B4-BE49-F238E27FC236}">
                <a16:creationId xmlns:a16="http://schemas.microsoft.com/office/drawing/2014/main" id="{DDC1C4BA-AED7-64DF-C053-63EA8C8F63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641E9DD-671F-08BE-16BA-0A88D341515B}"/>
              </a:ext>
            </a:extLst>
          </p:cNvPr>
          <p:cNvSpPr>
            <a:spLocks noGrp="1"/>
          </p:cNvSpPr>
          <p:nvPr>
            <p:ph type="sldNum" sz="quarter" idx="12"/>
          </p:nvPr>
        </p:nvSpPr>
        <p:spPr/>
        <p:txBody>
          <a:bodyPr/>
          <a:lstStyle/>
          <a:p>
            <a:fld id="{A61BB96F-5490-4198-8F1D-EDA4160E2E9E}" type="slidenum">
              <a:rPr lang="en-US" smtClean="0"/>
              <a:t>‹#›</a:t>
            </a:fld>
            <a:endParaRPr lang="en-US"/>
          </a:p>
        </p:txBody>
      </p:sp>
    </p:spTree>
    <p:extLst>
      <p:ext uri="{BB962C8B-B14F-4D97-AF65-F5344CB8AC3E}">
        <p14:creationId xmlns:p14="http://schemas.microsoft.com/office/powerpoint/2010/main" val="21512626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7F1C36-989B-8AE7-3C04-869E1C79610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D0C3556-3532-B84B-62FF-C34F3B25BB6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652CAC9-EAE5-ABAC-B5BD-D160E27AD8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E563393-67F8-7709-735D-9B47273B1CD3}"/>
              </a:ext>
            </a:extLst>
          </p:cNvPr>
          <p:cNvSpPr>
            <a:spLocks noGrp="1"/>
          </p:cNvSpPr>
          <p:nvPr>
            <p:ph type="dt" sz="half" idx="10"/>
          </p:nvPr>
        </p:nvSpPr>
        <p:spPr/>
        <p:txBody>
          <a:bodyPr/>
          <a:lstStyle/>
          <a:p>
            <a:fld id="{060B3834-86E7-46D2-83E7-1D3074A4489D}" type="datetimeFigureOut">
              <a:rPr lang="en-US" smtClean="0"/>
              <a:t>2/25/2026</a:t>
            </a:fld>
            <a:endParaRPr lang="en-US"/>
          </a:p>
        </p:txBody>
      </p:sp>
      <p:sp>
        <p:nvSpPr>
          <p:cNvPr id="6" name="Footer Placeholder 5">
            <a:extLst>
              <a:ext uri="{FF2B5EF4-FFF2-40B4-BE49-F238E27FC236}">
                <a16:creationId xmlns:a16="http://schemas.microsoft.com/office/drawing/2014/main" id="{0993B121-BF98-507D-8999-A5C2E1E4232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2EDEC3A-8D7A-098E-8732-A4516040BD94}"/>
              </a:ext>
            </a:extLst>
          </p:cNvPr>
          <p:cNvSpPr>
            <a:spLocks noGrp="1"/>
          </p:cNvSpPr>
          <p:nvPr>
            <p:ph type="sldNum" sz="quarter" idx="12"/>
          </p:nvPr>
        </p:nvSpPr>
        <p:spPr/>
        <p:txBody>
          <a:bodyPr/>
          <a:lstStyle/>
          <a:p>
            <a:fld id="{A61BB96F-5490-4198-8F1D-EDA4160E2E9E}" type="slidenum">
              <a:rPr lang="en-US" smtClean="0"/>
              <a:t>‹#›</a:t>
            </a:fld>
            <a:endParaRPr lang="en-US"/>
          </a:p>
        </p:txBody>
      </p:sp>
    </p:spTree>
    <p:extLst>
      <p:ext uri="{BB962C8B-B14F-4D97-AF65-F5344CB8AC3E}">
        <p14:creationId xmlns:p14="http://schemas.microsoft.com/office/powerpoint/2010/main" val="20257025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6416E0D-9854-9B0D-DF12-7A8785D8BAD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C3A5013-2AEB-47B9-CAD6-423CF9496F8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03EAB0-3288-0A95-6EA6-9DBFAA79021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60B3834-86E7-46D2-83E7-1D3074A4489D}" type="datetimeFigureOut">
              <a:rPr lang="en-US" smtClean="0"/>
              <a:t>2/25/2026</a:t>
            </a:fld>
            <a:endParaRPr lang="en-US"/>
          </a:p>
        </p:txBody>
      </p:sp>
      <p:sp>
        <p:nvSpPr>
          <p:cNvPr id="5" name="Footer Placeholder 4">
            <a:extLst>
              <a:ext uri="{FF2B5EF4-FFF2-40B4-BE49-F238E27FC236}">
                <a16:creationId xmlns:a16="http://schemas.microsoft.com/office/drawing/2014/main" id="{62FCC9EC-9912-D354-C4F3-D0656F75AB7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EADDC36D-B66F-B389-908C-4F7E31806AE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61BB96F-5490-4198-8F1D-EDA4160E2E9E}" type="slidenum">
              <a:rPr lang="en-US" smtClean="0"/>
              <a:t>‹#›</a:t>
            </a:fld>
            <a:endParaRPr lang="en-US"/>
          </a:p>
        </p:txBody>
      </p:sp>
    </p:spTree>
    <p:extLst>
      <p:ext uri="{BB962C8B-B14F-4D97-AF65-F5344CB8AC3E}">
        <p14:creationId xmlns:p14="http://schemas.microsoft.com/office/powerpoint/2010/main" val="37030602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0474B96-49F0-46A2-7301-85CF07AD10A9}"/>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9786276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EFC077-DAB0-4D64-B7E9-53FEA1CD817D}"/>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CF33FF51-E152-B5ED-EB64-409BBDAA7DF7}"/>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08E4517B-88FB-6E71-2D8F-471E8D4C611A}"/>
              </a:ext>
            </a:extLst>
          </p:cNvPr>
          <p:cNvSpPr txBox="1"/>
          <p:nvPr/>
        </p:nvSpPr>
        <p:spPr>
          <a:xfrm>
            <a:off x="85059" y="1020726"/>
            <a:ext cx="12021879" cy="5352234"/>
          </a:xfrm>
          <a:prstGeom prst="rect">
            <a:avLst/>
          </a:prstGeom>
          <a:noFill/>
        </p:spPr>
        <p:txBody>
          <a:bodyPr wrap="square">
            <a:sp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400" b="1" i="0" u="none" strike="noStrike" kern="1200" cap="none" spc="0" normalizeH="0" baseline="0" noProof="0" dirty="0">
                <a:ln>
                  <a:noFill/>
                </a:ln>
                <a:solidFill>
                  <a:schemeClr val="bg1"/>
                </a:solidFill>
                <a:effectLst/>
                <a:uLnTx/>
                <a:uFillTx/>
                <a:latin typeface="Alasassy Caps" pitchFamily="2" charset="0"/>
              </a:rPr>
              <a:t>God is in the </a:t>
            </a:r>
            <a:r>
              <a:rPr kumimoji="0" lang="en-US" sz="4400" b="1" i="0" u="none" strike="noStrike" kern="1200" cap="none" spc="0" normalizeH="0" baseline="0" noProof="0" dirty="0">
                <a:ln>
                  <a:noFill/>
                </a:ln>
                <a:solidFill>
                  <a:srgbClr val="FFFF00"/>
                </a:solidFill>
                <a:effectLst/>
                <a:uLnTx/>
                <a:uFillTx/>
                <a:latin typeface="Alasassy Caps" pitchFamily="2" charset="0"/>
              </a:rPr>
              <a:t>circulation</a:t>
            </a:r>
            <a:r>
              <a:rPr kumimoji="0" lang="en-US" sz="4400" b="1" i="0" u="none" strike="noStrike" kern="1200" cap="none" spc="0" normalizeH="0" baseline="0" noProof="0" dirty="0">
                <a:ln>
                  <a:noFill/>
                </a:ln>
                <a:solidFill>
                  <a:schemeClr val="bg1"/>
                </a:solidFill>
                <a:effectLst/>
                <a:uLnTx/>
                <a:uFillTx/>
                <a:latin typeface="Alasassy Caps" pitchFamily="2" charset="0"/>
              </a:rPr>
              <a:t> business and in the business of </a:t>
            </a:r>
            <a:r>
              <a:rPr kumimoji="0" lang="en-US" sz="4400" b="1" i="0" u="none" strike="noStrike" kern="1200" cap="none" spc="0" normalizeH="0" baseline="0" noProof="0" dirty="0">
                <a:ln>
                  <a:noFill/>
                </a:ln>
                <a:solidFill>
                  <a:srgbClr val="FFFF00"/>
                </a:solidFill>
                <a:effectLst/>
                <a:uLnTx/>
                <a:uFillTx/>
                <a:latin typeface="Alasassy Caps" pitchFamily="2" charset="0"/>
              </a:rPr>
              <a:t>exchange</a:t>
            </a:r>
            <a:r>
              <a:rPr kumimoji="0" lang="en-US" sz="4400" b="1" i="0" u="none" strike="noStrike" kern="1200" cap="none" spc="0" normalizeH="0" baseline="0" noProof="0" dirty="0">
                <a:ln>
                  <a:noFill/>
                </a:ln>
                <a:solidFill>
                  <a:schemeClr val="bg1"/>
                </a:solidFill>
                <a:effectLst/>
                <a:uLnTx/>
                <a:uFillTx/>
                <a:latin typeface="Alasassy Caps" pitchFamily="2" charset="0"/>
              </a:rPr>
              <a:t>. Money is a </a:t>
            </a:r>
            <a:r>
              <a:rPr kumimoji="0" lang="en-US" sz="4400" b="1" i="0" u="none" strike="noStrike" kern="1200" cap="none" spc="0" normalizeH="0" baseline="0" noProof="0" dirty="0">
                <a:ln>
                  <a:noFill/>
                </a:ln>
                <a:solidFill>
                  <a:srgbClr val="FFFF00"/>
                </a:solidFill>
                <a:effectLst/>
                <a:uLnTx/>
                <a:uFillTx/>
                <a:latin typeface="Alasassy Caps" pitchFamily="2" charset="0"/>
              </a:rPr>
              <a:t>currency </a:t>
            </a:r>
            <a:r>
              <a:rPr kumimoji="0" lang="en-US" sz="4400" b="1" i="0" u="none" strike="noStrike" kern="1200" cap="none" spc="0" normalizeH="0" baseline="0" noProof="0" dirty="0">
                <a:ln>
                  <a:noFill/>
                </a:ln>
                <a:solidFill>
                  <a:schemeClr val="bg1"/>
                </a:solidFill>
                <a:effectLst/>
                <a:uLnTx/>
                <a:uFillTx/>
                <a:latin typeface="Alasassy Caps" pitchFamily="2" charset="0"/>
              </a:rPr>
              <a:t>because currents </a:t>
            </a:r>
            <a:r>
              <a:rPr kumimoji="0" lang="en-US" sz="4400" b="1" i="0" u="none" strike="noStrike" kern="1200" cap="none" spc="0" normalizeH="0" baseline="0" noProof="0" dirty="0">
                <a:ln>
                  <a:noFill/>
                </a:ln>
                <a:solidFill>
                  <a:srgbClr val="FFFF00"/>
                </a:solidFill>
                <a:effectLst/>
                <a:uLnTx/>
                <a:uFillTx/>
                <a:latin typeface="Alasassy Caps" pitchFamily="2" charset="0"/>
              </a:rPr>
              <a:t>flow</a:t>
            </a:r>
            <a:r>
              <a:rPr kumimoji="0" lang="en-US" sz="4400" b="1" i="0" u="none" strike="noStrike" kern="1200" cap="none" spc="0" normalizeH="0" baseline="0" noProof="0" dirty="0">
                <a:ln>
                  <a:noFill/>
                </a:ln>
                <a:solidFill>
                  <a:schemeClr val="bg1"/>
                </a:solidFill>
                <a:effectLst/>
                <a:uLnTx/>
                <a:uFillTx/>
                <a:latin typeface="Alasassy Caps" pitchFamily="2" charset="0"/>
              </a:rPr>
              <a:t>. </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4400" b="1" i="0" u="none" strike="noStrike" kern="1200" cap="none" spc="0" normalizeH="0" baseline="0" noProof="0" dirty="0">
              <a:ln>
                <a:noFill/>
              </a:ln>
              <a:solidFill>
                <a:schemeClr val="bg1"/>
              </a:solidFill>
              <a:effectLst/>
              <a:uLnTx/>
              <a:uFillTx/>
              <a:latin typeface="Alasassy Caps" pitchFamily="2"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400" b="1" i="0" u="none" strike="noStrike" kern="1200" cap="none" spc="0" normalizeH="0" baseline="0" noProof="0" dirty="0">
                <a:ln>
                  <a:noFill/>
                </a:ln>
                <a:solidFill>
                  <a:schemeClr val="bg1"/>
                </a:solidFill>
                <a:effectLst/>
                <a:uLnTx/>
                <a:uFillTx/>
                <a:latin typeface="Alasassy Caps" pitchFamily="2" charset="0"/>
              </a:rPr>
              <a:t>Every second of every day, </a:t>
            </a:r>
            <a:r>
              <a:rPr kumimoji="0" lang="en-US" sz="4400" b="1" i="0" u="none" strike="noStrike" kern="1200" cap="none" spc="0" normalizeH="0" baseline="0" noProof="0" dirty="0">
                <a:ln>
                  <a:noFill/>
                </a:ln>
                <a:solidFill>
                  <a:srgbClr val="FFFF00"/>
                </a:solidFill>
                <a:effectLst/>
                <a:uLnTx/>
                <a:uFillTx/>
                <a:latin typeface="Alasassy Caps" pitchFamily="2" charset="0"/>
              </a:rPr>
              <a:t>money</a:t>
            </a:r>
            <a:r>
              <a:rPr kumimoji="0" lang="en-US" sz="4400" b="1" i="0" u="none" strike="noStrike" kern="1200" cap="none" spc="0" normalizeH="0" baseline="0" noProof="0" dirty="0">
                <a:ln>
                  <a:noFill/>
                </a:ln>
                <a:solidFill>
                  <a:schemeClr val="bg1"/>
                </a:solidFill>
                <a:effectLst/>
                <a:uLnTx/>
                <a:uFillTx/>
                <a:latin typeface="Alasassy Caps" pitchFamily="2" charset="0"/>
              </a:rPr>
              <a:t> is moving around the world. This includes salaries, mortgage payments, trade settlements, and microtransactions. </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400" b="1" i="0" u="none" strike="noStrike" kern="1200" cap="none" spc="0" normalizeH="0" baseline="0" noProof="0" dirty="0">
                <a:ln>
                  <a:noFill/>
                </a:ln>
                <a:solidFill>
                  <a:schemeClr val="bg1"/>
                </a:solidFill>
                <a:effectLst/>
                <a:uLnTx/>
                <a:uFillTx/>
                <a:latin typeface="Alasassy Caps" pitchFamily="2" charset="0"/>
              </a:rPr>
              <a:t>all flowing through a complex digital network that most people never see.</a:t>
            </a:r>
          </a:p>
        </p:txBody>
      </p:sp>
      <p:cxnSp>
        <p:nvCxnSpPr>
          <p:cNvPr id="5" name="Straight Connector 4">
            <a:extLst>
              <a:ext uri="{FF2B5EF4-FFF2-40B4-BE49-F238E27FC236}">
                <a16:creationId xmlns:a16="http://schemas.microsoft.com/office/drawing/2014/main" id="{DF2ECC82-1FD7-CD47-EA5E-292159D967B6}"/>
              </a:ext>
            </a:extLst>
          </p:cNvPr>
          <p:cNvCxnSpPr>
            <a:cxnSpLocks/>
          </p:cNvCxnSpPr>
          <p:nvPr/>
        </p:nvCxnSpPr>
        <p:spPr>
          <a:xfrm>
            <a:off x="992370" y="2600739"/>
            <a:ext cx="10568762" cy="0"/>
          </a:xfrm>
          <a:prstGeom prst="line">
            <a:avLst/>
          </a:prstGeom>
          <a:ln w="57150">
            <a:solidFill>
              <a:srgbClr val="FFC000"/>
            </a:solidFill>
            <a:prstDash val="dashDot"/>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3409393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343DE1-58FB-47E9-B2F6-A2EFF544A16B}"/>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4016126E-DB70-6999-F532-9EB7A1BB34F0}"/>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Frame 3">
            <a:extLst>
              <a:ext uri="{FF2B5EF4-FFF2-40B4-BE49-F238E27FC236}">
                <a16:creationId xmlns:a16="http://schemas.microsoft.com/office/drawing/2014/main" id="{E89212B0-A73D-AEF1-5C0C-9393FDE741A2}"/>
              </a:ext>
            </a:extLst>
          </p:cNvPr>
          <p:cNvSpPr/>
          <p:nvPr/>
        </p:nvSpPr>
        <p:spPr>
          <a:xfrm>
            <a:off x="201132" y="2129170"/>
            <a:ext cx="11789736" cy="2599660"/>
          </a:xfrm>
          <a:prstGeom prst="frame">
            <a:avLst>
              <a:gd name="adj1" fmla="val 11273"/>
            </a:avLst>
          </a:prstGeom>
          <a:solidFill>
            <a:srgbClr val="77B52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TextBox 5">
            <a:extLst>
              <a:ext uri="{FF2B5EF4-FFF2-40B4-BE49-F238E27FC236}">
                <a16:creationId xmlns:a16="http://schemas.microsoft.com/office/drawing/2014/main" id="{FD92F08F-7ED8-8997-EED6-ADBED7E73BBE}"/>
              </a:ext>
            </a:extLst>
          </p:cNvPr>
          <p:cNvSpPr txBox="1"/>
          <p:nvPr/>
        </p:nvSpPr>
        <p:spPr>
          <a:xfrm>
            <a:off x="514792" y="2367171"/>
            <a:ext cx="11162415" cy="2123658"/>
          </a:xfrm>
          <a:prstGeom prst="rect">
            <a:avLst/>
          </a:prstGeom>
          <a:noFill/>
        </p:spPr>
        <p:txBody>
          <a:bodyPr wrap="square">
            <a:spAutoFit/>
          </a:bodyPr>
          <a:lstStyle/>
          <a:p>
            <a:pPr algn="ctr"/>
            <a:r>
              <a:rPr kumimoji="0" lang="en-US" sz="6600" b="0" i="0" u="none" strike="noStrike" kern="1200" cap="none" spc="0" normalizeH="0" baseline="0" noProof="0" dirty="0">
                <a:ln>
                  <a:noFill/>
                </a:ln>
                <a:solidFill>
                  <a:schemeClr val="bg1"/>
                </a:solidFill>
                <a:effectLst/>
                <a:uLnTx/>
                <a:uFillTx/>
                <a:latin typeface="Algerian" panose="04020705040A02060702" pitchFamily="82" charset="0"/>
                <a:ea typeface="+mj-ea"/>
                <a:cs typeface="+mj-cs"/>
              </a:rPr>
              <a:t>Eleven Spiritual Facts About Money!</a:t>
            </a:r>
            <a:endParaRPr lang="en-US" sz="6600" dirty="0">
              <a:solidFill>
                <a:schemeClr val="bg1"/>
              </a:solidFill>
              <a:latin typeface="Algerian" panose="04020705040A02060702" pitchFamily="82" charset="0"/>
            </a:endParaRPr>
          </a:p>
        </p:txBody>
      </p:sp>
    </p:spTree>
    <p:extLst>
      <p:ext uri="{BB962C8B-B14F-4D97-AF65-F5344CB8AC3E}">
        <p14:creationId xmlns:p14="http://schemas.microsoft.com/office/powerpoint/2010/main" val="6653757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0C0D5D-FA68-D370-30E5-D84B78DF9161}"/>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7D4CA091-1044-5535-709A-77948921F9E9}"/>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Content Placeholder 5">
            <a:extLst>
              <a:ext uri="{FF2B5EF4-FFF2-40B4-BE49-F238E27FC236}">
                <a16:creationId xmlns:a16="http://schemas.microsoft.com/office/drawing/2014/main" id="{7FF4FF74-02BD-E84E-DBB3-807BA70EF945}"/>
              </a:ext>
            </a:extLst>
          </p:cNvPr>
          <p:cNvSpPr>
            <a:spLocks noGrp="1"/>
          </p:cNvSpPr>
          <p:nvPr>
            <p:ph sz="half" idx="1"/>
          </p:nvPr>
        </p:nvSpPr>
        <p:spPr>
          <a:xfrm>
            <a:off x="-47847" y="393405"/>
            <a:ext cx="12192000" cy="5752214"/>
          </a:xfrm>
        </p:spPr>
        <p:txBody>
          <a:bodyPr>
            <a:normAutofit/>
          </a:bodyPr>
          <a:lstStyle/>
          <a:p>
            <a:pPr marL="514350" marR="0" lvl="0" indent="-514350" algn="ctr" defTabSz="914400" rtl="0" eaLnBrk="1" fontAlgn="auto" latinLnBrk="0" hangingPunct="1">
              <a:lnSpc>
                <a:spcPct val="90000"/>
              </a:lnSpc>
              <a:spcBef>
                <a:spcPts val="1000"/>
              </a:spcBef>
              <a:spcAft>
                <a:spcPts val="0"/>
              </a:spcAft>
              <a:buClrTx/>
              <a:buSzTx/>
              <a:buFont typeface="Arial" panose="020B0604020202020204" pitchFamily="34" charset="0"/>
              <a:buAutoNum type="arabicPeriod"/>
              <a:tabLst/>
              <a:defRPr/>
            </a:pPr>
            <a:endParaRPr kumimoji="0" lang="en-US" sz="3000" i="0" u="none" strike="noStrike" kern="1200" cap="none" spc="0" normalizeH="0" baseline="0" noProof="0" dirty="0">
              <a:ln>
                <a:noFill/>
              </a:ln>
              <a:solidFill>
                <a:srgbClr val="FFC000"/>
              </a:solidFill>
              <a:effectLst/>
              <a:uLnTx/>
              <a:uFillTx/>
              <a:latin typeface="Alasassy Caps" pitchFamily="2" charset="0"/>
            </a:endParaRPr>
          </a:p>
          <a:p>
            <a:endParaRPr lang="en-US" dirty="0"/>
          </a:p>
        </p:txBody>
      </p:sp>
      <p:sp>
        <p:nvSpPr>
          <p:cNvPr id="9" name="TextBox 8">
            <a:extLst>
              <a:ext uri="{FF2B5EF4-FFF2-40B4-BE49-F238E27FC236}">
                <a16:creationId xmlns:a16="http://schemas.microsoft.com/office/drawing/2014/main" id="{86F1A6AD-20C7-BD4C-B3D2-301F4702627F}"/>
              </a:ext>
            </a:extLst>
          </p:cNvPr>
          <p:cNvSpPr txBox="1"/>
          <p:nvPr/>
        </p:nvSpPr>
        <p:spPr>
          <a:xfrm>
            <a:off x="-76200" y="425613"/>
            <a:ext cx="12344399" cy="6006773"/>
          </a:xfrm>
          <a:prstGeom prst="rect">
            <a:avLst/>
          </a:prstGeom>
          <a:noFill/>
        </p:spPr>
        <p:txBody>
          <a:bodyPr wrap="square">
            <a:spAutoFit/>
          </a:bodyPr>
          <a:lstStyle/>
          <a:p>
            <a:pPr marL="514350" marR="0" lvl="0" indent="-514350" algn="ctr" defTabSz="914400" rtl="0" eaLnBrk="1" fontAlgn="auto" latinLnBrk="0" hangingPunct="1">
              <a:lnSpc>
                <a:spcPct val="90000"/>
              </a:lnSpc>
              <a:spcBef>
                <a:spcPts val="1000"/>
              </a:spcBef>
              <a:spcAft>
                <a:spcPts val="0"/>
              </a:spcAft>
              <a:buClr>
                <a:schemeClr val="bg1"/>
              </a:buClr>
              <a:buSzTx/>
              <a:buFont typeface="+mj-lt"/>
              <a:buAutoNum type="arabicParenR"/>
              <a:tabLst/>
              <a:defRPr/>
            </a:pPr>
            <a:r>
              <a:rPr kumimoji="0" lang="en-US" sz="3800" b="1" i="0" u="sng" strike="noStrike" kern="1200" cap="none" spc="0" normalizeH="0" baseline="0" noProof="0" dirty="0">
                <a:ln>
                  <a:noFill/>
                </a:ln>
                <a:solidFill>
                  <a:srgbClr val="FFC000"/>
                </a:solidFill>
                <a:effectLst/>
                <a:uLnTx/>
                <a:uFillTx/>
                <a:latin typeface="Alasassy Caps" pitchFamily="2" charset="0"/>
              </a:rPr>
              <a:t>Money need's purpose.</a:t>
            </a:r>
            <a:r>
              <a:rPr kumimoji="0" lang="en-US" sz="3800" i="0" strike="noStrike" kern="1200" cap="none" spc="0" normalizeH="0" baseline="0" noProof="0" dirty="0">
                <a:ln>
                  <a:noFill/>
                </a:ln>
                <a:solidFill>
                  <a:srgbClr val="FFC000"/>
                </a:solidFill>
                <a:effectLst/>
                <a:uLnTx/>
                <a:uFillTx/>
                <a:latin typeface="Alasassy Caps" pitchFamily="2" charset="0"/>
              </a:rPr>
              <a:t> </a:t>
            </a:r>
            <a:r>
              <a:rPr kumimoji="0" lang="en-US" sz="3800" b="1" i="0" u="none" strike="noStrike" kern="1200" cap="none" spc="0" normalizeH="0" baseline="0" noProof="0" dirty="0">
                <a:ln>
                  <a:noFill/>
                </a:ln>
                <a:solidFill>
                  <a:schemeClr val="bg1"/>
                </a:solidFill>
                <a:effectLst/>
                <a:uLnTx/>
                <a:uFillTx/>
                <a:latin typeface="Alasassy Caps" pitchFamily="2" charset="0"/>
              </a:rPr>
              <a:t>When money has a Kingdom purpose, it garners attention and stays in alignment.</a:t>
            </a:r>
          </a:p>
          <a:p>
            <a:pPr marL="514350" marR="0" lvl="0" indent="-514350" algn="ctr" defTabSz="914400" rtl="0" eaLnBrk="1" fontAlgn="auto" latinLnBrk="0" hangingPunct="1">
              <a:lnSpc>
                <a:spcPct val="90000"/>
              </a:lnSpc>
              <a:spcBef>
                <a:spcPts val="1000"/>
              </a:spcBef>
              <a:spcAft>
                <a:spcPts val="0"/>
              </a:spcAft>
              <a:buClr>
                <a:schemeClr val="bg1"/>
              </a:buClr>
              <a:buSzTx/>
              <a:buFont typeface="+mj-lt"/>
              <a:buAutoNum type="arabicParenR"/>
              <a:tabLst/>
              <a:defRPr/>
            </a:pPr>
            <a:endParaRPr kumimoji="0" lang="en-US" sz="3800" b="1" i="0" u="none" strike="noStrike" kern="1200" cap="none" spc="0" normalizeH="0" baseline="0" noProof="0" dirty="0">
              <a:ln>
                <a:noFill/>
              </a:ln>
              <a:solidFill>
                <a:schemeClr val="bg1"/>
              </a:solidFill>
              <a:effectLst/>
              <a:uLnTx/>
              <a:uFillTx/>
              <a:latin typeface="Alasassy Caps" pitchFamily="2" charset="0"/>
            </a:endParaRPr>
          </a:p>
          <a:p>
            <a:pPr marL="514350" marR="0" lvl="0" indent="-514350" algn="ctr" defTabSz="914400" rtl="0" eaLnBrk="1" fontAlgn="auto" latinLnBrk="0" hangingPunct="1">
              <a:lnSpc>
                <a:spcPct val="90000"/>
              </a:lnSpc>
              <a:spcBef>
                <a:spcPts val="1000"/>
              </a:spcBef>
              <a:spcAft>
                <a:spcPts val="0"/>
              </a:spcAft>
              <a:buClr>
                <a:schemeClr val="bg1"/>
              </a:buClr>
              <a:buSzTx/>
              <a:buFont typeface="+mj-lt"/>
              <a:buAutoNum type="arabicParenR"/>
              <a:tabLst/>
              <a:defRPr/>
            </a:pPr>
            <a:r>
              <a:rPr kumimoji="0" lang="en-US" sz="3800" b="1" i="0" u="none" strike="noStrike" kern="1200" cap="none" spc="0" normalizeH="0" baseline="0" noProof="0" dirty="0">
                <a:ln>
                  <a:noFill/>
                </a:ln>
                <a:solidFill>
                  <a:prstClr val="black"/>
                </a:solidFill>
                <a:effectLst/>
                <a:uLnTx/>
                <a:uFillTx/>
                <a:latin typeface="Alasassy Caps" pitchFamily="2" charset="0"/>
              </a:rPr>
              <a:t> </a:t>
            </a:r>
            <a:r>
              <a:rPr kumimoji="0" lang="en-US" sz="3800" b="1" i="0" u="sng" strike="noStrike" kern="1200" cap="none" spc="0" normalizeH="0" baseline="0" noProof="0" dirty="0">
                <a:ln>
                  <a:noFill/>
                </a:ln>
                <a:solidFill>
                  <a:srgbClr val="FFC000"/>
                </a:solidFill>
                <a:effectLst/>
                <a:uLnTx/>
                <a:uFillTx/>
                <a:latin typeface="Alasassy Caps" pitchFamily="2" charset="0"/>
              </a:rPr>
              <a:t>Money likes to move</a:t>
            </a:r>
            <a:r>
              <a:rPr kumimoji="0" lang="en-US" sz="3800" b="1" i="0" u="none" strike="noStrike" kern="1200" cap="none" spc="0" normalizeH="0" baseline="0" noProof="0" dirty="0">
                <a:ln>
                  <a:noFill/>
                </a:ln>
                <a:solidFill>
                  <a:srgbClr val="FFC000"/>
                </a:solidFill>
                <a:effectLst/>
                <a:uLnTx/>
                <a:uFillTx/>
                <a:latin typeface="Alasassy Caps" pitchFamily="2" charset="0"/>
              </a:rPr>
              <a:t>. </a:t>
            </a:r>
            <a:r>
              <a:rPr kumimoji="0" lang="en-US" sz="3800" b="1" i="0" u="none" strike="noStrike" kern="1200" cap="none" spc="0" normalizeH="0" baseline="0" noProof="0" dirty="0">
                <a:ln>
                  <a:noFill/>
                </a:ln>
                <a:solidFill>
                  <a:schemeClr val="bg1"/>
                </a:solidFill>
                <a:effectLst/>
                <a:uLnTx/>
                <a:uFillTx/>
                <a:latin typeface="Alasassy Caps" pitchFamily="2" charset="0"/>
              </a:rPr>
              <a:t>Part of the reason why hoarding money is so horrible is because the hoarder is preventing money from doing what it is designed to do, which is to move.</a:t>
            </a:r>
          </a:p>
          <a:p>
            <a:pPr marL="514350" marR="0" lvl="0" indent="-514350" algn="ctr" defTabSz="914400" rtl="0" eaLnBrk="1" fontAlgn="auto" latinLnBrk="0" hangingPunct="1">
              <a:lnSpc>
                <a:spcPct val="90000"/>
              </a:lnSpc>
              <a:spcBef>
                <a:spcPts val="1000"/>
              </a:spcBef>
              <a:spcAft>
                <a:spcPts val="0"/>
              </a:spcAft>
              <a:buClr>
                <a:schemeClr val="bg1"/>
              </a:buClr>
              <a:buSzTx/>
              <a:buFont typeface="+mj-lt"/>
              <a:buAutoNum type="arabicParenR"/>
              <a:tabLst/>
              <a:defRPr/>
            </a:pPr>
            <a:endParaRPr kumimoji="0" lang="en-US" sz="3800" b="1" i="0" u="none" strike="noStrike" kern="1200" cap="none" spc="0" normalizeH="0" baseline="0" noProof="0" dirty="0">
              <a:ln>
                <a:noFill/>
              </a:ln>
              <a:solidFill>
                <a:schemeClr val="bg1"/>
              </a:solidFill>
              <a:effectLst/>
              <a:uLnTx/>
              <a:uFillTx/>
              <a:latin typeface="Alasassy Caps" pitchFamily="2" charset="0"/>
            </a:endParaRPr>
          </a:p>
          <a:p>
            <a:pPr marL="514350" marR="0" lvl="0" indent="-514350" algn="ctr" defTabSz="914400" rtl="0" eaLnBrk="1" fontAlgn="auto" latinLnBrk="0" hangingPunct="1">
              <a:lnSpc>
                <a:spcPct val="90000"/>
              </a:lnSpc>
              <a:spcBef>
                <a:spcPts val="1000"/>
              </a:spcBef>
              <a:spcAft>
                <a:spcPts val="0"/>
              </a:spcAft>
              <a:buClr>
                <a:schemeClr val="bg1"/>
              </a:buClr>
              <a:buSzTx/>
              <a:buFont typeface="+mj-lt"/>
              <a:buAutoNum type="arabicParenR"/>
              <a:tabLst/>
              <a:defRPr/>
            </a:pPr>
            <a:r>
              <a:rPr kumimoji="0" lang="en-US" sz="3800" b="1" i="0" u="sng" strike="noStrike" kern="1200" cap="none" spc="0" normalizeH="0" baseline="0" noProof="0" dirty="0">
                <a:ln>
                  <a:noFill/>
                </a:ln>
                <a:solidFill>
                  <a:srgbClr val="FFC000"/>
                </a:solidFill>
                <a:effectLst/>
                <a:uLnTx/>
                <a:uFillTx/>
                <a:latin typeface="Alasassy Caps" pitchFamily="2" charset="0"/>
              </a:rPr>
              <a:t>Money was designed to reproduce after its own kind</a:t>
            </a:r>
            <a:r>
              <a:rPr kumimoji="0" lang="en-US" sz="3800" b="1" i="0" u="none" strike="noStrike" kern="1200" cap="none" spc="0" normalizeH="0" baseline="0" noProof="0" dirty="0">
                <a:ln>
                  <a:noFill/>
                </a:ln>
                <a:solidFill>
                  <a:srgbClr val="FFC000"/>
                </a:solidFill>
                <a:effectLst/>
                <a:uLnTx/>
                <a:uFillTx/>
                <a:latin typeface="Alasassy Caps" pitchFamily="2" charset="0"/>
              </a:rPr>
              <a:t>. </a:t>
            </a:r>
            <a:r>
              <a:rPr kumimoji="0" lang="en-US" sz="3800" b="1" i="0" u="none" strike="noStrike" kern="1200" cap="none" spc="0" normalizeH="0" baseline="0" noProof="0" dirty="0">
                <a:ln>
                  <a:noFill/>
                </a:ln>
                <a:solidFill>
                  <a:schemeClr val="bg1"/>
                </a:solidFill>
                <a:effectLst/>
                <a:uLnTx/>
                <a:uFillTx/>
                <a:latin typeface="Alasassy Caps" pitchFamily="2" charset="0"/>
              </a:rPr>
              <a:t>When God created the garden and all of the seed-bearing life, everything in the garden was able to reproduce after his own kind.</a:t>
            </a:r>
          </a:p>
        </p:txBody>
      </p:sp>
    </p:spTree>
    <p:extLst>
      <p:ext uri="{BB962C8B-B14F-4D97-AF65-F5344CB8AC3E}">
        <p14:creationId xmlns:p14="http://schemas.microsoft.com/office/powerpoint/2010/main" val="32736955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E11FF5-D5E3-5AC9-5ECD-D4390D81581E}"/>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3379DA75-5B22-F2A1-DE90-99BC20035AFB}"/>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BA5532A7-87F2-2877-ED77-F9577488BC10}"/>
              </a:ext>
            </a:extLst>
          </p:cNvPr>
          <p:cNvSpPr txBox="1"/>
          <p:nvPr/>
        </p:nvSpPr>
        <p:spPr>
          <a:xfrm>
            <a:off x="1" y="796679"/>
            <a:ext cx="12192000" cy="5223994"/>
          </a:xfrm>
          <a:prstGeom prst="rect">
            <a:avLst/>
          </a:prstGeom>
          <a:noFill/>
        </p:spPr>
        <p:txBody>
          <a:bodyPr wrap="square">
            <a:spAutoFit/>
          </a:bodyPr>
          <a:lstStyle/>
          <a:p>
            <a:pPr marL="742950" marR="0" lvl="0" indent="-742950" algn="ctr" defTabSz="914400" rtl="0" eaLnBrk="1" fontAlgn="auto" latinLnBrk="0" hangingPunct="1">
              <a:lnSpc>
                <a:spcPct val="90000"/>
              </a:lnSpc>
              <a:spcBef>
                <a:spcPts val="1000"/>
              </a:spcBef>
              <a:spcAft>
                <a:spcPts val="0"/>
              </a:spcAft>
              <a:buClr>
                <a:schemeClr val="bg1"/>
              </a:buClr>
              <a:buSzTx/>
              <a:buFont typeface="+mj-lt"/>
              <a:buAutoNum type="arabicParenR" startAt="4"/>
              <a:tabLst/>
              <a:defRPr/>
            </a:pPr>
            <a:r>
              <a:rPr kumimoji="0" lang="en-US" sz="4400" b="1" i="0" u="sng" strike="noStrike" kern="1200" cap="none" spc="0" normalizeH="0" baseline="0" noProof="0" dirty="0">
                <a:ln>
                  <a:noFill/>
                </a:ln>
                <a:solidFill>
                  <a:srgbClr val="FFC000"/>
                </a:solidFill>
                <a:effectLst/>
                <a:uLnTx/>
                <a:uFillTx/>
                <a:latin typeface="Alasassy Caps" pitchFamily="2" charset="0"/>
              </a:rPr>
              <a:t>Money is a servant of mankind and a partner in the Kingdom.</a:t>
            </a:r>
            <a:r>
              <a:rPr kumimoji="0" lang="en-US" sz="4400" b="1" i="0" u="none" strike="noStrike" kern="1200" cap="none" spc="0" normalizeH="0" baseline="0" noProof="0" dirty="0">
                <a:ln>
                  <a:noFill/>
                </a:ln>
                <a:solidFill>
                  <a:srgbClr val="FFC000"/>
                </a:solidFill>
                <a:effectLst/>
                <a:uLnTx/>
                <a:uFillTx/>
                <a:latin typeface="Alasassy Caps" pitchFamily="2" charset="0"/>
              </a:rPr>
              <a:t> </a:t>
            </a:r>
            <a:r>
              <a:rPr kumimoji="0" lang="en-US" sz="4400" b="1" i="0" u="none" strike="noStrike" kern="1200" cap="none" spc="0" normalizeH="0" baseline="0" noProof="0" dirty="0">
                <a:ln>
                  <a:noFill/>
                </a:ln>
                <a:solidFill>
                  <a:schemeClr val="bg1"/>
                </a:solidFill>
                <a:effectLst/>
                <a:uLnTx/>
                <a:uFillTx/>
                <a:latin typeface="Alasassy Caps" pitchFamily="2" charset="0"/>
              </a:rPr>
              <a:t>Money is not a master; money is a servant. You cannot have a dictator relationship with money; Money is not your slave.</a:t>
            </a:r>
          </a:p>
          <a:p>
            <a:pPr marL="742950" marR="0" lvl="0" indent="-742950" algn="ctr" defTabSz="914400" rtl="0" eaLnBrk="1" fontAlgn="auto" latinLnBrk="0" hangingPunct="1">
              <a:lnSpc>
                <a:spcPct val="90000"/>
              </a:lnSpc>
              <a:spcBef>
                <a:spcPts val="1000"/>
              </a:spcBef>
              <a:spcAft>
                <a:spcPts val="0"/>
              </a:spcAft>
              <a:buClr>
                <a:schemeClr val="bg1"/>
              </a:buClr>
              <a:buSzTx/>
              <a:buFont typeface="+mj-lt"/>
              <a:buAutoNum type="arabicParenR" startAt="4"/>
              <a:tabLst/>
              <a:defRPr/>
            </a:pPr>
            <a:endParaRPr kumimoji="0" lang="en-US" sz="4400" b="1" i="0" u="none" strike="noStrike" kern="1200" cap="none" spc="0" normalizeH="0" baseline="0" noProof="0" dirty="0">
              <a:ln>
                <a:noFill/>
              </a:ln>
              <a:solidFill>
                <a:schemeClr val="bg1"/>
              </a:solidFill>
              <a:effectLst/>
              <a:uLnTx/>
              <a:uFillTx/>
              <a:latin typeface="Alasassy Caps" pitchFamily="2" charset="0"/>
            </a:endParaRPr>
          </a:p>
          <a:p>
            <a:pPr marL="742950" marR="0" lvl="0" indent="-742950" algn="ctr" defTabSz="914400" rtl="0" eaLnBrk="1" fontAlgn="auto" latinLnBrk="0" hangingPunct="1">
              <a:lnSpc>
                <a:spcPct val="90000"/>
              </a:lnSpc>
              <a:spcBef>
                <a:spcPts val="1000"/>
              </a:spcBef>
              <a:spcAft>
                <a:spcPts val="0"/>
              </a:spcAft>
              <a:buClr>
                <a:schemeClr val="bg1"/>
              </a:buClr>
              <a:buSzTx/>
              <a:buFont typeface="+mj-lt"/>
              <a:buAutoNum type="arabicParenR" startAt="4"/>
              <a:tabLst/>
              <a:defRPr/>
            </a:pPr>
            <a:r>
              <a:rPr kumimoji="0" lang="en-US" sz="4400" b="1" i="0" u="sng" strike="noStrike" kern="1200" cap="none" spc="0" normalizeH="0" baseline="0" noProof="0" dirty="0">
                <a:ln>
                  <a:noFill/>
                </a:ln>
                <a:solidFill>
                  <a:srgbClr val="FFC000"/>
                </a:solidFill>
                <a:effectLst/>
                <a:uLnTx/>
                <a:uFillTx/>
                <a:latin typeface="Alasassy Caps" pitchFamily="2" charset="0"/>
              </a:rPr>
              <a:t>Money speaks.</a:t>
            </a:r>
            <a:r>
              <a:rPr kumimoji="0" lang="en-US" sz="4400" b="1" i="0" strike="noStrike" kern="1200" cap="none" spc="0" normalizeH="0" baseline="0" noProof="0" dirty="0">
                <a:ln>
                  <a:noFill/>
                </a:ln>
                <a:solidFill>
                  <a:srgbClr val="FFC000"/>
                </a:solidFill>
                <a:effectLst/>
                <a:uLnTx/>
                <a:uFillTx/>
                <a:latin typeface="Alasassy Caps" pitchFamily="2" charset="0"/>
              </a:rPr>
              <a:t> </a:t>
            </a:r>
            <a:r>
              <a:rPr kumimoji="0" lang="en-US" sz="4400" b="1" i="0" u="none" strike="noStrike" kern="1200" cap="none" spc="0" normalizeH="0" baseline="0" noProof="0" dirty="0">
                <a:ln>
                  <a:noFill/>
                </a:ln>
                <a:solidFill>
                  <a:schemeClr val="bg1"/>
                </a:solidFill>
                <a:effectLst/>
                <a:uLnTx/>
                <a:uFillTx/>
                <a:latin typeface="Alasassy Caps" pitchFamily="2" charset="0"/>
              </a:rPr>
              <a:t>Money has a way of communicating what is valuable. </a:t>
            </a:r>
            <a:r>
              <a:rPr kumimoji="0" lang="en-US" sz="4400" b="1" i="1" u="sng" strike="noStrike" kern="1200" cap="none" spc="0" normalizeH="0" baseline="0" noProof="0" dirty="0">
                <a:ln>
                  <a:noFill/>
                </a:ln>
                <a:solidFill>
                  <a:schemeClr val="bg1"/>
                </a:solidFill>
                <a:effectLst/>
                <a:uLnTx/>
                <a:uFillTx/>
                <a:latin typeface="Alasassy Caps" pitchFamily="2" charset="0"/>
              </a:rPr>
              <a:t>Matthew 6:21</a:t>
            </a:r>
            <a:r>
              <a:rPr kumimoji="0" lang="en-US" sz="4400" b="1" i="1" strike="noStrike" kern="1200" cap="none" spc="0" normalizeH="0" baseline="0" noProof="0" dirty="0">
                <a:ln>
                  <a:noFill/>
                </a:ln>
                <a:solidFill>
                  <a:schemeClr val="bg1"/>
                </a:solidFill>
                <a:effectLst/>
                <a:uLnTx/>
                <a:uFillTx/>
                <a:latin typeface="Alasassy Caps" pitchFamily="2" charset="0"/>
              </a:rPr>
              <a:t> </a:t>
            </a:r>
            <a:r>
              <a:rPr kumimoji="0" lang="en-US" sz="4400" b="1" i="0" u="none" strike="noStrike" kern="1200" cap="none" spc="0" normalizeH="0" baseline="0" noProof="0" dirty="0">
                <a:ln>
                  <a:noFill/>
                </a:ln>
                <a:solidFill>
                  <a:schemeClr val="bg1"/>
                </a:solidFill>
                <a:effectLst/>
                <a:uLnTx/>
                <a:uFillTx/>
                <a:latin typeface="Alasassy Caps" pitchFamily="2" charset="0"/>
              </a:rPr>
              <a:t>“For where your treasure is, there will your heart be also”. </a:t>
            </a:r>
          </a:p>
        </p:txBody>
      </p:sp>
    </p:spTree>
    <p:extLst>
      <p:ext uri="{BB962C8B-B14F-4D97-AF65-F5344CB8AC3E}">
        <p14:creationId xmlns:p14="http://schemas.microsoft.com/office/powerpoint/2010/main" val="10859201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987D39-8072-6B42-1208-22157ABBAB23}"/>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FD4D4779-4094-DDC7-5E5B-7A87DEB5C95A}"/>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Content Placeholder 5">
            <a:extLst>
              <a:ext uri="{FF2B5EF4-FFF2-40B4-BE49-F238E27FC236}">
                <a16:creationId xmlns:a16="http://schemas.microsoft.com/office/drawing/2014/main" id="{FD13424F-7613-570C-E1C2-EAF6270D034E}"/>
              </a:ext>
            </a:extLst>
          </p:cNvPr>
          <p:cNvSpPr>
            <a:spLocks noGrp="1"/>
          </p:cNvSpPr>
          <p:nvPr>
            <p:ph sz="half" idx="1"/>
          </p:nvPr>
        </p:nvSpPr>
        <p:spPr>
          <a:xfrm>
            <a:off x="-47847" y="393405"/>
            <a:ext cx="12192000" cy="5752214"/>
          </a:xfrm>
        </p:spPr>
        <p:txBody>
          <a:bodyPr>
            <a:normAutofit/>
          </a:bodyPr>
          <a:lstStyle/>
          <a:p>
            <a:pPr marL="514350" marR="0" lvl="0" indent="-514350" algn="ctr" defTabSz="914400" rtl="0" eaLnBrk="1" fontAlgn="auto" latinLnBrk="0" hangingPunct="1">
              <a:lnSpc>
                <a:spcPct val="90000"/>
              </a:lnSpc>
              <a:spcBef>
                <a:spcPts val="1000"/>
              </a:spcBef>
              <a:spcAft>
                <a:spcPts val="0"/>
              </a:spcAft>
              <a:buClrTx/>
              <a:buSzTx/>
              <a:buFont typeface="Arial" panose="020B0604020202020204" pitchFamily="34" charset="0"/>
              <a:buAutoNum type="arabicPeriod"/>
              <a:tabLst/>
              <a:defRPr/>
            </a:pPr>
            <a:endParaRPr kumimoji="0" lang="en-US" sz="3000" i="0" u="none" strike="noStrike" kern="1200" cap="none" spc="0" normalizeH="0" baseline="0" noProof="0" dirty="0">
              <a:ln>
                <a:noFill/>
              </a:ln>
              <a:solidFill>
                <a:srgbClr val="FFC000"/>
              </a:solidFill>
              <a:effectLst/>
              <a:uLnTx/>
              <a:uFillTx/>
              <a:latin typeface="Alasassy Caps" pitchFamily="2" charset="0"/>
            </a:endParaRPr>
          </a:p>
          <a:p>
            <a:endParaRPr lang="en-US" dirty="0"/>
          </a:p>
        </p:txBody>
      </p:sp>
      <p:sp>
        <p:nvSpPr>
          <p:cNvPr id="4" name="TextBox 3">
            <a:extLst>
              <a:ext uri="{FF2B5EF4-FFF2-40B4-BE49-F238E27FC236}">
                <a16:creationId xmlns:a16="http://schemas.microsoft.com/office/drawing/2014/main" id="{EA779F4D-4201-34A3-9ECB-C555E593A29B}"/>
              </a:ext>
            </a:extLst>
          </p:cNvPr>
          <p:cNvSpPr txBox="1"/>
          <p:nvPr/>
        </p:nvSpPr>
        <p:spPr>
          <a:xfrm>
            <a:off x="47847" y="633363"/>
            <a:ext cx="12192000" cy="5591274"/>
          </a:xfrm>
          <a:prstGeom prst="rect">
            <a:avLst/>
          </a:prstGeom>
          <a:noFill/>
        </p:spPr>
        <p:txBody>
          <a:bodyPr wrap="square">
            <a:spAutoFit/>
          </a:bodyPr>
          <a:lstStyle/>
          <a:p>
            <a:pPr marL="742950" marR="0" lvl="0" indent="-742950" algn="ctr" defTabSz="914400" rtl="0" eaLnBrk="1" fontAlgn="auto" latinLnBrk="0" hangingPunct="1">
              <a:lnSpc>
                <a:spcPct val="90000"/>
              </a:lnSpc>
              <a:spcBef>
                <a:spcPts val="1000"/>
              </a:spcBef>
              <a:spcAft>
                <a:spcPts val="0"/>
              </a:spcAft>
              <a:buClr>
                <a:schemeClr val="bg1"/>
              </a:buClr>
              <a:buSzTx/>
              <a:buFont typeface="+mj-lt"/>
              <a:buAutoNum type="arabicParenR" startAt="6"/>
              <a:tabLst/>
              <a:defRPr/>
            </a:pPr>
            <a:r>
              <a:rPr kumimoji="0" lang="en-US" sz="4000" b="1" i="0" u="sng" strike="noStrike" kern="1200" cap="none" spc="0" normalizeH="0" baseline="0" noProof="0" dirty="0">
                <a:ln>
                  <a:noFill/>
                </a:ln>
                <a:solidFill>
                  <a:srgbClr val="FFC000"/>
                </a:solidFill>
                <a:effectLst/>
                <a:uLnTx/>
                <a:uFillTx/>
                <a:latin typeface="Alasassy Caps" pitchFamily="2" charset="0"/>
              </a:rPr>
              <a:t>Money is Good.</a:t>
            </a:r>
            <a:r>
              <a:rPr kumimoji="0" lang="en-US" sz="4000" b="1" i="0" strike="noStrike" kern="1200" cap="none" spc="0" normalizeH="0" baseline="0" noProof="0" dirty="0">
                <a:ln>
                  <a:noFill/>
                </a:ln>
                <a:solidFill>
                  <a:srgbClr val="FFC000"/>
                </a:solidFill>
                <a:effectLst/>
                <a:uLnTx/>
                <a:uFillTx/>
                <a:latin typeface="Alasassy Caps" pitchFamily="2" charset="0"/>
              </a:rPr>
              <a:t> </a:t>
            </a:r>
            <a:r>
              <a:rPr kumimoji="0" lang="en-US" sz="4000" b="1" i="0" u="none" strike="noStrike" kern="1200" cap="none" spc="0" normalizeH="0" baseline="0" noProof="0" dirty="0">
                <a:ln>
                  <a:noFill/>
                </a:ln>
                <a:solidFill>
                  <a:schemeClr val="bg1"/>
                </a:solidFill>
                <a:effectLst/>
                <a:uLnTx/>
                <a:uFillTx/>
                <a:latin typeface="Alasassy Caps" pitchFamily="2" charset="0"/>
              </a:rPr>
              <a:t>We need to understand how to flow money towards the assignment to reflect its God-given goodness.</a:t>
            </a:r>
          </a:p>
          <a:p>
            <a:pPr marL="742950" marR="0" lvl="0" indent="-742950" algn="ctr" defTabSz="914400" rtl="0" eaLnBrk="1" fontAlgn="auto" latinLnBrk="0" hangingPunct="1">
              <a:lnSpc>
                <a:spcPct val="90000"/>
              </a:lnSpc>
              <a:spcBef>
                <a:spcPts val="1000"/>
              </a:spcBef>
              <a:spcAft>
                <a:spcPts val="0"/>
              </a:spcAft>
              <a:buClr>
                <a:schemeClr val="bg1"/>
              </a:buClr>
              <a:buSzTx/>
              <a:buFont typeface="+mj-lt"/>
              <a:buAutoNum type="arabicParenR" startAt="6"/>
              <a:tabLst/>
              <a:defRPr/>
            </a:pPr>
            <a:endParaRPr kumimoji="0" lang="en-US" sz="4000" b="1" i="0" u="none" strike="noStrike" kern="1200" cap="none" spc="0" normalizeH="0" baseline="0" noProof="0" dirty="0">
              <a:ln>
                <a:noFill/>
              </a:ln>
              <a:solidFill>
                <a:prstClr val="black"/>
              </a:solidFill>
              <a:effectLst/>
              <a:uLnTx/>
              <a:uFillTx/>
              <a:latin typeface="Alasassy Caps" pitchFamily="2" charset="0"/>
            </a:endParaRPr>
          </a:p>
          <a:p>
            <a:pPr marL="742950" marR="0" lvl="0" indent="-742950" algn="ctr" defTabSz="914400" rtl="0" eaLnBrk="1" fontAlgn="auto" latinLnBrk="0" hangingPunct="1">
              <a:lnSpc>
                <a:spcPct val="90000"/>
              </a:lnSpc>
              <a:spcBef>
                <a:spcPts val="1000"/>
              </a:spcBef>
              <a:spcAft>
                <a:spcPts val="0"/>
              </a:spcAft>
              <a:buClr>
                <a:schemeClr val="bg1"/>
              </a:buClr>
              <a:buSzTx/>
              <a:buFont typeface="+mj-lt"/>
              <a:buAutoNum type="arabicParenR" startAt="6"/>
              <a:tabLst/>
              <a:defRPr/>
            </a:pPr>
            <a:r>
              <a:rPr kumimoji="0" lang="en-US" sz="4000" b="1" i="0" u="sng" strike="noStrike" kern="1200" cap="none" spc="0" normalizeH="0" baseline="0" noProof="0" dirty="0">
                <a:ln>
                  <a:noFill/>
                </a:ln>
                <a:solidFill>
                  <a:srgbClr val="FFC000"/>
                </a:solidFill>
                <a:effectLst/>
                <a:uLnTx/>
                <a:uFillTx/>
                <a:latin typeface="Alasassy Caps" pitchFamily="2" charset="0"/>
              </a:rPr>
              <a:t>Money moves on behalf of those who have it.</a:t>
            </a:r>
            <a:r>
              <a:rPr kumimoji="0" lang="en-US" sz="4000" b="1" i="0" strike="noStrike" kern="1200" cap="none" spc="0" normalizeH="0" baseline="0" noProof="0" dirty="0">
                <a:ln>
                  <a:noFill/>
                </a:ln>
                <a:solidFill>
                  <a:srgbClr val="FFC000"/>
                </a:solidFill>
                <a:effectLst/>
                <a:uLnTx/>
                <a:uFillTx/>
                <a:latin typeface="Alasassy Caps" pitchFamily="2" charset="0"/>
              </a:rPr>
              <a:t> </a:t>
            </a:r>
            <a:r>
              <a:rPr kumimoji="0" lang="en-US" sz="4000" b="1" i="0" u="none" strike="noStrike" kern="1200" cap="none" spc="0" normalizeH="0" baseline="0" noProof="0" dirty="0">
                <a:ln>
                  <a:noFill/>
                </a:ln>
                <a:solidFill>
                  <a:schemeClr val="bg1"/>
                </a:solidFill>
                <a:effectLst/>
                <a:uLnTx/>
                <a:uFillTx/>
                <a:latin typeface="Alasassy Caps" pitchFamily="2" charset="0"/>
              </a:rPr>
              <a:t>Money in the hands of a believer will take on a nature of righteousness and be used to glorify God and advance the Kingdom of God.</a:t>
            </a:r>
          </a:p>
          <a:p>
            <a:pPr marL="742950" marR="0" lvl="0" indent="-742950" algn="ctr" defTabSz="914400" rtl="0" eaLnBrk="1" fontAlgn="auto" latinLnBrk="0" hangingPunct="1">
              <a:lnSpc>
                <a:spcPct val="90000"/>
              </a:lnSpc>
              <a:spcBef>
                <a:spcPts val="1000"/>
              </a:spcBef>
              <a:spcAft>
                <a:spcPts val="0"/>
              </a:spcAft>
              <a:buClr>
                <a:schemeClr val="bg1"/>
              </a:buClr>
              <a:buSzTx/>
              <a:buFont typeface="+mj-lt"/>
              <a:buAutoNum type="arabicParenR" startAt="6"/>
              <a:tabLst/>
              <a:defRPr/>
            </a:pPr>
            <a:endParaRPr kumimoji="0" lang="en-US" sz="4000" b="1" i="0" u="none" strike="noStrike" kern="1200" cap="none" spc="0" normalizeH="0" baseline="0" noProof="0" dirty="0">
              <a:ln>
                <a:noFill/>
              </a:ln>
              <a:solidFill>
                <a:schemeClr val="bg1"/>
              </a:solidFill>
              <a:effectLst/>
              <a:uLnTx/>
              <a:uFillTx/>
              <a:latin typeface="Alasassy Caps" pitchFamily="2" charset="0"/>
            </a:endParaRPr>
          </a:p>
          <a:p>
            <a:pPr marL="742950" marR="0" lvl="0" indent="-742950" algn="ctr" defTabSz="914400" rtl="0" eaLnBrk="1" fontAlgn="auto" latinLnBrk="0" hangingPunct="1">
              <a:lnSpc>
                <a:spcPct val="90000"/>
              </a:lnSpc>
              <a:spcBef>
                <a:spcPts val="1000"/>
              </a:spcBef>
              <a:spcAft>
                <a:spcPts val="0"/>
              </a:spcAft>
              <a:buClr>
                <a:schemeClr val="bg1"/>
              </a:buClr>
              <a:buSzTx/>
              <a:buFont typeface="+mj-lt"/>
              <a:buAutoNum type="arabicParenR" startAt="6"/>
              <a:tabLst/>
              <a:defRPr/>
            </a:pPr>
            <a:r>
              <a:rPr kumimoji="0" lang="en-US" sz="4000" b="1" i="0" u="none" strike="noStrike" kern="1200" cap="none" spc="0" normalizeH="0" baseline="0" noProof="0" dirty="0">
                <a:ln>
                  <a:noFill/>
                </a:ln>
                <a:solidFill>
                  <a:prstClr val="black"/>
                </a:solidFill>
                <a:effectLst/>
                <a:uLnTx/>
                <a:uFillTx/>
                <a:latin typeface="Alasassy Caps" pitchFamily="2" charset="0"/>
              </a:rPr>
              <a:t>  </a:t>
            </a:r>
            <a:r>
              <a:rPr kumimoji="0" lang="en-US" sz="4000" b="1" i="0" u="sng" strike="noStrike" kern="1200" cap="none" spc="0" normalizeH="0" baseline="0" noProof="0" dirty="0">
                <a:ln>
                  <a:noFill/>
                </a:ln>
                <a:solidFill>
                  <a:srgbClr val="FFC000"/>
                </a:solidFill>
                <a:effectLst/>
                <a:uLnTx/>
                <a:uFillTx/>
                <a:latin typeface="Alasassy Caps" pitchFamily="2" charset="0"/>
              </a:rPr>
              <a:t>Money needs direction and management.</a:t>
            </a:r>
            <a:r>
              <a:rPr kumimoji="0" lang="en-US" sz="4000" b="1" i="0" u="none" strike="noStrike" kern="1200" cap="none" spc="0" normalizeH="0" baseline="0" noProof="0" dirty="0">
                <a:ln>
                  <a:noFill/>
                </a:ln>
                <a:solidFill>
                  <a:srgbClr val="FFC000"/>
                </a:solidFill>
                <a:effectLst/>
                <a:uLnTx/>
                <a:uFillTx/>
                <a:latin typeface="Alasassy Caps" pitchFamily="2" charset="0"/>
              </a:rPr>
              <a:t> </a:t>
            </a:r>
            <a:r>
              <a:rPr kumimoji="0" lang="en-US" sz="4000" b="1" i="0" u="none" strike="noStrike" kern="1200" cap="none" spc="0" normalizeH="0" baseline="0" noProof="0" dirty="0">
                <a:ln>
                  <a:noFill/>
                </a:ln>
                <a:solidFill>
                  <a:schemeClr val="bg1"/>
                </a:solidFill>
                <a:effectLst/>
                <a:uLnTx/>
                <a:uFillTx/>
                <a:latin typeface="Alasassy Caps" pitchFamily="2" charset="0"/>
              </a:rPr>
              <a:t>If you do not have a budget, then you will have no direction.</a:t>
            </a:r>
          </a:p>
        </p:txBody>
      </p:sp>
    </p:spTree>
    <p:extLst>
      <p:ext uri="{BB962C8B-B14F-4D97-AF65-F5344CB8AC3E}">
        <p14:creationId xmlns:p14="http://schemas.microsoft.com/office/powerpoint/2010/main" val="13928247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A996BB-4DC5-CDEA-7AC9-BF0E4FDE13B6}"/>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1FAF4E35-9727-F2B0-AFAD-0E76AC7AACAE}"/>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a:extLst>
              <a:ext uri="{FF2B5EF4-FFF2-40B4-BE49-F238E27FC236}">
                <a16:creationId xmlns:a16="http://schemas.microsoft.com/office/drawing/2014/main" id="{9E4D3AD9-AFE5-55F4-9978-18886407605C}"/>
              </a:ext>
            </a:extLst>
          </p:cNvPr>
          <p:cNvSpPr txBox="1"/>
          <p:nvPr/>
        </p:nvSpPr>
        <p:spPr>
          <a:xfrm>
            <a:off x="-203790" y="403623"/>
            <a:ext cx="12558824" cy="5591274"/>
          </a:xfrm>
          <a:prstGeom prst="rect">
            <a:avLst/>
          </a:prstGeom>
          <a:noFill/>
        </p:spPr>
        <p:txBody>
          <a:bodyPr wrap="square">
            <a:spAutoFit/>
          </a:bodyPr>
          <a:lstStyle/>
          <a:p>
            <a:pPr marL="514350" marR="0" lvl="0" indent="-514350" algn="ctr" defTabSz="914400" rtl="0" eaLnBrk="1" fontAlgn="auto" latinLnBrk="0" hangingPunct="1">
              <a:lnSpc>
                <a:spcPct val="90000"/>
              </a:lnSpc>
              <a:spcBef>
                <a:spcPts val="1000"/>
              </a:spcBef>
              <a:spcAft>
                <a:spcPts val="0"/>
              </a:spcAft>
              <a:buClr>
                <a:schemeClr val="bg1"/>
              </a:buClr>
              <a:buSzTx/>
              <a:buFont typeface="+mj-lt"/>
              <a:buAutoNum type="arabicParenR" startAt="9"/>
              <a:tabLst/>
              <a:defRPr/>
            </a:pPr>
            <a:r>
              <a:rPr kumimoji="0" lang="en-US" sz="3600" b="1" i="0" u="sng" strike="noStrike" kern="1200" cap="none" spc="0" normalizeH="0" baseline="0" noProof="0" dirty="0">
                <a:ln>
                  <a:noFill/>
                </a:ln>
                <a:solidFill>
                  <a:srgbClr val="FFC000"/>
                </a:solidFill>
                <a:effectLst/>
                <a:uLnTx/>
                <a:uFillTx/>
                <a:latin typeface="Alasassy Caps" pitchFamily="2" charset="0"/>
              </a:rPr>
              <a:t>Money is a gatherer</a:t>
            </a:r>
            <a:r>
              <a:rPr kumimoji="0" lang="en-US" sz="3600" b="1" i="0" strike="noStrike" kern="1200" cap="none" spc="0" normalizeH="0" baseline="0" noProof="0" dirty="0">
                <a:ln>
                  <a:noFill/>
                </a:ln>
                <a:solidFill>
                  <a:srgbClr val="FFC000"/>
                </a:solidFill>
                <a:effectLst/>
                <a:uLnTx/>
                <a:uFillTx/>
                <a:latin typeface="Alasassy Caps" pitchFamily="2" charset="0"/>
              </a:rPr>
              <a:t>.</a:t>
            </a:r>
            <a:r>
              <a:rPr kumimoji="0" lang="en-US" sz="3600" b="1" i="0" strike="noStrike" kern="1200" cap="none" spc="0" normalizeH="0" baseline="0" noProof="0" dirty="0">
                <a:ln>
                  <a:noFill/>
                </a:ln>
                <a:solidFill>
                  <a:schemeClr val="bg1"/>
                </a:solidFill>
                <a:effectLst/>
                <a:uLnTx/>
                <a:uFillTx/>
                <a:latin typeface="Alasassy Caps" pitchFamily="2" charset="0"/>
              </a:rPr>
              <a:t> I</a:t>
            </a:r>
            <a:r>
              <a:rPr kumimoji="0" lang="en-US" sz="3600" b="1" i="0" u="none" strike="noStrike" kern="1200" cap="none" spc="0" normalizeH="0" baseline="0" noProof="0" dirty="0">
                <a:ln>
                  <a:noFill/>
                </a:ln>
                <a:solidFill>
                  <a:schemeClr val="bg1"/>
                </a:solidFill>
                <a:effectLst/>
                <a:uLnTx/>
                <a:uFillTx/>
                <a:latin typeface="Alasassy Caps" pitchFamily="2" charset="0"/>
              </a:rPr>
              <a:t>t’s important for you to have people around you who are gathering Money the</a:t>
            </a:r>
            <a:r>
              <a:rPr lang="en-US" sz="3600" b="1" dirty="0">
                <a:solidFill>
                  <a:schemeClr val="bg1"/>
                </a:solidFill>
                <a:latin typeface="Alasassy Caps" pitchFamily="2" charset="0"/>
              </a:rPr>
              <a:t> </a:t>
            </a:r>
            <a:r>
              <a:rPr kumimoji="0" lang="en-US" sz="3600" b="1" i="0" u="none" strike="noStrike" kern="1200" cap="none" spc="0" normalizeH="0" baseline="0" noProof="0" dirty="0">
                <a:ln>
                  <a:noFill/>
                </a:ln>
                <a:solidFill>
                  <a:schemeClr val="bg1"/>
                </a:solidFill>
                <a:effectLst/>
                <a:uLnTx/>
                <a:uFillTx/>
                <a:latin typeface="Alasassy Caps" pitchFamily="2" charset="0"/>
              </a:rPr>
              <a:t>way you see yourself gathering money.</a:t>
            </a:r>
          </a:p>
          <a:p>
            <a:pPr marL="514350" marR="0" lvl="0" indent="-514350" algn="ctr" defTabSz="914400" rtl="0" eaLnBrk="1" fontAlgn="auto" latinLnBrk="0" hangingPunct="1">
              <a:lnSpc>
                <a:spcPct val="90000"/>
              </a:lnSpc>
              <a:spcBef>
                <a:spcPts val="1000"/>
              </a:spcBef>
              <a:spcAft>
                <a:spcPts val="0"/>
              </a:spcAft>
              <a:buClr>
                <a:schemeClr val="bg1"/>
              </a:buClr>
              <a:buSzTx/>
              <a:buFont typeface="+mj-lt"/>
              <a:buAutoNum type="arabicParenR" startAt="9"/>
              <a:tabLst/>
              <a:defRPr/>
            </a:pPr>
            <a:endParaRPr kumimoji="0" lang="en-US" sz="3600" b="1" i="0" u="none" strike="noStrike" kern="1200" cap="none" spc="0" normalizeH="0" baseline="0" noProof="0" dirty="0">
              <a:ln>
                <a:noFill/>
              </a:ln>
              <a:solidFill>
                <a:schemeClr val="bg1"/>
              </a:solidFill>
              <a:effectLst/>
              <a:uLnTx/>
              <a:uFillTx/>
              <a:latin typeface="Alasassy Caps" pitchFamily="2" charset="0"/>
            </a:endParaRPr>
          </a:p>
          <a:p>
            <a:pPr marL="514350" marR="0" lvl="0" indent="-514350" algn="ctr" defTabSz="914400" rtl="0" eaLnBrk="1" fontAlgn="auto" latinLnBrk="0" hangingPunct="1">
              <a:lnSpc>
                <a:spcPct val="90000"/>
              </a:lnSpc>
              <a:spcBef>
                <a:spcPts val="1000"/>
              </a:spcBef>
              <a:spcAft>
                <a:spcPts val="0"/>
              </a:spcAft>
              <a:buClr>
                <a:schemeClr val="bg1"/>
              </a:buClr>
              <a:buSzTx/>
              <a:buFont typeface="+mj-lt"/>
              <a:buAutoNum type="arabicParenR" startAt="9"/>
              <a:tabLst/>
              <a:defRPr/>
            </a:pPr>
            <a:r>
              <a:rPr kumimoji="0" lang="en-US" sz="3600" b="1" i="0" u="none" strike="noStrike" kern="1200" cap="none" spc="0" normalizeH="0" baseline="0" noProof="0" dirty="0">
                <a:ln>
                  <a:noFill/>
                </a:ln>
                <a:solidFill>
                  <a:prstClr val="black"/>
                </a:solidFill>
                <a:effectLst/>
                <a:uLnTx/>
                <a:uFillTx/>
                <a:latin typeface="Alasassy Caps" pitchFamily="2" charset="0"/>
              </a:rPr>
              <a:t> </a:t>
            </a:r>
            <a:r>
              <a:rPr kumimoji="0" lang="en-US" sz="3600" b="1" i="0" u="sng" strike="noStrike" kern="1200" cap="none" spc="0" normalizeH="0" baseline="0" noProof="0" dirty="0">
                <a:ln>
                  <a:noFill/>
                </a:ln>
                <a:solidFill>
                  <a:srgbClr val="FFC000"/>
                </a:solidFill>
                <a:effectLst/>
                <a:uLnTx/>
                <a:uFillTx/>
                <a:latin typeface="Alasassy Caps" pitchFamily="2" charset="0"/>
              </a:rPr>
              <a:t>Money is limited by its possessor’s belief.</a:t>
            </a:r>
            <a:r>
              <a:rPr kumimoji="0" lang="en-US" sz="3600" b="1" i="0" strike="noStrike" kern="1200" cap="none" spc="0" normalizeH="0" baseline="0" noProof="0" dirty="0">
                <a:ln>
                  <a:noFill/>
                </a:ln>
                <a:solidFill>
                  <a:srgbClr val="FFC000"/>
                </a:solidFill>
                <a:effectLst/>
                <a:uLnTx/>
                <a:uFillTx/>
                <a:latin typeface="Alasassy Caps" pitchFamily="2" charset="0"/>
              </a:rPr>
              <a:t> </a:t>
            </a:r>
            <a:r>
              <a:rPr kumimoji="0" lang="en-US" sz="3600" b="1" i="1" u="sng" strike="noStrike" kern="1200" cap="none" spc="0" normalizeH="0" baseline="0" noProof="0" dirty="0">
                <a:ln>
                  <a:noFill/>
                </a:ln>
                <a:solidFill>
                  <a:schemeClr val="bg1"/>
                </a:solidFill>
                <a:effectLst/>
                <a:uLnTx/>
                <a:uFillTx/>
                <a:latin typeface="Alasassy Caps" pitchFamily="2" charset="0"/>
              </a:rPr>
              <a:t>Matthew 6:24</a:t>
            </a:r>
            <a:r>
              <a:rPr kumimoji="0" lang="en-US" sz="3600" b="1" i="1" strike="noStrike" kern="1200" cap="none" spc="0" normalizeH="0" baseline="0" noProof="0" dirty="0">
                <a:ln>
                  <a:noFill/>
                </a:ln>
                <a:solidFill>
                  <a:schemeClr val="bg1"/>
                </a:solidFill>
                <a:effectLst/>
                <a:uLnTx/>
                <a:uFillTx/>
                <a:latin typeface="Alasassy Caps" pitchFamily="2" charset="0"/>
              </a:rPr>
              <a:t> </a:t>
            </a:r>
            <a:r>
              <a:rPr kumimoji="0" lang="en-US" sz="3600" b="1" i="0" strike="noStrike" kern="1200" cap="none" spc="0" normalizeH="0" baseline="0" noProof="0" dirty="0">
                <a:ln>
                  <a:noFill/>
                </a:ln>
                <a:solidFill>
                  <a:schemeClr val="bg1"/>
                </a:solidFill>
                <a:effectLst/>
                <a:uLnTx/>
                <a:uFillTx/>
                <a:latin typeface="Alasassy Caps" pitchFamily="2" charset="0"/>
              </a:rPr>
              <a:t>“</a:t>
            </a:r>
            <a:r>
              <a:rPr lang="en-US" sz="3600" b="1" i="0" dirty="0">
                <a:solidFill>
                  <a:schemeClr val="bg1"/>
                </a:solidFill>
                <a:effectLst/>
                <a:latin typeface="Alasassy Caps" pitchFamily="2" charset="0"/>
              </a:rPr>
              <a:t>No one can serve two masters. Either you will hate the one and love the other, or you will be devoted to the one and despise the other. You cannot serve both God and money”.</a:t>
            </a:r>
          </a:p>
          <a:p>
            <a:pPr marL="514350" marR="0" lvl="0" indent="-514350" algn="ctr" defTabSz="914400" rtl="0" eaLnBrk="1" fontAlgn="auto" latinLnBrk="0" hangingPunct="1">
              <a:lnSpc>
                <a:spcPct val="90000"/>
              </a:lnSpc>
              <a:spcBef>
                <a:spcPts val="1000"/>
              </a:spcBef>
              <a:spcAft>
                <a:spcPts val="0"/>
              </a:spcAft>
              <a:buClr>
                <a:schemeClr val="bg1"/>
              </a:buClr>
              <a:buSzTx/>
              <a:buFont typeface="+mj-lt"/>
              <a:buAutoNum type="arabicParenR" startAt="9"/>
              <a:tabLst/>
              <a:defRPr/>
            </a:pPr>
            <a:endParaRPr kumimoji="0" lang="en-US" sz="3600" b="1" i="0" u="none" strike="noStrike" kern="1200" cap="none" spc="0" normalizeH="0" baseline="0" noProof="0" dirty="0">
              <a:ln>
                <a:noFill/>
              </a:ln>
              <a:solidFill>
                <a:schemeClr val="bg1"/>
              </a:solidFill>
              <a:effectLst/>
              <a:uLnTx/>
              <a:uFillTx/>
              <a:latin typeface="Alasassy Caps" pitchFamily="2" charset="0"/>
            </a:endParaRPr>
          </a:p>
          <a:p>
            <a:pPr marL="514350" marR="0" lvl="0" indent="-514350" algn="ctr" defTabSz="914400" rtl="0" eaLnBrk="1" fontAlgn="auto" latinLnBrk="0" hangingPunct="1">
              <a:lnSpc>
                <a:spcPct val="90000"/>
              </a:lnSpc>
              <a:spcBef>
                <a:spcPts val="1000"/>
              </a:spcBef>
              <a:spcAft>
                <a:spcPts val="0"/>
              </a:spcAft>
              <a:buClr>
                <a:schemeClr val="bg1"/>
              </a:buClr>
              <a:buSzTx/>
              <a:buFont typeface="+mj-lt"/>
              <a:buAutoNum type="arabicParenR" startAt="9"/>
              <a:tabLst/>
              <a:defRPr/>
            </a:pPr>
            <a:r>
              <a:rPr kumimoji="0" lang="en-US" sz="3600" b="1" i="0" u="none" strike="noStrike" kern="1200" cap="none" spc="0" normalizeH="0" baseline="0" noProof="0" dirty="0">
                <a:ln>
                  <a:noFill/>
                </a:ln>
                <a:solidFill>
                  <a:prstClr val="black"/>
                </a:solidFill>
                <a:effectLst/>
                <a:uLnTx/>
                <a:uFillTx/>
                <a:latin typeface="Alasassy Caps" pitchFamily="2" charset="0"/>
              </a:rPr>
              <a:t> </a:t>
            </a:r>
            <a:r>
              <a:rPr kumimoji="0" lang="en-US" sz="3600" b="1" i="0" u="sng" strike="noStrike" kern="1200" cap="none" spc="0" normalizeH="0" baseline="0" noProof="0" dirty="0">
                <a:ln>
                  <a:noFill/>
                </a:ln>
                <a:solidFill>
                  <a:srgbClr val="FFC000"/>
                </a:solidFill>
                <a:effectLst/>
                <a:uLnTx/>
                <a:uFillTx/>
                <a:latin typeface="Alasassy Caps" pitchFamily="2" charset="0"/>
              </a:rPr>
              <a:t>Money is an accelerator.</a:t>
            </a:r>
            <a:r>
              <a:rPr kumimoji="0" lang="en-US" sz="3600" b="1" i="0" u="none" strike="noStrike" kern="1200" cap="none" spc="0" normalizeH="0" baseline="0" noProof="0" dirty="0">
                <a:ln>
                  <a:noFill/>
                </a:ln>
                <a:solidFill>
                  <a:srgbClr val="FFC000"/>
                </a:solidFill>
                <a:effectLst/>
                <a:uLnTx/>
                <a:uFillTx/>
                <a:latin typeface="Alasassy Caps" pitchFamily="2" charset="0"/>
              </a:rPr>
              <a:t> </a:t>
            </a:r>
            <a:r>
              <a:rPr kumimoji="0" lang="en-US" sz="3600" b="1" i="0" u="none" strike="noStrike" kern="1200" cap="none" spc="0" normalizeH="0" baseline="0" noProof="0" dirty="0">
                <a:ln>
                  <a:noFill/>
                </a:ln>
                <a:solidFill>
                  <a:schemeClr val="bg1"/>
                </a:solidFill>
                <a:effectLst/>
                <a:uLnTx/>
                <a:uFillTx/>
                <a:latin typeface="Alasassy Caps" pitchFamily="2" charset="0"/>
              </a:rPr>
              <a:t>When we are willing to take ownership this helps move the money God has given us.</a:t>
            </a:r>
          </a:p>
        </p:txBody>
      </p:sp>
    </p:spTree>
    <p:extLst>
      <p:ext uri="{BB962C8B-B14F-4D97-AF65-F5344CB8AC3E}">
        <p14:creationId xmlns:p14="http://schemas.microsoft.com/office/powerpoint/2010/main" val="5346753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D42C99-7C15-49F6-CBE6-AB4044C3F535}"/>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AB08FF2B-30A9-DE6C-D5A0-3AFD27819E1B}"/>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Frame 3">
            <a:extLst>
              <a:ext uri="{FF2B5EF4-FFF2-40B4-BE49-F238E27FC236}">
                <a16:creationId xmlns:a16="http://schemas.microsoft.com/office/drawing/2014/main" id="{5227D2E1-ED8F-4DC5-0F47-F2D2A2CC5088}"/>
              </a:ext>
            </a:extLst>
          </p:cNvPr>
          <p:cNvSpPr/>
          <p:nvPr/>
        </p:nvSpPr>
        <p:spPr>
          <a:xfrm>
            <a:off x="201132" y="2129170"/>
            <a:ext cx="11789736" cy="2599660"/>
          </a:xfrm>
          <a:prstGeom prst="frame">
            <a:avLst>
              <a:gd name="adj1" fmla="val 11273"/>
            </a:avLst>
          </a:prstGeom>
          <a:solidFill>
            <a:srgbClr val="77B52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TextBox 5">
            <a:extLst>
              <a:ext uri="{FF2B5EF4-FFF2-40B4-BE49-F238E27FC236}">
                <a16:creationId xmlns:a16="http://schemas.microsoft.com/office/drawing/2014/main" id="{805C878D-6480-BA83-CCEE-C590A691BF64}"/>
              </a:ext>
            </a:extLst>
          </p:cNvPr>
          <p:cNvSpPr txBox="1"/>
          <p:nvPr/>
        </p:nvSpPr>
        <p:spPr>
          <a:xfrm>
            <a:off x="514792" y="2930697"/>
            <a:ext cx="11162415" cy="1200329"/>
          </a:xfrm>
          <a:prstGeom prst="rect">
            <a:avLst/>
          </a:prstGeom>
          <a:noFill/>
        </p:spPr>
        <p:txBody>
          <a:bodyPr wrap="square">
            <a:spAutoFit/>
          </a:bodyPr>
          <a:lstStyle/>
          <a:p>
            <a:pPr algn="ctr"/>
            <a:r>
              <a:rPr kumimoji="0" lang="en-US" sz="7200" b="0" i="0" u="none" strike="noStrike" kern="1200" cap="none" spc="0" normalizeH="0" baseline="0" noProof="0" dirty="0">
                <a:ln>
                  <a:noFill/>
                </a:ln>
                <a:solidFill>
                  <a:schemeClr val="bg1"/>
                </a:solidFill>
                <a:effectLst/>
                <a:uLnTx/>
                <a:uFillTx/>
                <a:latin typeface="Algerian" panose="04020705040A02060702" pitchFamily="82" charset="0"/>
                <a:ea typeface="+mj-ea"/>
                <a:cs typeface="+mj-cs"/>
              </a:rPr>
              <a:t>Inviting Money!</a:t>
            </a:r>
            <a:endParaRPr lang="en-US" sz="7200" dirty="0">
              <a:solidFill>
                <a:schemeClr val="bg1"/>
              </a:solidFill>
              <a:latin typeface="Algerian" panose="04020705040A02060702" pitchFamily="82" charset="0"/>
            </a:endParaRPr>
          </a:p>
        </p:txBody>
      </p:sp>
    </p:spTree>
    <p:extLst>
      <p:ext uri="{BB962C8B-B14F-4D97-AF65-F5344CB8AC3E}">
        <p14:creationId xmlns:p14="http://schemas.microsoft.com/office/powerpoint/2010/main" val="34623275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D30945-24B0-5751-0910-906E4A15319C}"/>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9243AA74-BE3D-ABEB-A324-5305D2C96CEA}"/>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A10A8114-AF4C-2CC7-FAE9-BAB5DE81990E}"/>
              </a:ext>
            </a:extLst>
          </p:cNvPr>
          <p:cNvSpPr txBox="1"/>
          <p:nvPr/>
        </p:nvSpPr>
        <p:spPr>
          <a:xfrm>
            <a:off x="150184" y="295489"/>
            <a:ext cx="12192000" cy="1882567"/>
          </a:xfrm>
          <a:prstGeom prst="rect">
            <a:avLst/>
          </a:prstGeom>
          <a:noFill/>
        </p:spPr>
        <p:txBody>
          <a:bodyPr wrap="square">
            <a:sp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1" i="0" u="sng" strike="noStrike" kern="1200" cap="none" spc="0" normalizeH="0" baseline="0" noProof="0" dirty="0">
                <a:ln>
                  <a:noFill/>
                </a:ln>
                <a:solidFill>
                  <a:schemeClr val="accent2">
                    <a:lumMod val="60000"/>
                    <a:lumOff val="40000"/>
                  </a:schemeClr>
                </a:solidFill>
                <a:effectLst/>
                <a:uLnTx/>
                <a:uFillTx/>
                <a:latin typeface="Alasassy Caps" pitchFamily="2" charset="0"/>
              </a:rPr>
              <a:t>Ecclesiastes 11:2</a:t>
            </a:r>
            <a:r>
              <a:rPr kumimoji="0" lang="en-US" sz="4000" b="1" i="0" strike="noStrike" kern="1200" cap="none" spc="0" normalizeH="0" baseline="0" noProof="0" dirty="0">
                <a:ln>
                  <a:noFill/>
                </a:ln>
                <a:solidFill>
                  <a:schemeClr val="accent2">
                    <a:lumMod val="60000"/>
                    <a:lumOff val="40000"/>
                  </a:schemeClr>
                </a:solidFill>
                <a:effectLst/>
                <a:uLnTx/>
                <a:uFillTx/>
                <a:latin typeface="Alasassy Caps" pitchFamily="2" charset="0"/>
              </a:rPr>
              <a:t> </a:t>
            </a:r>
            <a:r>
              <a:rPr kumimoji="0" lang="en-US" sz="4000" b="1" i="0" strike="noStrike" kern="1200" cap="none" spc="0" normalizeH="0" baseline="0" noProof="0" dirty="0">
                <a:ln>
                  <a:noFill/>
                </a:ln>
                <a:solidFill>
                  <a:schemeClr val="bg1"/>
                </a:solidFill>
                <a:effectLst/>
                <a:uLnTx/>
                <a:uFillTx/>
                <a:latin typeface="Alasassy Caps" pitchFamily="2" charset="0"/>
              </a:rPr>
              <a:t>“</a:t>
            </a:r>
            <a:r>
              <a:rPr kumimoji="0" lang="en-US" sz="4000" b="1" i="0" u="none" strike="noStrike" kern="1200" cap="none" spc="0" normalizeH="0" baseline="0" noProof="0" dirty="0">
                <a:ln>
                  <a:noFill/>
                </a:ln>
                <a:solidFill>
                  <a:schemeClr val="bg1"/>
                </a:solidFill>
                <a:effectLst/>
                <a:uLnTx/>
                <a:uFillTx/>
                <a:latin typeface="Alasassy Caps" pitchFamily="2" charset="0"/>
              </a:rPr>
              <a:t>Invest in seven ventures, yes, in eight; you do not know what disaster may come upon the land.”</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4000" b="1" i="0" u="none" strike="noStrike" kern="1200" cap="none" spc="0" normalizeH="0" baseline="0" noProof="0" dirty="0">
              <a:ln>
                <a:noFill/>
              </a:ln>
              <a:solidFill>
                <a:schemeClr val="bg1"/>
              </a:solidFill>
              <a:effectLst/>
              <a:uLnTx/>
              <a:uFillTx/>
              <a:latin typeface="Alasassy Caps" pitchFamily="2" charset="0"/>
            </a:endParaRPr>
          </a:p>
        </p:txBody>
      </p:sp>
      <p:sp>
        <p:nvSpPr>
          <p:cNvPr id="7" name="Content Placeholder 6">
            <a:extLst>
              <a:ext uri="{FF2B5EF4-FFF2-40B4-BE49-F238E27FC236}">
                <a16:creationId xmlns:a16="http://schemas.microsoft.com/office/drawing/2014/main" id="{A4E60B75-DD60-221C-15DC-2D04E64706E8}"/>
              </a:ext>
            </a:extLst>
          </p:cNvPr>
          <p:cNvSpPr>
            <a:spLocks noGrp="1"/>
          </p:cNvSpPr>
          <p:nvPr>
            <p:ph sz="half" idx="1"/>
          </p:nvPr>
        </p:nvSpPr>
        <p:spPr>
          <a:xfrm>
            <a:off x="71636" y="1555921"/>
            <a:ext cx="6277860" cy="4369981"/>
          </a:xfrm>
        </p:spPr>
        <p:txBody>
          <a:bodyPr>
            <a:normAutofit/>
          </a:bodyPr>
          <a:lstStyle/>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3200" b="1" i="0" u="none" strike="noStrike" kern="1200" cap="none" spc="0" normalizeH="0" baseline="0" noProof="0" dirty="0">
              <a:ln>
                <a:noFill/>
              </a:ln>
              <a:solidFill>
                <a:prstClr val="white"/>
              </a:solidFill>
              <a:effectLst/>
              <a:uLnTx/>
              <a:uFillTx/>
              <a:latin typeface="Alasassy Caps" pitchFamily="2" charset="0"/>
              <a:ea typeface="+mn-ea"/>
              <a:cs typeface="+mn-cs"/>
            </a:endParaRPr>
          </a:p>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000" b="1" i="0" u="none" strike="noStrike" kern="1200" cap="none" spc="0" normalizeH="0" baseline="0" noProof="0" dirty="0">
                <a:ln>
                  <a:noFill/>
                </a:ln>
                <a:solidFill>
                  <a:prstClr val="white"/>
                </a:solidFill>
                <a:effectLst/>
                <a:uLnTx/>
                <a:uFillTx/>
                <a:latin typeface="Alasassy Caps" pitchFamily="2" charset="0"/>
                <a:ea typeface="+mn-ea"/>
                <a:cs typeface="+mn-cs"/>
              </a:rPr>
              <a:t>Get your business license</a:t>
            </a:r>
          </a:p>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3000" b="1" i="0" u="none" strike="noStrike" kern="1200" cap="none" spc="0" normalizeH="0" baseline="0" noProof="0" dirty="0">
              <a:ln>
                <a:noFill/>
              </a:ln>
              <a:solidFill>
                <a:prstClr val="white"/>
              </a:solidFill>
              <a:effectLst/>
              <a:uLnTx/>
              <a:uFillTx/>
              <a:latin typeface="Alasassy Caps" pitchFamily="2" charset="0"/>
              <a:ea typeface="+mn-ea"/>
              <a:cs typeface="+mn-cs"/>
            </a:endParaRPr>
          </a:p>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000" b="1" i="0" u="none" strike="noStrike" kern="1200" cap="none" spc="0" normalizeH="0" baseline="0" noProof="0" dirty="0">
                <a:ln>
                  <a:noFill/>
                </a:ln>
                <a:solidFill>
                  <a:prstClr val="white"/>
                </a:solidFill>
                <a:effectLst/>
                <a:uLnTx/>
                <a:uFillTx/>
                <a:latin typeface="Alasassy Caps" pitchFamily="2" charset="0"/>
                <a:ea typeface="+mn-ea"/>
                <a:cs typeface="+mn-cs"/>
              </a:rPr>
              <a:t>Create a product, service, or write a book</a:t>
            </a:r>
          </a:p>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3000" b="1" i="0" u="none" strike="noStrike" kern="1200" cap="none" spc="0" normalizeH="0" baseline="0" noProof="0" dirty="0">
              <a:ln>
                <a:noFill/>
              </a:ln>
              <a:solidFill>
                <a:prstClr val="white"/>
              </a:solidFill>
              <a:effectLst/>
              <a:uLnTx/>
              <a:uFillTx/>
              <a:latin typeface="Alasassy Caps" pitchFamily="2" charset="0"/>
              <a:ea typeface="+mn-ea"/>
              <a:cs typeface="+mn-cs"/>
            </a:endParaRPr>
          </a:p>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000" b="1" i="0" u="none" strike="noStrike" kern="1200" cap="none" spc="0" normalizeH="0" baseline="0" noProof="0" dirty="0">
                <a:ln>
                  <a:noFill/>
                </a:ln>
                <a:solidFill>
                  <a:prstClr val="white"/>
                </a:solidFill>
                <a:effectLst/>
                <a:uLnTx/>
                <a:uFillTx/>
                <a:latin typeface="Alasassy Caps" pitchFamily="2" charset="0"/>
                <a:ea typeface="+mn-ea"/>
                <a:cs typeface="+mn-cs"/>
              </a:rPr>
              <a:t>Forgive yourself and others</a:t>
            </a:r>
          </a:p>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3000" b="1" i="0" u="none" strike="noStrike" kern="1200" cap="none" spc="0" normalizeH="0" baseline="0" noProof="0" dirty="0">
              <a:ln>
                <a:noFill/>
              </a:ln>
              <a:solidFill>
                <a:prstClr val="white"/>
              </a:solidFill>
              <a:effectLst/>
              <a:uLnTx/>
              <a:uFillTx/>
              <a:latin typeface="Alasassy Caps" pitchFamily="2" charset="0"/>
              <a:ea typeface="+mn-ea"/>
              <a:cs typeface="+mn-cs"/>
            </a:endParaRPr>
          </a:p>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000" b="1" i="0" u="none" strike="noStrike" kern="1200" cap="none" spc="0" normalizeH="0" baseline="0" noProof="0" dirty="0">
                <a:ln>
                  <a:noFill/>
                </a:ln>
                <a:solidFill>
                  <a:prstClr val="white"/>
                </a:solidFill>
                <a:effectLst/>
                <a:uLnTx/>
                <a:uFillTx/>
                <a:latin typeface="Alasassy Caps" pitchFamily="2" charset="0"/>
                <a:ea typeface="+mn-ea"/>
                <a:cs typeface="+mn-cs"/>
              </a:rPr>
              <a:t>Market and sell something</a:t>
            </a:r>
          </a:p>
          <a:p>
            <a:endParaRPr lang="en-US" dirty="0"/>
          </a:p>
        </p:txBody>
      </p:sp>
      <p:cxnSp>
        <p:nvCxnSpPr>
          <p:cNvPr id="9" name="Straight Connector 8">
            <a:extLst>
              <a:ext uri="{FF2B5EF4-FFF2-40B4-BE49-F238E27FC236}">
                <a16:creationId xmlns:a16="http://schemas.microsoft.com/office/drawing/2014/main" id="{B28E9F0A-CF28-E9D4-5433-990FA314E502}"/>
              </a:ext>
            </a:extLst>
          </p:cNvPr>
          <p:cNvCxnSpPr>
            <a:cxnSpLocks/>
          </p:cNvCxnSpPr>
          <p:nvPr/>
        </p:nvCxnSpPr>
        <p:spPr>
          <a:xfrm flipV="1">
            <a:off x="1041657" y="1659172"/>
            <a:ext cx="10437408" cy="13028"/>
          </a:xfrm>
          <a:prstGeom prst="line">
            <a:avLst/>
          </a:prstGeom>
          <a:ln w="57150">
            <a:solidFill>
              <a:srgbClr val="FFC000"/>
            </a:solidFill>
            <a:prstDash val="dashDot"/>
          </a:ln>
        </p:spPr>
        <p:style>
          <a:lnRef idx="3">
            <a:schemeClr val="accent1"/>
          </a:lnRef>
          <a:fillRef idx="0">
            <a:schemeClr val="accent1"/>
          </a:fillRef>
          <a:effectRef idx="2">
            <a:schemeClr val="accent1"/>
          </a:effectRef>
          <a:fontRef idx="minor">
            <a:schemeClr val="tx1"/>
          </a:fontRef>
        </p:style>
      </p:cxnSp>
      <p:cxnSp>
        <p:nvCxnSpPr>
          <p:cNvPr id="11" name="Straight Connector 10">
            <a:extLst>
              <a:ext uri="{FF2B5EF4-FFF2-40B4-BE49-F238E27FC236}">
                <a16:creationId xmlns:a16="http://schemas.microsoft.com/office/drawing/2014/main" id="{258631C9-DBA3-3C54-7C85-0FB0BFAA34E3}"/>
              </a:ext>
            </a:extLst>
          </p:cNvPr>
          <p:cNvCxnSpPr>
            <a:cxnSpLocks/>
          </p:cNvCxnSpPr>
          <p:nvPr/>
        </p:nvCxnSpPr>
        <p:spPr>
          <a:xfrm>
            <a:off x="6275311" y="2353781"/>
            <a:ext cx="0" cy="3495916"/>
          </a:xfrm>
          <a:prstGeom prst="line">
            <a:avLst/>
          </a:prstGeom>
          <a:ln w="57150">
            <a:solidFill>
              <a:srgbClr val="FFC000"/>
            </a:solidFill>
            <a:prstDash val="dashDot"/>
          </a:ln>
        </p:spPr>
        <p:style>
          <a:lnRef idx="3">
            <a:schemeClr val="accent1"/>
          </a:lnRef>
          <a:fillRef idx="0">
            <a:schemeClr val="accent1"/>
          </a:fillRef>
          <a:effectRef idx="2">
            <a:schemeClr val="accent1"/>
          </a:effectRef>
          <a:fontRef idx="minor">
            <a:schemeClr val="tx1"/>
          </a:fontRef>
        </p:style>
      </p:cxnSp>
      <p:sp>
        <p:nvSpPr>
          <p:cNvPr id="2" name="Content Placeholder 6">
            <a:extLst>
              <a:ext uri="{FF2B5EF4-FFF2-40B4-BE49-F238E27FC236}">
                <a16:creationId xmlns:a16="http://schemas.microsoft.com/office/drawing/2014/main" id="{F49C6169-1DB2-1A51-48BB-11FB3D62AA58}"/>
              </a:ext>
            </a:extLst>
          </p:cNvPr>
          <p:cNvSpPr txBox="1">
            <a:spLocks/>
          </p:cNvSpPr>
          <p:nvPr/>
        </p:nvSpPr>
        <p:spPr>
          <a:xfrm>
            <a:off x="5468293" y="1764150"/>
            <a:ext cx="6723707" cy="4798361"/>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defRPr/>
            </a:pPr>
            <a:endParaRPr lang="en-US" sz="3200" b="1" dirty="0">
              <a:solidFill>
                <a:prstClr val="white"/>
              </a:solidFill>
              <a:latin typeface="Alasassy Caps" pitchFamily="2" charset="0"/>
            </a:endParaRPr>
          </a:p>
          <a:p>
            <a:pPr algn="ctr">
              <a:defRPr/>
            </a:pPr>
            <a:r>
              <a:rPr lang="en-US" sz="3500" b="1" dirty="0">
                <a:solidFill>
                  <a:prstClr val="white"/>
                </a:solidFill>
                <a:latin typeface="Alasassy Caps" pitchFamily="2" charset="0"/>
              </a:rPr>
              <a:t>Pay bills on time</a:t>
            </a:r>
          </a:p>
          <a:p>
            <a:pPr algn="ctr">
              <a:defRPr/>
            </a:pPr>
            <a:endParaRPr lang="en-US" sz="3500" b="1" dirty="0">
              <a:solidFill>
                <a:prstClr val="white"/>
              </a:solidFill>
              <a:latin typeface="Alasassy Caps" pitchFamily="2" charset="0"/>
            </a:endParaRPr>
          </a:p>
          <a:p>
            <a:pPr algn="ctr">
              <a:defRPr/>
            </a:pPr>
            <a:r>
              <a:rPr lang="en-US" sz="3500" b="1" dirty="0">
                <a:solidFill>
                  <a:prstClr val="white"/>
                </a:solidFill>
                <a:latin typeface="Alasassy Caps" pitchFamily="2" charset="0"/>
              </a:rPr>
              <a:t>Stay current on taxes</a:t>
            </a:r>
          </a:p>
          <a:p>
            <a:pPr algn="ctr">
              <a:defRPr/>
            </a:pPr>
            <a:endParaRPr lang="en-US" sz="3500" b="1" dirty="0">
              <a:solidFill>
                <a:prstClr val="white"/>
              </a:solidFill>
              <a:latin typeface="Alasassy Caps" pitchFamily="2" charset="0"/>
            </a:endParaRPr>
          </a:p>
          <a:p>
            <a:pPr algn="ctr">
              <a:defRPr/>
            </a:pPr>
            <a:r>
              <a:rPr lang="en-US" sz="3500" b="1" dirty="0">
                <a:solidFill>
                  <a:prstClr val="white"/>
                </a:solidFill>
                <a:latin typeface="Alasassy Caps" pitchFamily="2" charset="0"/>
              </a:rPr>
              <a:t>tithe</a:t>
            </a:r>
          </a:p>
          <a:p>
            <a:pPr algn="ctr">
              <a:defRPr/>
            </a:pPr>
            <a:endParaRPr lang="en-US" sz="3500" b="1" dirty="0">
              <a:solidFill>
                <a:prstClr val="white"/>
              </a:solidFill>
              <a:latin typeface="Alasassy Caps" pitchFamily="2" charset="0"/>
            </a:endParaRPr>
          </a:p>
          <a:p>
            <a:pPr algn="ctr">
              <a:defRPr/>
            </a:pPr>
            <a:r>
              <a:rPr lang="en-US" sz="3500" b="1" dirty="0">
                <a:solidFill>
                  <a:prstClr val="white"/>
                </a:solidFill>
                <a:latin typeface="Alasassy Caps" pitchFamily="2" charset="0"/>
              </a:rPr>
              <a:t>Invest</a:t>
            </a:r>
          </a:p>
          <a:p>
            <a:pPr algn="ctr">
              <a:defRPr/>
            </a:pPr>
            <a:endParaRPr lang="en-US" sz="3500" b="1" dirty="0">
              <a:solidFill>
                <a:prstClr val="white"/>
              </a:solidFill>
              <a:latin typeface="Alasassy Caps" pitchFamily="2" charset="0"/>
            </a:endParaRPr>
          </a:p>
          <a:p>
            <a:pPr algn="ctr">
              <a:defRPr/>
            </a:pPr>
            <a:r>
              <a:rPr lang="en-US" sz="3500" b="1" dirty="0">
                <a:solidFill>
                  <a:prstClr val="white"/>
                </a:solidFill>
                <a:latin typeface="Alasassy Caps" pitchFamily="2" charset="0"/>
              </a:rPr>
              <a:t>Express gratitude to God</a:t>
            </a:r>
          </a:p>
          <a:p>
            <a:endParaRPr lang="en-US" dirty="0"/>
          </a:p>
        </p:txBody>
      </p:sp>
    </p:spTree>
    <p:extLst>
      <p:ext uri="{BB962C8B-B14F-4D97-AF65-F5344CB8AC3E}">
        <p14:creationId xmlns:p14="http://schemas.microsoft.com/office/powerpoint/2010/main" val="40903441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4D74EE-1501-1E13-7E1F-10FDA5C5BC2B}"/>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6A0ECCEA-41E3-D14C-EEE9-DE87C9866C0B}"/>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8F03E0-24FC-8215-2BE7-2F6B428EE2C3}"/>
              </a:ext>
            </a:extLst>
          </p:cNvPr>
          <p:cNvSpPr txBox="1"/>
          <p:nvPr/>
        </p:nvSpPr>
        <p:spPr>
          <a:xfrm>
            <a:off x="0" y="329609"/>
            <a:ext cx="12192000" cy="1273169"/>
          </a:xfrm>
          <a:prstGeom prst="rect">
            <a:avLst/>
          </a:prstGeom>
          <a:noFill/>
        </p:spPr>
        <p:txBody>
          <a:bodyPr wrap="square">
            <a:spAutoFit/>
          </a:bodyPr>
          <a:lstStyle/>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44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857250" marR="0" lvl="0" indent="-857250" algn="ctr" defTabSz="914400" rtl="0" eaLnBrk="1" fontAlgn="auto" latinLnBrk="0" hangingPunct="1">
              <a:lnSpc>
                <a:spcPct val="90000"/>
              </a:lnSpc>
              <a:spcBef>
                <a:spcPts val="1000"/>
              </a:spcBef>
              <a:spcAft>
                <a:spcPts val="0"/>
              </a:spcAft>
              <a:buClrTx/>
              <a:buSzTx/>
              <a:buFont typeface="Wingdings" panose="05000000000000000000" pitchFamily="2" charset="2"/>
              <a:buChar char="v"/>
              <a:tabLst/>
              <a:defRPr/>
            </a:pPr>
            <a:endParaRPr kumimoji="0" lang="en-US" sz="3200" b="1" i="0" u="none" strike="noStrike" kern="1200" cap="none" spc="0" normalizeH="0" baseline="0" noProof="0" dirty="0">
              <a:ln>
                <a:noFill/>
              </a:ln>
              <a:solidFill>
                <a:schemeClr val="bg1"/>
              </a:solidFill>
              <a:effectLst/>
              <a:uLnTx/>
              <a:uFillTx/>
              <a:latin typeface="Alasassy Caps" pitchFamily="2" charset="0"/>
            </a:endParaRPr>
          </a:p>
        </p:txBody>
      </p:sp>
      <p:sp>
        <p:nvSpPr>
          <p:cNvPr id="5" name="Rectangle 4">
            <a:extLst>
              <a:ext uri="{FF2B5EF4-FFF2-40B4-BE49-F238E27FC236}">
                <a16:creationId xmlns:a16="http://schemas.microsoft.com/office/drawing/2014/main" id="{9F95AB45-D542-443F-A864-01406B5F2ED5}"/>
              </a:ext>
            </a:extLst>
          </p:cNvPr>
          <p:cNvSpPr/>
          <p:nvPr/>
        </p:nvSpPr>
        <p:spPr>
          <a:xfrm>
            <a:off x="361508" y="616688"/>
            <a:ext cx="11355572" cy="6092455"/>
          </a:xfrm>
          <a:prstGeom prst="rect">
            <a:avLst/>
          </a:prstGeom>
          <a:solidFill>
            <a:schemeClr val="accent2"/>
          </a:solid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0" dirty="0">
                <a:latin typeface="Amasis MT Pro Medium" panose="02040604050005020304" pitchFamily="18" charset="0"/>
              </a:rPr>
              <a:t>LET’S PRAY!</a:t>
            </a:r>
          </a:p>
        </p:txBody>
      </p:sp>
    </p:spTree>
    <p:extLst>
      <p:ext uri="{BB962C8B-B14F-4D97-AF65-F5344CB8AC3E}">
        <p14:creationId xmlns:p14="http://schemas.microsoft.com/office/powerpoint/2010/main" val="31370990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44B59C-70FA-8234-94C4-F5F1F8EAA5E7}"/>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FF70F1C4-727B-BD92-A182-2330F985C6CE}"/>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Frame 3">
            <a:extLst>
              <a:ext uri="{FF2B5EF4-FFF2-40B4-BE49-F238E27FC236}">
                <a16:creationId xmlns:a16="http://schemas.microsoft.com/office/drawing/2014/main" id="{B98E15D3-B68B-3E44-A9E3-7A45ADE8DA30}"/>
              </a:ext>
            </a:extLst>
          </p:cNvPr>
          <p:cNvSpPr/>
          <p:nvPr/>
        </p:nvSpPr>
        <p:spPr>
          <a:xfrm>
            <a:off x="201132" y="2038538"/>
            <a:ext cx="11789736" cy="2599660"/>
          </a:xfrm>
          <a:prstGeom prst="frame">
            <a:avLst>
              <a:gd name="adj1" fmla="val 11273"/>
            </a:avLst>
          </a:prstGeom>
          <a:solidFill>
            <a:srgbClr val="77B52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TextBox 5">
            <a:extLst>
              <a:ext uri="{FF2B5EF4-FFF2-40B4-BE49-F238E27FC236}">
                <a16:creationId xmlns:a16="http://schemas.microsoft.com/office/drawing/2014/main" id="{4A7ED3A0-259A-39C7-6005-8C6FA37CBB4C}"/>
              </a:ext>
            </a:extLst>
          </p:cNvPr>
          <p:cNvSpPr txBox="1"/>
          <p:nvPr/>
        </p:nvSpPr>
        <p:spPr>
          <a:xfrm>
            <a:off x="317205" y="2312074"/>
            <a:ext cx="11642651" cy="2031325"/>
          </a:xfrm>
          <a:prstGeom prst="rect">
            <a:avLst/>
          </a:prstGeom>
          <a:noFill/>
        </p:spPr>
        <p:txBody>
          <a:bodyPr wrap="square">
            <a:spAutoFit/>
          </a:bodyPr>
          <a:lstStyle/>
          <a:p>
            <a:pPr algn="ctr"/>
            <a:r>
              <a:rPr kumimoji="0" lang="en-US" sz="6000" b="0" i="0" u="none" strike="noStrike" kern="1200" cap="none" spc="0" normalizeH="0" baseline="0" noProof="0" dirty="0">
                <a:ln>
                  <a:noFill/>
                </a:ln>
                <a:solidFill>
                  <a:schemeClr val="bg1"/>
                </a:solidFill>
                <a:effectLst/>
                <a:uLnTx/>
                <a:uFillTx/>
                <a:latin typeface="Algerian" panose="04020705040A02060702" pitchFamily="82" charset="0"/>
                <a:ea typeface="+mj-ea"/>
                <a:cs typeface="+mj-cs"/>
              </a:rPr>
              <a:t>The Purpose of Money In </a:t>
            </a:r>
          </a:p>
          <a:p>
            <a:pPr algn="ctr"/>
            <a:r>
              <a:rPr kumimoji="0" lang="en-US" sz="6000" b="0" i="0" u="none" strike="noStrike" kern="1200" cap="none" spc="0" normalizeH="0" baseline="0" noProof="0" dirty="0">
                <a:ln>
                  <a:noFill/>
                </a:ln>
                <a:solidFill>
                  <a:schemeClr val="bg1"/>
                </a:solidFill>
                <a:effectLst/>
                <a:uLnTx/>
                <a:uFillTx/>
                <a:latin typeface="Algerian" panose="04020705040A02060702" pitchFamily="82" charset="0"/>
                <a:ea typeface="+mj-ea"/>
                <a:cs typeface="+mj-cs"/>
              </a:rPr>
              <a:t>the Kingdom</a:t>
            </a:r>
            <a:r>
              <a:rPr lang="en-US" sz="6600" dirty="0">
                <a:solidFill>
                  <a:schemeClr val="bg1"/>
                </a:solidFill>
                <a:latin typeface="Algerian" panose="04020705040A02060702" pitchFamily="82" charset="0"/>
                <a:ea typeface="+mj-ea"/>
                <a:cs typeface="+mj-cs"/>
              </a:rPr>
              <a:t>!</a:t>
            </a:r>
            <a:endParaRPr lang="en-US" sz="6600" dirty="0">
              <a:solidFill>
                <a:schemeClr val="bg1"/>
              </a:solidFill>
              <a:latin typeface="Algerian" panose="04020705040A02060702" pitchFamily="82" charset="0"/>
            </a:endParaRPr>
          </a:p>
        </p:txBody>
      </p:sp>
    </p:spTree>
    <p:extLst>
      <p:ext uri="{BB962C8B-B14F-4D97-AF65-F5344CB8AC3E}">
        <p14:creationId xmlns:p14="http://schemas.microsoft.com/office/powerpoint/2010/main" val="35496992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9583B3-5DDB-D2A4-9A09-6B17DFB444D3}"/>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F2DB45BC-A32A-EBFA-4801-A9A1CDB37D6B}"/>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Rounded Corners 4">
            <a:extLst>
              <a:ext uri="{FF2B5EF4-FFF2-40B4-BE49-F238E27FC236}">
                <a16:creationId xmlns:a16="http://schemas.microsoft.com/office/drawing/2014/main" id="{0015F477-D673-38D6-830C-1B5050E196BF}"/>
              </a:ext>
            </a:extLst>
          </p:cNvPr>
          <p:cNvSpPr/>
          <p:nvPr/>
        </p:nvSpPr>
        <p:spPr>
          <a:xfrm>
            <a:off x="188626" y="1775637"/>
            <a:ext cx="11814747" cy="4742120"/>
          </a:xfrm>
          <a:prstGeom prst="roundRect">
            <a:avLst/>
          </a:prstGeom>
          <a:gradFill flip="none" rotWithShape="1">
            <a:gsLst>
              <a:gs pos="0">
                <a:srgbClr val="77B52E">
                  <a:shade val="30000"/>
                  <a:satMod val="115000"/>
                </a:srgbClr>
              </a:gs>
              <a:gs pos="50000">
                <a:srgbClr val="77B52E">
                  <a:shade val="67500"/>
                  <a:satMod val="115000"/>
                </a:srgbClr>
              </a:gs>
              <a:gs pos="100000">
                <a:srgbClr val="77B52E">
                  <a:shade val="100000"/>
                  <a:satMod val="115000"/>
                </a:srgbClr>
              </a:gs>
            </a:gsLst>
            <a:path path="circle">
              <a:fillToRect l="50000" t="50000" r="50000" b="50000"/>
            </a:path>
            <a:tileRect/>
          </a:gra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514350" indent="-514350" algn="ctr">
              <a:buFont typeface="+mj-lt"/>
              <a:buAutoNum type="arabicPeriod"/>
            </a:pPr>
            <a:r>
              <a:rPr lang="en-US" sz="4400" b="1" dirty="0">
                <a:latin typeface="Alasassy Caps" pitchFamily="2" charset="0"/>
              </a:rPr>
              <a:t>Prayer</a:t>
            </a:r>
          </a:p>
          <a:p>
            <a:pPr marL="514350" indent="-514350" algn="ctr">
              <a:buFont typeface="+mj-lt"/>
              <a:buAutoNum type="arabicPeriod"/>
            </a:pPr>
            <a:r>
              <a:rPr lang="en-US" sz="4400" b="1" dirty="0">
                <a:latin typeface="Alasassy Caps" pitchFamily="2" charset="0"/>
              </a:rPr>
              <a:t>Reason and Purpose for Money</a:t>
            </a:r>
          </a:p>
          <a:p>
            <a:pPr marL="514350" indent="-514350" algn="ctr">
              <a:buFont typeface="+mj-lt"/>
              <a:buAutoNum type="arabicPeriod"/>
            </a:pPr>
            <a:r>
              <a:rPr lang="en-US" sz="4400" b="1" dirty="0">
                <a:latin typeface="Alasassy Caps" pitchFamily="2" charset="0"/>
              </a:rPr>
              <a:t>The Law of Circulation</a:t>
            </a:r>
          </a:p>
          <a:p>
            <a:pPr marL="514350" indent="-514350" algn="ctr">
              <a:buFont typeface="+mj-lt"/>
              <a:buAutoNum type="arabicPeriod"/>
            </a:pPr>
            <a:r>
              <a:rPr lang="en-US" sz="4400" b="1" dirty="0">
                <a:latin typeface="Alasassy Caps" pitchFamily="2" charset="0"/>
              </a:rPr>
              <a:t>Eleven Spiritual Facts About Money</a:t>
            </a:r>
          </a:p>
          <a:p>
            <a:pPr marL="514350" indent="-514350" algn="ctr">
              <a:buFont typeface="+mj-lt"/>
              <a:buAutoNum type="arabicPeriod"/>
            </a:pPr>
            <a:r>
              <a:rPr lang="en-US" sz="4400" b="1" dirty="0">
                <a:latin typeface="Alasassy Caps" pitchFamily="2" charset="0"/>
              </a:rPr>
              <a:t>Inviting Money</a:t>
            </a:r>
          </a:p>
          <a:p>
            <a:pPr marL="514350" indent="-514350" algn="ctr">
              <a:buFont typeface="+mj-lt"/>
              <a:buAutoNum type="arabicPeriod"/>
            </a:pPr>
            <a:r>
              <a:rPr lang="en-US" sz="4400" b="1" dirty="0">
                <a:latin typeface="Alasassy Caps" pitchFamily="2" charset="0"/>
              </a:rPr>
              <a:t>Let’s Pray</a:t>
            </a:r>
          </a:p>
        </p:txBody>
      </p:sp>
    </p:spTree>
    <p:extLst>
      <p:ext uri="{BB962C8B-B14F-4D97-AF65-F5344CB8AC3E}">
        <p14:creationId xmlns:p14="http://schemas.microsoft.com/office/powerpoint/2010/main" val="28742036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542EE4-BE58-3FAA-96D3-81CA6FD42666}"/>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857B7435-EC50-2152-C8FA-5780AC2EAB84}"/>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Frame 3">
            <a:extLst>
              <a:ext uri="{FF2B5EF4-FFF2-40B4-BE49-F238E27FC236}">
                <a16:creationId xmlns:a16="http://schemas.microsoft.com/office/drawing/2014/main" id="{1E67EF19-7A86-05C4-B9C9-84F1F79A69DC}"/>
              </a:ext>
            </a:extLst>
          </p:cNvPr>
          <p:cNvSpPr/>
          <p:nvPr/>
        </p:nvSpPr>
        <p:spPr>
          <a:xfrm>
            <a:off x="201132" y="2129170"/>
            <a:ext cx="11789736" cy="2599660"/>
          </a:xfrm>
          <a:prstGeom prst="frame">
            <a:avLst>
              <a:gd name="adj1" fmla="val 11273"/>
            </a:avLst>
          </a:prstGeom>
          <a:solidFill>
            <a:srgbClr val="77B52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TextBox 5">
            <a:extLst>
              <a:ext uri="{FF2B5EF4-FFF2-40B4-BE49-F238E27FC236}">
                <a16:creationId xmlns:a16="http://schemas.microsoft.com/office/drawing/2014/main" id="{CE1582D0-C7E4-DA55-AFD5-5B379072BCA3}"/>
              </a:ext>
            </a:extLst>
          </p:cNvPr>
          <p:cNvSpPr txBox="1"/>
          <p:nvPr/>
        </p:nvSpPr>
        <p:spPr>
          <a:xfrm>
            <a:off x="637953" y="2459504"/>
            <a:ext cx="11004698" cy="2123658"/>
          </a:xfrm>
          <a:prstGeom prst="rect">
            <a:avLst/>
          </a:prstGeom>
          <a:noFill/>
        </p:spPr>
        <p:txBody>
          <a:bodyPr wrap="square">
            <a:spAutoFit/>
          </a:bodyPr>
          <a:lstStyle/>
          <a:p>
            <a:pPr algn="ctr"/>
            <a:r>
              <a:rPr kumimoji="0" lang="en-US" sz="6600" b="0" i="0" u="none" strike="noStrike" kern="1200" cap="none" spc="0" normalizeH="0" baseline="0" noProof="0" dirty="0">
                <a:ln>
                  <a:noFill/>
                </a:ln>
                <a:solidFill>
                  <a:schemeClr val="bg1"/>
                </a:solidFill>
                <a:effectLst/>
                <a:uLnTx/>
                <a:uFillTx/>
                <a:latin typeface="Algerian" panose="04020705040A02060702" pitchFamily="82" charset="0"/>
                <a:ea typeface="+mj-ea"/>
                <a:cs typeface="+mj-cs"/>
              </a:rPr>
              <a:t>Reason and Purpose for Money!</a:t>
            </a:r>
            <a:endParaRPr lang="en-US" sz="6600" dirty="0">
              <a:solidFill>
                <a:schemeClr val="bg1"/>
              </a:solidFill>
              <a:latin typeface="Algerian" panose="04020705040A02060702" pitchFamily="82" charset="0"/>
            </a:endParaRPr>
          </a:p>
        </p:txBody>
      </p:sp>
    </p:spTree>
    <p:extLst>
      <p:ext uri="{BB962C8B-B14F-4D97-AF65-F5344CB8AC3E}">
        <p14:creationId xmlns:p14="http://schemas.microsoft.com/office/powerpoint/2010/main" val="30120972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CB17714-8D02-341D-BB9F-728EB860FC1A}"/>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C82EE3D6-C85A-5A66-C7CC-843E285109A1}"/>
              </a:ext>
            </a:extLst>
          </p:cNvPr>
          <p:cNvSpPr txBox="1"/>
          <p:nvPr/>
        </p:nvSpPr>
        <p:spPr>
          <a:xfrm>
            <a:off x="1" y="542848"/>
            <a:ext cx="12191999" cy="5882380"/>
          </a:xfrm>
          <a:prstGeom prst="rect">
            <a:avLst/>
          </a:prstGeom>
          <a:noFill/>
        </p:spPr>
        <p:txBody>
          <a:bodyPr wrap="square">
            <a:sp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1" i="0" u="none" strike="noStrike" kern="1200" cap="none" spc="0" normalizeH="0" baseline="0" noProof="0" dirty="0">
                <a:ln>
                  <a:noFill/>
                </a:ln>
                <a:solidFill>
                  <a:schemeClr val="bg1"/>
                </a:solidFill>
                <a:effectLst/>
                <a:uLnTx/>
                <a:uFillTx/>
                <a:latin typeface="Alasassy Caps" pitchFamily="2" charset="0"/>
              </a:rPr>
              <a:t>Most of us have been brought up with a poverty or lack mentality when it comes to money. Money</a:t>
            </a:r>
            <a:r>
              <a:rPr kumimoji="0" lang="en-US" sz="4000" b="1" i="0" u="none" strike="noStrike" kern="1200" cap="none" spc="0" normalizeH="0" baseline="0" noProof="0" dirty="0">
                <a:ln>
                  <a:noFill/>
                </a:ln>
                <a:solidFill>
                  <a:srgbClr val="FFC000"/>
                </a:solidFill>
                <a:effectLst/>
                <a:uLnTx/>
                <a:uFillTx/>
                <a:latin typeface="Alasassy Caps" pitchFamily="2" charset="0"/>
              </a:rPr>
              <a:t> is not the root of all evil; the </a:t>
            </a:r>
            <a:r>
              <a:rPr kumimoji="0" lang="en-US" sz="4000" b="1" i="0" u="none" strike="noStrike" kern="1200" cap="none" spc="0" normalizeH="0" baseline="0" noProof="0" dirty="0">
                <a:ln>
                  <a:noFill/>
                </a:ln>
                <a:solidFill>
                  <a:schemeClr val="bg1"/>
                </a:solidFill>
                <a:effectLst/>
                <a:uLnTx/>
                <a:uFillTx/>
                <a:latin typeface="Alasassy Caps" pitchFamily="2" charset="0"/>
              </a:rPr>
              <a:t>love</a:t>
            </a:r>
            <a:r>
              <a:rPr kumimoji="0" lang="en-US" sz="4000" b="1" i="0" u="none" strike="noStrike" kern="1200" cap="none" spc="0" normalizeH="0" baseline="0" noProof="0" dirty="0">
                <a:ln>
                  <a:noFill/>
                </a:ln>
                <a:solidFill>
                  <a:srgbClr val="FFC000"/>
                </a:solidFill>
                <a:effectLst/>
                <a:uLnTx/>
                <a:uFillTx/>
                <a:latin typeface="Alasassy Caps" pitchFamily="2" charset="0"/>
              </a:rPr>
              <a:t> of money is the root of all evil.</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sz="1050" b="1" dirty="0">
              <a:solidFill>
                <a:schemeClr val="bg1"/>
              </a:solidFill>
              <a:latin typeface="Alasassy Caps" pitchFamily="2"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000" b="1" i="0" u="none" strike="noStrike" kern="1200" cap="none" spc="0" normalizeH="0" baseline="0" noProof="0" dirty="0">
              <a:ln>
                <a:noFill/>
              </a:ln>
              <a:solidFill>
                <a:schemeClr val="bg1"/>
              </a:solidFill>
              <a:effectLst/>
              <a:uLnTx/>
              <a:uFillTx/>
              <a:latin typeface="Alasassy Caps" pitchFamily="2"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1" i="0" u="sng" strike="noStrike" kern="1200" cap="none" spc="0" normalizeH="0" baseline="0" noProof="0" dirty="0">
                <a:ln>
                  <a:noFill/>
                </a:ln>
                <a:solidFill>
                  <a:schemeClr val="accent2">
                    <a:lumMod val="60000"/>
                    <a:lumOff val="40000"/>
                  </a:schemeClr>
                </a:solidFill>
                <a:effectLst/>
                <a:uLnTx/>
                <a:uFillTx/>
                <a:latin typeface="Alasassy Caps" pitchFamily="2" charset="0"/>
              </a:rPr>
              <a:t>John 1:3</a:t>
            </a:r>
            <a:r>
              <a:rPr kumimoji="0" lang="en-US" sz="4000" b="1" i="0" strike="noStrike" kern="1200" cap="none" spc="0" normalizeH="0" baseline="0" noProof="0" dirty="0">
                <a:ln>
                  <a:noFill/>
                </a:ln>
                <a:solidFill>
                  <a:schemeClr val="accent2">
                    <a:lumMod val="60000"/>
                    <a:lumOff val="40000"/>
                  </a:schemeClr>
                </a:solidFill>
                <a:effectLst/>
                <a:uLnTx/>
                <a:uFillTx/>
                <a:latin typeface="Alasassy Caps" pitchFamily="2" charset="0"/>
              </a:rPr>
              <a:t> </a:t>
            </a:r>
            <a:r>
              <a:rPr kumimoji="0" lang="en-US" sz="4000" b="1" i="0" strike="noStrike" kern="1200" cap="none" spc="0" normalizeH="0" baseline="0" noProof="0" dirty="0">
                <a:ln>
                  <a:noFill/>
                </a:ln>
                <a:solidFill>
                  <a:schemeClr val="bg1"/>
                </a:solidFill>
                <a:effectLst/>
                <a:uLnTx/>
                <a:uFillTx/>
                <a:latin typeface="Alasassy Caps" pitchFamily="2" charset="0"/>
              </a:rPr>
              <a:t>“</a:t>
            </a:r>
            <a:r>
              <a:rPr kumimoji="0" lang="en-US" sz="4000" b="1" i="0" u="none" strike="noStrike" kern="1200" cap="none" spc="0" normalizeH="0" baseline="0" noProof="0" dirty="0">
                <a:ln>
                  <a:noFill/>
                </a:ln>
                <a:solidFill>
                  <a:schemeClr val="bg1"/>
                </a:solidFill>
                <a:effectLst/>
                <a:uLnTx/>
                <a:uFillTx/>
                <a:latin typeface="Alasassy Caps" pitchFamily="2" charset="0"/>
              </a:rPr>
              <a:t>All things were made by him; and without him was not any thing made that was made.”</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000" b="1" i="0" u="none" strike="noStrike" kern="1200" cap="none" spc="0" normalizeH="0" baseline="0" noProof="0" dirty="0">
              <a:ln>
                <a:noFill/>
              </a:ln>
              <a:solidFill>
                <a:srgbClr val="77B52E"/>
              </a:solidFill>
              <a:effectLst/>
              <a:uLnTx/>
              <a:uFillTx/>
              <a:latin typeface="Alasassy Caps" pitchFamily="2"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200" b="1" i="0" u="none" strike="noStrike" kern="1200" cap="none" spc="0" normalizeH="0" baseline="0" noProof="0" dirty="0">
              <a:ln>
                <a:noFill/>
              </a:ln>
              <a:solidFill>
                <a:srgbClr val="FFC000"/>
              </a:solidFill>
              <a:effectLst/>
              <a:uLnTx/>
              <a:uFillTx/>
              <a:latin typeface="Alasassy Caps" pitchFamily="2"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1" i="0" u="none" strike="noStrike" kern="1200" cap="none" spc="0" normalizeH="0" baseline="0" noProof="0" dirty="0">
                <a:ln>
                  <a:noFill/>
                </a:ln>
                <a:solidFill>
                  <a:schemeClr val="bg1"/>
                </a:solidFill>
                <a:effectLst/>
                <a:uLnTx/>
                <a:uFillTx/>
                <a:latin typeface="Alasassy Caps" pitchFamily="2" charset="0"/>
              </a:rPr>
              <a:t>Money is a created thing, and Jesus is supreme over all creation. So, anything that has been created, money included, came through Jesus first.</a:t>
            </a:r>
          </a:p>
        </p:txBody>
      </p:sp>
      <p:cxnSp>
        <p:nvCxnSpPr>
          <p:cNvPr id="7" name="Straight Connector 6">
            <a:extLst>
              <a:ext uri="{FF2B5EF4-FFF2-40B4-BE49-F238E27FC236}">
                <a16:creationId xmlns:a16="http://schemas.microsoft.com/office/drawing/2014/main" id="{FBE1E2DA-02B6-181B-D30B-A24E023E6611}"/>
              </a:ext>
            </a:extLst>
          </p:cNvPr>
          <p:cNvCxnSpPr>
            <a:cxnSpLocks/>
          </p:cNvCxnSpPr>
          <p:nvPr/>
        </p:nvCxnSpPr>
        <p:spPr>
          <a:xfrm>
            <a:off x="1131480" y="2519917"/>
            <a:ext cx="10453578" cy="0"/>
          </a:xfrm>
          <a:prstGeom prst="line">
            <a:avLst/>
          </a:prstGeom>
          <a:ln w="57150">
            <a:solidFill>
              <a:srgbClr val="FFC000"/>
            </a:solidFill>
            <a:prstDash val="dashDot"/>
          </a:ln>
        </p:spPr>
        <p:style>
          <a:lnRef idx="3">
            <a:schemeClr val="accent1"/>
          </a:lnRef>
          <a:fillRef idx="0">
            <a:schemeClr val="accent1"/>
          </a:fillRef>
          <a:effectRef idx="2">
            <a:schemeClr val="accent1"/>
          </a:effectRef>
          <a:fontRef idx="minor">
            <a:schemeClr val="tx1"/>
          </a:fontRef>
        </p:style>
      </p:cxnSp>
      <p:cxnSp>
        <p:nvCxnSpPr>
          <p:cNvPr id="12" name="Straight Connector 11">
            <a:extLst>
              <a:ext uri="{FF2B5EF4-FFF2-40B4-BE49-F238E27FC236}">
                <a16:creationId xmlns:a16="http://schemas.microsoft.com/office/drawing/2014/main" id="{6017B580-914A-B58C-E4FF-DE0BBDA234D9}"/>
              </a:ext>
            </a:extLst>
          </p:cNvPr>
          <p:cNvCxnSpPr>
            <a:cxnSpLocks/>
          </p:cNvCxnSpPr>
          <p:nvPr/>
        </p:nvCxnSpPr>
        <p:spPr>
          <a:xfrm>
            <a:off x="869211" y="4245934"/>
            <a:ext cx="10453578" cy="0"/>
          </a:xfrm>
          <a:prstGeom prst="line">
            <a:avLst/>
          </a:prstGeom>
          <a:ln w="57150">
            <a:solidFill>
              <a:srgbClr val="FFC000"/>
            </a:solidFill>
            <a:prstDash val="dashDot"/>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3084454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B61764-9534-2623-B07B-FCCBA0C6E626}"/>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672D4628-8AE5-E0E9-35B9-C9A5533C058C}"/>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E5BD3468-681A-4BF2-4C17-44B5F052D00B}"/>
              </a:ext>
            </a:extLst>
          </p:cNvPr>
          <p:cNvSpPr txBox="1"/>
          <p:nvPr/>
        </p:nvSpPr>
        <p:spPr>
          <a:xfrm>
            <a:off x="42530" y="1343445"/>
            <a:ext cx="12106940" cy="4618187"/>
          </a:xfrm>
          <a:prstGeom prst="rect">
            <a:avLst/>
          </a:prstGeom>
          <a:noFill/>
        </p:spPr>
        <p:txBody>
          <a:bodyPr wrap="square">
            <a:sp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800" b="1" i="0" u="none" strike="noStrike" kern="1200" cap="none" spc="0" normalizeH="0" baseline="0" noProof="0" dirty="0">
                <a:ln>
                  <a:noFill/>
                </a:ln>
                <a:solidFill>
                  <a:srgbClr val="FFC000"/>
                </a:solidFill>
                <a:effectLst/>
                <a:uLnTx/>
                <a:uFillTx/>
                <a:latin typeface="Alasassy Caps" pitchFamily="2" charset="0"/>
              </a:rPr>
              <a:t>Money isn’t just a tool; It is God’s tool. </a:t>
            </a:r>
            <a:r>
              <a:rPr kumimoji="0" lang="en-US" sz="4800" b="1" i="0" u="none" strike="noStrike" kern="1200" cap="none" spc="0" normalizeH="0" baseline="0" noProof="0" dirty="0">
                <a:ln>
                  <a:noFill/>
                </a:ln>
                <a:solidFill>
                  <a:schemeClr val="bg1"/>
                </a:solidFill>
                <a:effectLst/>
                <a:uLnTx/>
                <a:uFillTx/>
                <a:latin typeface="Alasassy Caps" pitchFamily="2" charset="0"/>
              </a:rPr>
              <a:t>The purpose of money is provision. Its function is to provide for all things. </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4800" b="1" i="0" u="none" strike="noStrike" kern="1200" cap="none" spc="0" normalizeH="0" baseline="0" noProof="0" dirty="0">
              <a:ln>
                <a:noFill/>
              </a:ln>
              <a:solidFill>
                <a:srgbClr val="FFC000"/>
              </a:solidFill>
              <a:effectLst/>
              <a:uLnTx/>
              <a:uFillTx/>
              <a:latin typeface="Alasassy Caps" pitchFamily="2"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800" b="1" i="0" u="sng" strike="noStrike" kern="1200" cap="none" spc="0" normalizeH="0" baseline="0" noProof="0" dirty="0">
                <a:ln>
                  <a:noFill/>
                </a:ln>
                <a:solidFill>
                  <a:schemeClr val="accent2">
                    <a:lumMod val="60000"/>
                    <a:lumOff val="40000"/>
                  </a:schemeClr>
                </a:solidFill>
                <a:effectLst/>
                <a:uLnTx/>
                <a:uFillTx/>
                <a:latin typeface="Alasassy Caps" pitchFamily="2" charset="0"/>
              </a:rPr>
              <a:t>Ecclesiastes 10:19</a:t>
            </a:r>
            <a:r>
              <a:rPr kumimoji="0" lang="en-US" sz="4800" b="1" i="0" strike="noStrike" kern="1200" cap="none" spc="0" normalizeH="0" baseline="0" noProof="0" dirty="0">
                <a:ln>
                  <a:noFill/>
                </a:ln>
                <a:solidFill>
                  <a:schemeClr val="accent2">
                    <a:lumMod val="60000"/>
                    <a:lumOff val="40000"/>
                  </a:schemeClr>
                </a:solidFill>
                <a:effectLst/>
                <a:uLnTx/>
                <a:uFillTx/>
                <a:latin typeface="Alasassy Caps" pitchFamily="2" charset="0"/>
              </a:rPr>
              <a:t> </a:t>
            </a:r>
            <a:r>
              <a:rPr lang="en-US" sz="4800" b="1" dirty="0">
                <a:solidFill>
                  <a:schemeClr val="bg1"/>
                </a:solidFill>
                <a:latin typeface="Alasassy Caps" pitchFamily="2" charset="0"/>
              </a:rPr>
              <a:t>“</a:t>
            </a:r>
            <a:r>
              <a:rPr kumimoji="0" lang="en-US" sz="4800" b="1" i="0" u="none" strike="noStrike" kern="1200" cap="none" spc="0" normalizeH="0" baseline="0" noProof="0" dirty="0">
                <a:ln>
                  <a:noFill/>
                </a:ln>
                <a:solidFill>
                  <a:schemeClr val="bg1"/>
                </a:solidFill>
                <a:effectLst/>
                <a:uLnTx/>
                <a:uFillTx/>
                <a:latin typeface="Alasassy Caps" pitchFamily="2" charset="0"/>
              </a:rPr>
              <a:t>A feast is made for laughter, and wine maketh merry</a:t>
            </a:r>
            <a:r>
              <a:rPr lang="en-US" sz="4800" b="1" dirty="0">
                <a:solidFill>
                  <a:schemeClr val="bg1"/>
                </a:solidFill>
                <a:latin typeface="Alasassy Caps" pitchFamily="2" charset="0"/>
              </a:rPr>
              <a:t>, </a:t>
            </a:r>
            <a:r>
              <a:rPr kumimoji="0" lang="en-US" sz="4800" b="1" i="0" u="none" strike="noStrike" kern="1200" cap="none" spc="0" normalizeH="0" baseline="0" noProof="0" dirty="0">
                <a:ln>
                  <a:noFill/>
                </a:ln>
                <a:solidFill>
                  <a:schemeClr val="bg1"/>
                </a:solidFill>
                <a:effectLst/>
                <a:uLnTx/>
                <a:uFillTx/>
                <a:latin typeface="Alasassy Caps" pitchFamily="2" charset="0"/>
              </a:rPr>
              <a:t>but money </a:t>
            </a:r>
            <a:r>
              <a:rPr kumimoji="0" lang="en-US" sz="4800" b="1" i="0" u="none" strike="noStrike" kern="1200" cap="none" spc="0" normalizeH="0" baseline="0" noProof="0" dirty="0" err="1">
                <a:ln>
                  <a:noFill/>
                </a:ln>
                <a:solidFill>
                  <a:schemeClr val="bg1"/>
                </a:solidFill>
                <a:effectLst/>
                <a:uLnTx/>
                <a:uFillTx/>
                <a:latin typeface="Alasassy Caps" pitchFamily="2" charset="0"/>
              </a:rPr>
              <a:t>answereth</a:t>
            </a:r>
            <a:r>
              <a:rPr kumimoji="0" lang="en-US" sz="4800" b="1" i="0" u="none" strike="noStrike" kern="1200" cap="none" spc="0" normalizeH="0" baseline="0" noProof="0" dirty="0">
                <a:ln>
                  <a:noFill/>
                </a:ln>
                <a:solidFill>
                  <a:schemeClr val="bg1"/>
                </a:solidFill>
                <a:effectLst/>
                <a:uLnTx/>
                <a:uFillTx/>
                <a:latin typeface="Alasassy Caps" pitchFamily="2" charset="0"/>
              </a:rPr>
              <a:t> all things.”</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100" b="1" i="0" u="none" strike="noStrike" kern="1200" cap="none" spc="0" normalizeH="0" baseline="0" noProof="0" dirty="0">
              <a:ln>
                <a:noFill/>
              </a:ln>
              <a:solidFill>
                <a:schemeClr val="accent2">
                  <a:lumMod val="60000"/>
                  <a:lumOff val="40000"/>
                </a:schemeClr>
              </a:solidFill>
              <a:effectLst/>
              <a:uLnTx/>
              <a:uFillTx/>
              <a:latin typeface="Alasassy Caps" pitchFamily="2" charset="0"/>
            </a:endParaRPr>
          </a:p>
        </p:txBody>
      </p:sp>
      <p:cxnSp>
        <p:nvCxnSpPr>
          <p:cNvPr id="6" name="Straight Connector 5">
            <a:extLst>
              <a:ext uri="{FF2B5EF4-FFF2-40B4-BE49-F238E27FC236}">
                <a16:creationId xmlns:a16="http://schemas.microsoft.com/office/drawing/2014/main" id="{162C9F31-324D-2D48-0129-4FFD09016BF0}"/>
              </a:ext>
            </a:extLst>
          </p:cNvPr>
          <p:cNvCxnSpPr>
            <a:cxnSpLocks/>
          </p:cNvCxnSpPr>
          <p:nvPr/>
        </p:nvCxnSpPr>
        <p:spPr>
          <a:xfrm>
            <a:off x="1104899" y="3652538"/>
            <a:ext cx="10410161" cy="46624"/>
          </a:xfrm>
          <a:prstGeom prst="line">
            <a:avLst/>
          </a:prstGeom>
          <a:ln w="57150">
            <a:solidFill>
              <a:srgbClr val="FFC000"/>
            </a:solidFill>
            <a:prstDash val="dashDot"/>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0606058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B97590-A534-4FC6-E705-299A19185324}"/>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6EC01974-5E7E-46C7-6C91-F58430A1C23C}"/>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7F301F55-78BD-B556-8647-651F331C00A1}"/>
              </a:ext>
            </a:extLst>
          </p:cNvPr>
          <p:cNvSpPr txBox="1"/>
          <p:nvPr/>
        </p:nvSpPr>
        <p:spPr>
          <a:xfrm>
            <a:off x="0" y="535080"/>
            <a:ext cx="12191999" cy="1200329"/>
          </a:xfrm>
          <a:prstGeom prst="rect">
            <a:avLst/>
          </a:prstGeom>
          <a:noFill/>
        </p:spPr>
        <p:txBody>
          <a:bodyPr wrap="square">
            <a:sp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1" i="0" u="none" strike="noStrike" kern="1200" cap="none" spc="0" normalizeH="0" baseline="0" noProof="0" dirty="0">
                <a:ln>
                  <a:noFill/>
                </a:ln>
                <a:solidFill>
                  <a:prstClr val="white"/>
                </a:solidFill>
                <a:effectLst/>
                <a:uLnTx/>
                <a:uFillTx/>
                <a:latin typeface="Alasassy Caps" pitchFamily="2" charset="0"/>
                <a:ea typeface="+mn-ea"/>
                <a:cs typeface="+mn-cs"/>
              </a:rPr>
              <a:t>Money requires proper use. These are the ten biblical financial principles: </a:t>
            </a:r>
          </a:p>
        </p:txBody>
      </p:sp>
      <p:sp>
        <p:nvSpPr>
          <p:cNvPr id="9" name="Content Placeholder 8">
            <a:extLst>
              <a:ext uri="{FF2B5EF4-FFF2-40B4-BE49-F238E27FC236}">
                <a16:creationId xmlns:a16="http://schemas.microsoft.com/office/drawing/2014/main" id="{AE8FEACA-D6B8-CAA6-5963-0582CCFBC683}"/>
              </a:ext>
            </a:extLst>
          </p:cNvPr>
          <p:cNvSpPr>
            <a:spLocks noGrp="1"/>
          </p:cNvSpPr>
          <p:nvPr>
            <p:ph sz="half" idx="1"/>
          </p:nvPr>
        </p:nvSpPr>
        <p:spPr>
          <a:xfrm>
            <a:off x="71993" y="2149426"/>
            <a:ext cx="5594497" cy="4513597"/>
          </a:xfrm>
        </p:spPr>
        <p:txBody>
          <a:bodyPr>
            <a:normAutofit fontScale="92500" lnSpcReduction="20000"/>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4000" b="1" i="0" u="none" strike="noStrike" kern="1200" cap="none" spc="0" normalizeH="0" baseline="0" noProof="0" dirty="0">
              <a:ln>
                <a:noFill/>
              </a:ln>
              <a:solidFill>
                <a:prstClr val="white"/>
              </a:solidFill>
              <a:effectLst/>
              <a:uLnTx/>
              <a:uFillTx/>
              <a:latin typeface="Alasassy Caps" pitchFamily="2" charset="0"/>
              <a:ea typeface="+mn-ea"/>
              <a:cs typeface="+mn-cs"/>
            </a:endParaRPr>
          </a:p>
          <a:p>
            <a:pPr algn="ctr">
              <a:buFont typeface="Wingdings" panose="05000000000000000000" pitchFamily="2" charset="2"/>
              <a:buChar char="v"/>
              <a:defRPr/>
            </a:pPr>
            <a:r>
              <a:rPr kumimoji="0" lang="en-US" sz="5200" i="0" u="none" strike="noStrike" kern="1200" cap="none" spc="0" normalizeH="0" baseline="0" noProof="0" dirty="0">
                <a:ln>
                  <a:noFill/>
                </a:ln>
                <a:solidFill>
                  <a:prstClr val="white"/>
                </a:solidFill>
                <a:effectLst/>
                <a:uLnTx/>
                <a:uFillTx/>
                <a:latin typeface="Alasassy Caps" pitchFamily="2" charset="0"/>
              </a:rPr>
              <a:t>God is the </a:t>
            </a:r>
            <a:r>
              <a:rPr kumimoji="0" lang="en-US" sz="5200" b="1" i="0" u="none" strike="noStrike" kern="1200" cap="none" spc="0" normalizeH="0" baseline="0" noProof="0" dirty="0">
                <a:ln>
                  <a:noFill/>
                </a:ln>
                <a:solidFill>
                  <a:srgbClr val="FFFF00"/>
                </a:solidFill>
                <a:effectLst/>
                <a:uLnTx/>
                <a:uFillTx/>
                <a:latin typeface="Alasassy Caps" pitchFamily="2" charset="0"/>
              </a:rPr>
              <a:t>source</a:t>
            </a:r>
          </a:p>
          <a:p>
            <a:pPr algn="ctr">
              <a:buFont typeface="Wingdings" panose="05000000000000000000" pitchFamily="2" charset="2"/>
              <a:buChar char="v"/>
              <a:defRPr/>
            </a:pPr>
            <a:r>
              <a:rPr kumimoji="0" lang="en-US" sz="5200" i="0" u="none" strike="noStrike" kern="1200" cap="none" spc="0" normalizeH="0" baseline="0" noProof="0" dirty="0">
                <a:ln>
                  <a:noFill/>
                </a:ln>
                <a:solidFill>
                  <a:prstClr val="white"/>
                </a:solidFill>
                <a:effectLst/>
                <a:uLnTx/>
                <a:uFillTx/>
                <a:latin typeface="Alasassy Caps" pitchFamily="2" charset="0"/>
              </a:rPr>
              <a:t> Give </a:t>
            </a:r>
            <a:r>
              <a:rPr kumimoji="0" lang="en-US" sz="5200" b="1" i="0" u="none" strike="noStrike" kern="1200" cap="none" spc="0" normalizeH="0" baseline="0" noProof="0" dirty="0">
                <a:ln>
                  <a:noFill/>
                </a:ln>
                <a:solidFill>
                  <a:srgbClr val="FFFF00"/>
                </a:solidFill>
                <a:effectLst/>
                <a:uLnTx/>
                <a:uFillTx/>
                <a:latin typeface="Alasassy Caps" pitchFamily="2" charset="0"/>
              </a:rPr>
              <a:t>first</a:t>
            </a:r>
          </a:p>
          <a:p>
            <a:pPr algn="ctr">
              <a:buFont typeface="Wingdings" panose="05000000000000000000" pitchFamily="2" charset="2"/>
              <a:buChar char="v"/>
              <a:defRPr/>
            </a:pPr>
            <a:r>
              <a:rPr kumimoji="0" lang="en-US" sz="5200" b="1" i="0" u="none" strike="noStrike" kern="1200" cap="none" spc="0" normalizeH="0" baseline="0" noProof="0" dirty="0">
                <a:ln>
                  <a:noFill/>
                </a:ln>
                <a:solidFill>
                  <a:schemeClr val="bg1"/>
                </a:solidFill>
                <a:effectLst/>
                <a:uLnTx/>
                <a:uFillTx/>
                <a:latin typeface="Alasassy Caps" pitchFamily="2" charset="0"/>
              </a:rPr>
              <a:t> </a:t>
            </a:r>
            <a:r>
              <a:rPr kumimoji="0" lang="en-US" sz="5200" b="1" i="0" u="none" strike="noStrike" kern="1200" cap="none" spc="0" normalizeH="0" baseline="0" noProof="0" dirty="0">
                <a:ln>
                  <a:noFill/>
                </a:ln>
                <a:solidFill>
                  <a:srgbClr val="FFFF00"/>
                </a:solidFill>
                <a:effectLst/>
                <a:uLnTx/>
                <a:uFillTx/>
                <a:latin typeface="Alasassy Caps" pitchFamily="2" charset="0"/>
              </a:rPr>
              <a:t>live</a:t>
            </a:r>
            <a:r>
              <a:rPr kumimoji="0" lang="en-US" sz="5200" i="0" u="none" strike="noStrike" kern="1200" cap="none" spc="0" normalizeH="0" baseline="0" noProof="0" dirty="0">
                <a:ln>
                  <a:noFill/>
                </a:ln>
                <a:solidFill>
                  <a:prstClr val="white"/>
                </a:solidFill>
                <a:effectLst/>
                <a:uLnTx/>
                <a:uFillTx/>
                <a:latin typeface="Alasassy Caps" pitchFamily="2" charset="0"/>
              </a:rPr>
              <a:t> on a margin</a:t>
            </a:r>
          </a:p>
          <a:p>
            <a:pPr algn="ctr">
              <a:buFont typeface="Wingdings" panose="05000000000000000000" pitchFamily="2" charset="2"/>
              <a:buChar char="v"/>
              <a:defRPr/>
            </a:pPr>
            <a:r>
              <a:rPr kumimoji="0" lang="en-US" sz="5200" i="0" u="none" strike="noStrike" kern="1200" cap="none" spc="0" normalizeH="0" baseline="0" noProof="0" dirty="0">
                <a:ln>
                  <a:noFill/>
                </a:ln>
                <a:solidFill>
                  <a:prstClr val="white"/>
                </a:solidFill>
                <a:effectLst/>
                <a:uLnTx/>
                <a:uFillTx/>
                <a:latin typeface="Alasassy Caps" pitchFamily="2" charset="0"/>
              </a:rPr>
              <a:t> </a:t>
            </a:r>
            <a:r>
              <a:rPr kumimoji="0" lang="en-US" sz="5200" b="1" i="0" u="none" strike="noStrike" kern="1200" cap="none" spc="0" normalizeH="0" baseline="0" noProof="0" dirty="0">
                <a:ln>
                  <a:noFill/>
                </a:ln>
                <a:solidFill>
                  <a:srgbClr val="FFFF00"/>
                </a:solidFill>
                <a:effectLst/>
                <a:uLnTx/>
                <a:uFillTx/>
                <a:latin typeface="Alasassy Caps" pitchFamily="2" charset="0"/>
              </a:rPr>
              <a:t> save </a:t>
            </a:r>
            <a:r>
              <a:rPr kumimoji="0" lang="en-US" sz="5200" i="0" u="none" strike="noStrike" kern="1200" cap="none" spc="0" normalizeH="0" baseline="0" noProof="0" dirty="0">
                <a:ln>
                  <a:noFill/>
                </a:ln>
                <a:solidFill>
                  <a:prstClr val="white"/>
                </a:solidFill>
                <a:effectLst/>
                <a:uLnTx/>
                <a:uFillTx/>
                <a:latin typeface="Alasassy Caps" pitchFamily="2" charset="0"/>
              </a:rPr>
              <a:t>money</a:t>
            </a:r>
          </a:p>
          <a:p>
            <a:pPr algn="ctr">
              <a:buFont typeface="Wingdings" panose="05000000000000000000" pitchFamily="2" charset="2"/>
              <a:buChar char="v"/>
              <a:defRPr/>
            </a:pPr>
            <a:r>
              <a:rPr kumimoji="0" lang="en-US" sz="5200" i="0" u="none" strike="noStrike" kern="1200" cap="none" spc="0" normalizeH="0" baseline="0" noProof="0" dirty="0">
                <a:ln>
                  <a:noFill/>
                </a:ln>
                <a:solidFill>
                  <a:prstClr val="white"/>
                </a:solidFill>
                <a:effectLst/>
                <a:uLnTx/>
                <a:uFillTx/>
                <a:latin typeface="Alasassy Caps" pitchFamily="2" charset="0"/>
              </a:rPr>
              <a:t>  keep </a:t>
            </a:r>
            <a:r>
              <a:rPr kumimoji="0" lang="en-US" sz="5200" b="1" i="0" u="none" strike="noStrike" kern="1200" cap="none" spc="0" normalizeH="0" baseline="0" noProof="0" dirty="0">
                <a:ln>
                  <a:noFill/>
                </a:ln>
                <a:solidFill>
                  <a:srgbClr val="FFFF00"/>
                </a:solidFill>
                <a:effectLst/>
                <a:uLnTx/>
                <a:uFillTx/>
                <a:latin typeface="Alasassy Caps" pitchFamily="2" charset="0"/>
              </a:rPr>
              <a:t>out</a:t>
            </a:r>
            <a:r>
              <a:rPr kumimoji="0" lang="en-US" sz="5200" i="0" u="none" strike="noStrike" kern="1200" cap="none" spc="0" normalizeH="0" baseline="0" noProof="0" dirty="0">
                <a:ln>
                  <a:noFill/>
                </a:ln>
                <a:solidFill>
                  <a:prstClr val="white"/>
                </a:solidFill>
                <a:effectLst/>
                <a:uLnTx/>
                <a:uFillTx/>
                <a:latin typeface="Alasassy Caps" pitchFamily="2" charset="0"/>
              </a:rPr>
              <a:t> of debt</a:t>
            </a:r>
          </a:p>
          <a:p>
            <a:endParaRPr lang="en-US" dirty="0"/>
          </a:p>
        </p:txBody>
      </p:sp>
      <p:sp>
        <p:nvSpPr>
          <p:cNvPr id="10" name="Content Placeholder 9">
            <a:extLst>
              <a:ext uri="{FF2B5EF4-FFF2-40B4-BE49-F238E27FC236}">
                <a16:creationId xmlns:a16="http://schemas.microsoft.com/office/drawing/2014/main" id="{E448E33F-FA5A-3945-F254-8A89DEE97A60}"/>
              </a:ext>
            </a:extLst>
          </p:cNvPr>
          <p:cNvSpPr>
            <a:spLocks noGrp="1"/>
          </p:cNvSpPr>
          <p:nvPr>
            <p:ph sz="half" idx="2"/>
          </p:nvPr>
        </p:nvSpPr>
        <p:spPr>
          <a:xfrm>
            <a:off x="6473234" y="2075249"/>
            <a:ext cx="5808035" cy="4661950"/>
          </a:xfrm>
        </p:spPr>
        <p:txBody>
          <a:bodyPr>
            <a:normAutofit fontScale="92500" lnSpcReduction="20000"/>
          </a:bodyPr>
          <a:lstStyle/>
          <a:p>
            <a:pPr marL="0" indent="0" algn="ctr">
              <a:buNone/>
            </a:pPr>
            <a:r>
              <a:rPr kumimoji="0" lang="en-US" sz="4400" b="1" i="0" u="none" strike="noStrike" kern="1200" cap="none" spc="0" normalizeH="0" baseline="0" noProof="0" dirty="0">
                <a:ln>
                  <a:noFill/>
                </a:ln>
                <a:solidFill>
                  <a:schemeClr val="bg1"/>
                </a:solidFill>
                <a:effectLst/>
                <a:uLnTx/>
                <a:uFillTx/>
                <a:latin typeface="Alasassy Caps" pitchFamily="2" charset="0"/>
              </a:rPr>
              <a:t> </a:t>
            </a:r>
          </a:p>
          <a:p>
            <a:pPr algn="ctr">
              <a:buFont typeface="Wingdings" panose="05000000000000000000" pitchFamily="2" charset="2"/>
              <a:buChar char="v"/>
            </a:pPr>
            <a:r>
              <a:rPr kumimoji="0" lang="en-US" sz="5200" i="0" u="none" strike="noStrike" kern="1200" cap="none" spc="0" normalizeH="0" baseline="0" noProof="0" dirty="0">
                <a:ln>
                  <a:noFill/>
                </a:ln>
                <a:solidFill>
                  <a:schemeClr val="bg1"/>
                </a:solidFill>
                <a:effectLst/>
                <a:uLnTx/>
                <a:uFillTx/>
                <a:latin typeface="Alasassy Caps" pitchFamily="2" charset="0"/>
              </a:rPr>
              <a:t>Be </a:t>
            </a:r>
            <a:r>
              <a:rPr kumimoji="0" lang="en-US" sz="5200" b="1" i="0" u="none" strike="noStrike" kern="1200" cap="none" spc="0" normalizeH="0" baseline="0" noProof="0" dirty="0">
                <a:ln>
                  <a:noFill/>
                </a:ln>
                <a:solidFill>
                  <a:srgbClr val="FFFF00"/>
                </a:solidFill>
                <a:effectLst/>
                <a:uLnTx/>
                <a:uFillTx/>
                <a:latin typeface="Alasassy Caps" pitchFamily="2" charset="0"/>
              </a:rPr>
              <a:t>content</a:t>
            </a:r>
            <a:r>
              <a:rPr kumimoji="0" lang="en-US" sz="5200" i="0" u="none" strike="noStrike" kern="1200" cap="none" spc="0" normalizeH="0" baseline="0" noProof="0" dirty="0">
                <a:ln>
                  <a:noFill/>
                </a:ln>
                <a:solidFill>
                  <a:schemeClr val="bg1"/>
                </a:solidFill>
                <a:effectLst/>
                <a:uLnTx/>
                <a:uFillTx/>
                <a:latin typeface="Alasassy Caps" pitchFamily="2" charset="0"/>
              </a:rPr>
              <a:t> with what you have</a:t>
            </a:r>
          </a:p>
          <a:p>
            <a:pPr algn="ctr">
              <a:buFont typeface="Wingdings" panose="05000000000000000000" pitchFamily="2" charset="2"/>
              <a:buChar char="v"/>
            </a:pPr>
            <a:r>
              <a:rPr kumimoji="0" lang="en-US" sz="5200" i="0" u="none" strike="noStrike" kern="1200" cap="none" spc="0" normalizeH="0" baseline="0" noProof="0" dirty="0">
                <a:ln>
                  <a:noFill/>
                </a:ln>
                <a:solidFill>
                  <a:schemeClr val="bg1"/>
                </a:solidFill>
                <a:effectLst/>
                <a:uLnTx/>
                <a:uFillTx/>
                <a:latin typeface="Alasassy Caps" pitchFamily="2" charset="0"/>
              </a:rPr>
              <a:t>  keep </a:t>
            </a:r>
            <a:r>
              <a:rPr kumimoji="0" lang="en-US" sz="5200" b="1" i="0" u="none" strike="noStrike" kern="1200" cap="none" spc="0" normalizeH="0" baseline="0" noProof="0" dirty="0">
                <a:ln>
                  <a:noFill/>
                </a:ln>
                <a:solidFill>
                  <a:srgbClr val="FFFF00"/>
                </a:solidFill>
                <a:effectLst/>
                <a:uLnTx/>
                <a:uFillTx/>
                <a:latin typeface="Alasassy Caps" pitchFamily="2" charset="0"/>
              </a:rPr>
              <a:t>records</a:t>
            </a:r>
          </a:p>
          <a:p>
            <a:pPr algn="ctr">
              <a:buFont typeface="Wingdings" panose="05000000000000000000" pitchFamily="2" charset="2"/>
              <a:buChar char="v"/>
            </a:pPr>
            <a:r>
              <a:rPr kumimoji="0" lang="en-US" sz="5200" i="0" u="none" strike="noStrike" kern="1200" cap="none" spc="0" normalizeH="0" baseline="0" noProof="0" dirty="0">
                <a:ln>
                  <a:noFill/>
                </a:ln>
                <a:solidFill>
                  <a:schemeClr val="bg1"/>
                </a:solidFill>
                <a:effectLst/>
                <a:uLnTx/>
                <a:uFillTx/>
                <a:latin typeface="Alasassy Caps" pitchFamily="2" charset="0"/>
              </a:rPr>
              <a:t> </a:t>
            </a:r>
            <a:r>
              <a:rPr kumimoji="0" lang="en-US" sz="5200" b="1" i="0" u="none" strike="noStrike" kern="1200" cap="none" spc="0" normalizeH="0" baseline="0" noProof="0" dirty="0">
                <a:ln>
                  <a:noFill/>
                </a:ln>
                <a:solidFill>
                  <a:srgbClr val="FFFF00"/>
                </a:solidFill>
                <a:effectLst/>
                <a:uLnTx/>
                <a:uFillTx/>
                <a:latin typeface="Alasassy Caps" pitchFamily="2" charset="0"/>
              </a:rPr>
              <a:t>don't</a:t>
            </a:r>
            <a:r>
              <a:rPr kumimoji="0" lang="en-US" sz="5200" i="0" u="none" strike="noStrike" kern="1200" cap="none" spc="0" normalizeH="0" baseline="0" noProof="0" dirty="0">
                <a:ln>
                  <a:noFill/>
                </a:ln>
                <a:solidFill>
                  <a:schemeClr val="bg1"/>
                </a:solidFill>
                <a:effectLst/>
                <a:uLnTx/>
                <a:uFillTx/>
                <a:latin typeface="Alasassy Caps" pitchFamily="2" charset="0"/>
              </a:rPr>
              <a:t> cosign</a:t>
            </a:r>
          </a:p>
          <a:p>
            <a:pPr algn="ctr">
              <a:buFont typeface="Wingdings" panose="05000000000000000000" pitchFamily="2" charset="2"/>
              <a:buChar char="v"/>
            </a:pPr>
            <a:r>
              <a:rPr kumimoji="0" lang="en-US" sz="5200" i="0" u="none" strike="noStrike" kern="1200" cap="none" spc="0" normalizeH="0" baseline="0" noProof="0" dirty="0">
                <a:ln>
                  <a:noFill/>
                </a:ln>
                <a:solidFill>
                  <a:schemeClr val="bg1"/>
                </a:solidFill>
                <a:effectLst/>
                <a:uLnTx/>
                <a:uFillTx/>
                <a:latin typeface="Alasassy Caps" pitchFamily="2" charset="0"/>
              </a:rPr>
              <a:t>work </a:t>
            </a:r>
            <a:r>
              <a:rPr kumimoji="0" lang="en-US" sz="5200" b="1" i="0" u="none" strike="noStrike" kern="1200" cap="none" spc="0" normalizeH="0" baseline="0" noProof="0" dirty="0">
                <a:ln>
                  <a:noFill/>
                </a:ln>
                <a:solidFill>
                  <a:srgbClr val="FFFF00"/>
                </a:solidFill>
                <a:effectLst/>
                <a:uLnTx/>
                <a:uFillTx/>
                <a:latin typeface="Alasassy Caps" pitchFamily="2" charset="0"/>
              </a:rPr>
              <a:t>hard</a:t>
            </a:r>
            <a:r>
              <a:rPr kumimoji="0" lang="en-US" sz="5200" i="0" u="none" strike="noStrike" kern="1200" cap="none" spc="0" normalizeH="0" baseline="0" noProof="0" dirty="0">
                <a:ln>
                  <a:noFill/>
                </a:ln>
                <a:solidFill>
                  <a:schemeClr val="bg1"/>
                </a:solidFill>
                <a:effectLst/>
                <a:uLnTx/>
                <a:uFillTx/>
                <a:latin typeface="Alasassy Caps" pitchFamily="2" charset="0"/>
              </a:rPr>
              <a:t> </a:t>
            </a:r>
          </a:p>
          <a:p>
            <a:pPr algn="ctr">
              <a:buFont typeface="Wingdings" panose="05000000000000000000" pitchFamily="2" charset="2"/>
              <a:buChar char="v"/>
            </a:pPr>
            <a:r>
              <a:rPr kumimoji="0" lang="en-US" sz="5200" i="0" u="none" strike="noStrike" kern="1200" cap="none" spc="0" normalizeH="0" baseline="0" noProof="0" dirty="0">
                <a:ln>
                  <a:noFill/>
                </a:ln>
                <a:solidFill>
                  <a:schemeClr val="bg1"/>
                </a:solidFill>
                <a:effectLst/>
                <a:uLnTx/>
                <a:uFillTx/>
                <a:latin typeface="Alasassy Caps" pitchFamily="2" charset="0"/>
              </a:rPr>
              <a:t> </a:t>
            </a:r>
            <a:r>
              <a:rPr kumimoji="0" lang="en-US" sz="5200" b="1" i="0" u="none" strike="noStrike" kern="1200" cap="none" spc="0" normalizeH="0" baseline="0" noProof="0" dirty="0">
                <a:ln>
                  <a:noFill/>
                </a:ln>
                <a:solidFill>
                  <a:srgbClr val="FFFF00"/>
                </a:solidFill>
                <a:effectLst/>
                <a:uLnTx/>
                <a:uFillTx/>
                <a:latin typeface="Alasassy Caps" pitchFamily="2" charset="0"/>
              </a:rPr>
              <a:t>seek</a:t>
            </a:r>
            <a:r>
              <a:rPr kumimoji="0" lang="en-US" sz="5200" i="0" u="none" strike="noStrike" kern="1200" cap="none" spc="0" normalizeH="0" baseline="0" noProof="0" dirty="0">
                <a:ln>
                  <a:noFill/>
                </a:ln>
                <a:solidFill>
                  <a:schemeClr val="bg1"/>
                </a:solidFill>
                <a:effectLst/>
                <a:uLnTx/>
                <a:uFillTx/>
                <a:latin typeface="Alasassy Caps" pitchFamily="2" charset="0"/>
              </a:rPr>
              <a:t> godly counsel</a:t>
            </a:r>
            <a:endParaRPr lang="en-US" sz="5200" dirty="0">
              <a:solidFill>
                <a:schemeClr val="bg1"/>
              </a:solidFill>
              <a:latin typeface="Alasassy Caps" pitchFamily="2" charset="0"/>
            </a:endParaRPr>
          </a:p>
        </p:txBody>
      </p:sp>
      <p:cxnSp>
        <p:nvCxnSpPr>
          <p:cNvPr id="11" name="Straight Connector 10">
            <a:extLst>
              <a:ext uri="{FF2B5EF4-FFF2-40B4-BE49-F238E27FC236}">
                <a16:creationId xmlns:a16="http://schemas.microsoft.com/office/drawing/2014/main" id="{8CF3B86B-BE3F-E01C-F96F-68C5DF33E022}"/>
              </a:ext>
            </a:extLst>
          </p:cNvPr>
          <p:cNvCxnSpPr>
            <a:cxnSpLocks/>
          </p:cNvCxnSpPr>
          <p:nvPr/>
        </p:nvCxnSpPr>
        <p:spPr>
          <a:xfrm>
            <a:off x="1041104" y="1735409"/>
            <a:ext cx="10410161" cy="46624"/>
          </a:xfrm>
          <a:prstGeom prst="line">
            <a:avLst/>
          </a:prstGeom>
          <a:ln w="57150">
            <a:solidFill>
              <a:srgbClr val="FFC000"/>
            </a:solidFill>
            <a:prstDash val="dashDot"/>
          </a:ln>
        </p:spPr>
        <p:style>
          <a:lnRef idx="3">
            <a:schemeClr val="accent1"/>
          </a:lnRef>
          <a:fillRef idx="0">
            <a:schemeClr val="accent1"/>
          </a:fillRef>
          <a:effectRef idx="2">
            <a:schemeClr val="accent1"/>
          </a:effectRef>
          <a:fontRef idx="minor">
            <a:schemeClr val="tx1"/>
          </a:fontRef>
        </p:style>
      </p:cxnSp>
      <p:cxnSp>
        <p:nvCxnSpPr>
          <p:cNvPr id="12" name="Straight Connector 11">
            <a:extLst>
              <a:ext uri="{FF2B5EF4-FFF2-40B4-BE49-F238E27FC236}">
                <a16:creationId xmlns:a16="http://schemas.microsoft.com/office/drawing/2014/main" id="{DFC5BF7C-EFD6-3A5E-E87B-B10FC1C47919}"/>
              </a:ext>
            </a:extLst>
          </p:cNvPr>
          <p:cNvCxnSpPr>
            <a:cxnSpLocks/>
          </p:cNvCxnSpPr>
          <p:nvPr/>
        </p:nvCxnSpPr>
        <p:spPr>
          <a:xfrm>
            <a:off x="6160682" y="2181977"/>
            <a:ext cx="44744" cy="4313366"/>
          </a:xfrm>
          <a:prstGeom prst="line">
            <a:avLst/>
          </a:prstGeom>
          <a:ln w="57150">
            <a:solidFill>
              <a:srgbClr val="FFC000"/>
            </a:solidFill>
            <a:prstDash val="dashDot"/>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893720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8802BD-D1AC-4685-D8A8-DCD94C939FBB}"/>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64EB0B7E-F93A-2967-CAD8-B84AF2CF6B03}"/>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Frame 3">
            <a:extLst>
              <a:ext uri="{FF2B5EF4-FFF2-40B4-BE49-F238E27FC236}">
                <a16:creationId xmlns:a16="http://schemas.microsoft.com/office/drawing/2014/main" id="{0773182E-AB84-BB28-6F11-B0D9D23C0BDE}"/>
              </a:ext>
            </a:extLst>
          </p:cNvPr>
          <p:cNvSpPr/>
          <p:nvPr/>
        </p:nvSpPr>
        <p:spPr>
          <a:xfrm>
            <a:off x="201132" y="2129170"/>
            <a:ext cx="11789736" cy="2599660"/>
          </a:xfrm>
          <a:prstGeom prst="frame">
            <a:avLst>
              <a:gd name="adj1" fmla="val 11273"/>
            </a:avLst>
          </a:prstGeom>
          <a:solidFill>
            <a:srgbClr val="77B52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TextBox 5">
            <a:extLst>
              <a:ext uri="{FF2B5EF4-FFF2-40B4-BE49-F238E27FC236}">
                <a16:creationId xmlns:a16="http://schemas.microsoft.com/office/drawing/2014/main" id="{78074CA5-D8B1-FD64-D067-616CA0755302}"/>
              </a:ext>
            </a:extLst>
          </p:cNvPr>
          <p:cNvSpPr txBox="1"/>
          <p:nvPr/>
        </p:nvSpPr>
        <p:spPr>
          <a:xfrm>
            <a:off x="593651" y="2875002"/>
            <a:ext cx="11004698" cy="1107996"/>
          </a:xfrm>
          <a:prstGeom prst="rect">
            <a:avLst/>
          </a:prstGeom>
          <a:noFill/>
        </p:spPr>
        <p:txBody>
          <a:bodyPr wrap="square">
            <a:spAutoFit/>
          </a:bodyPr>
          <a:lstStyle/>
          <a:p>
            <a:pPr algn="ctr"/>
            <a:r>
              <a:rPr kumimoji="0" lang="en-US" sz="6600" b="0" i="0" u="none" strike="noStrike" kern="1200" cap="none" spc="0" normalizeH="0" baseline="0" noProof="0" dirty="0">
                <a:ln>
                  <a:noFill/>
                </a:ln>
                <a:solidFill>
                  <a:schemeClr val="bg1"/>
                </a:solidFill>
                <a:effectLst/>
                <a:uLnTx/>
                <a:uFillTx/>
                <a:latin typeface="Algerian" panose="04020705040A02060702" pitchFamily="82" charset="0"/>
                <a:ea typeface="+mj-ea"/>
                <a:cs typeface="+mj-cs"/>
              </a:rPr>
              <a:t>The Law of Circulation!</a:t>
            </a:r>
            <a:endParaRPr lang="en-US" sz="6600" dirty="0">
              <a:solidFill>
                <a:schemeClr val="bg1"/>
              </a:solidFill>
              <a:latin typeface="Algerian" panose="04020705040A02060702" pitchFamily="82" charset="0"/>
            </a:endParaRPr>
          </a:p>
        </p:txBody>
      </p:sp>
    </p:spTree>
    <p:extLst>
      <p:ext uri="{BB962C8B-B14F-4D97-AF65-F5344CB8AC3E}">
        <p14:creationId xmlns:p14="http://schemas.microsoft.com/office/powerpoint/2010/main" val="32955263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FEA004-FEDF-51FA-E06A-22DDC7AC4925}"/>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0B8A9094-13D2-10D4-38C9-49DFBF5FE179}"/>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A6E766D7-D734-8267-043B-19C128F3550B}"/>
              </a:ext>
            </a:extLst>
          </p:cNvPr>
          <p:cNvSpPr txBox="1"/>
          <p:nvPr/>
        </p:nvSpPr>
        <p:spPr>
          <a:xfrm>
            <a:off x="0" y="557188"/>
            <a:ext cx="12192000" cy="5743624"/>
          </a:xfrm>
          <a:prstGeom prst="rect">
            <a:avLst/>
          </a:prstGeom>
          <a:noFill/>
        </p:spPr>
        <p:txBody>
          <a:bodyPr wrap="square">
            <a:sp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1" i="0" u="none" strike="noStrike" kern="1200" cap="none" spc="0" normalizeH="0" baseline="0" noProof="0" dirty="0">
                <a:ln>
                  <a:noFill/>
                </a:ln>
                <a:solidFill>
                  <a:schemeClr val="bg1"/>
                </a:solidFill>
                <a:effectLst/>
                <a:uLnTx/>
                <a:uFillTx/>
                <a:latin typeface="Alasassy Caps" pitchFamily="2" charset="0"/>
              </a:rPr>
              <a:t>The Law of </a:t>
            </a:r>
            <a:r>
              <a:rPr kumimoji="0" lang="en-US" sz="4000" b="1" i="0" u="none" strike="noStrike" kern="1200" cap="none" spc="0" normalizeH="0" baseline="0" noProof="0" dirty="0">
                <a:ln>
                  <a:noFill/>
                </a:ln>
                <a:solidFill>
                  <a:srgbClr val="FFFF00"/>
                </a:solidFill>
                <a:effectLst/>
                <a:uLnTx/>
                <a:uFillTx/>
                <a:latin typeface="Alasassy Caps" pitchFamily="2" charset="0"/>
              </a:rPr>
              <a:t>Circulation</a:t>
            </a:r>
            <a:r>
              <a:rPr kumimoji="0" lang="en-US" sz="4000" b="1" i="0" u="none" strike="noStrike" kern="1200" cap="none" spc="0" normalizeH="0" baseline="0" noProof="0" dirty="0">
                <a:ln>
                  <a:noFill/>
                </a:ln>
                <a:solidFill>
                  <a:schemeClr val="bg1"/>
                </a:solidFill>
                <a:effectLst/>
                <a:uLnTx/>
                <a:uFillTx/>
                <a:latin typeface="Alasassy Caps" pitchFamily="2" charset="0"/>
              </a:rPr>
              <a:t> must be used to avoid </a:t>
            </a:r>
            <a:r>
              <a:rPr kumimoji="0" lang="en-US" sz="4000" b="1" i="0" u="none" strike="noStrike" kern="1200" cap="none" spc="0" normalizeH="0" baseline="0" noProof="0" dirty="0">
                <a:ln>
                  <a:noFill/>
                </a:ln>
                <a:solidFill>
                  <a:srgbClr val="FFFF00"/>
                </a:solidFill>
                <a:effectLst/>
                <a:uLnTx/>
                <a:uFillTx/>
                <a:latin typeface="Alasassy Caps" pitchFamily="2" charset="0"/>
              </a:rPr>
              <a:t>stagnation</a:t>
            </a:r>
            <a:r>
              <a:rPr kumimoji="0" lang="en-US" sz="4000" b="1" i="0" u="none" strike="noStrike" kern="1200" cap="none" spc="0" normalizeH="0" baseline="0" noProof="0" dirty="0">
                <a:ln>
                  <a:noFill/>
                </a:ln>
                <a:solidFill>
                  <a:schemeClr val="bg1"/>
                </a:solidFill>
                <a:effectLst/>
                <a:uLnTx/>
                <a:uFillTx/>
                <a:latin typeface="Alasassy Caps" pitchFamily="2" charset="0"/>
              </a:rPr>
              <a:t>. Compounded interest is real.</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100" b="1" i="0" u="none" strike="noStrike" kern="1200" cap="none" spc="0" normalizeH="0" baseline="0" noProof="0" dirty="0">
              <a:ln>
                <a:noFill/>
              </a:ln>
              <a:solidFill>
                <a:schemeClr val="bg1"/>
              </a:solidFill>
              <a:effectLst/>
              <a:uLnTx/>
              <a:uFillTx/>
              <a:latin typeface="Alasassy Caps" pitchFamily="2"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1" i="0" u="sng" strike="noStrike" kern="1200" cap="none" spc="0" normalizeH="0" baseline="0" noProof="0" dirty="0">
                <a:ln>
                  <a:noFill/>
                </a:ln>
                <a:solidFill>
                  <a:schemeClr val="accent2">
                    <a:lumMod val="60000"/>
                    <a:lumOff val="40000"/>
                  </a:schemeClr>
                </a:solidFill>
                <a:effectLst/>
                <a:uLnTx/>
                <a:uFillTx/>
                <a:latin typeface="Alasassy Caps" pitchFamily="2" charset="0"/>
              </a:rPr>
              <a:t>Luke 6:38</a:t>
            </a:r>
            <a:r>
              <a:rPr kumimoji="0" lang="en-US" sz="4000" b="1" i="0" strike="noStrike" kern="1200" cap="none" spc="0" normalizeH="0" baseline="0" noProof="0" dirty="0">
                <a:ln>
                  <a:noFill/>
                </a:ln>
                <a:solidFill>
                  <a:schemeClr val="accent2">
                    <a:lumMod val="60000"/>
                    <a:lumOff val="40000"/>
                  </a:schemeClr>
                </a:solidFill>
                <a:effectLst/>
                <a:uLnTx/>
                <a:uFillTx/>
                <a:latin typeface="Alasassy Caps" pitchFamily="2" charset="0"/>
              </a:rPr>
              <a:t> </a:t>
            </a:r>
            <a:r>
              <a:rPr kumimoji="0" lang="en-US" sz="4000" b="1" i="0" strike="noStrike" kern="1200" cap="none" spc="0" normalizeH="0" baseline="0" noProof="0" dirty="0">
                <a:ln>
                  <a:noFill/>
                </a:ln>
                <a:solidFill>
                  <a:schemeClr val="bg1"/>
                </a:solidFill>
                <a:effectLst/>
                <a:uLnTx/>
                <a:uFillTx/>
                <a:latin typeface="Alasassy Caps" pitchFamily="2" charset="0"/>
              </a:rPr>
              <a:t>“</a:t>
            </a:r>
            <a:r>
              <a:rPr kumimoji="0" lang="en-US" sz="4000" b="1" i="0" u="none" strike="noStrike" kern="1200" cap="none" spc="0" normalizeH="0" baseline="0" noProof="0" dirty="0">
                <a:ln>
                  <a:noFill/>
                </a:ln>
                <a:solidFill>
                  <a:schemeClr val="bg1"/>
                </a:solidFill>
                <a:effectLst/>
                <a:uLnTx/>
                <a:uFillTx/>
                <a:latin typeface="Alasassy Caps" pitchFamily="2" charset="0"/>
              </a:rPr>
              <a:t>Give, and it shall be given unto you; good measure, pressed down, and shaken together, and running over, shall men give into your bosom. For with the same measure that ye mete withal it shall be measured to you again.”</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4000" b="1" i="0" u="none" strike="noStrike" kern="1200" cap="none" spc="0" normalizeH="0" baseline="0" noProof="0" dirty="0">
              <a:ln>
                <a:noFill/>
              </a:ln>
              <a:solidFill>
                <a:srgbClr val="FF0000"/>
              </a:solidFill>
              <a:effectLst/>
              <a:uLnTx/>
              <a:uFillTx/>
              <a:latin typeface="Alasassy Caps" pitchFamily="2"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1" i="0" u="sng" strike="noStrike" kern="1200" cap="none" spc="0" normalizeH="0" baseline="0" noProof="0" dirty="0">
                <a:ln>
                  <a:noFill/>
                </a:ln>
                <a:solidFill>
                  <a:schemeClr val="accent2">
                    <a:lumMod val="60000"/>
                    <a:lumOff val="40000"/>
                  </a:schemeClr>
                </a:solidFill>
                <a:effectLst/>
                <a:uLnTx/>
                <a:uFillTx/>
                <a:latin typeface="Alasassy Caps" pitchFamily="2" charset="0"/>
              </a:rPr>
              <a:t>Galatians 6:7</a:t>
            </a:r>
            <a:r>
              <a:rPr kumimoji="0" lang="en-US" sz="4000" b="1" i="0" strike="noStrike" kern="1200" cap="none" spc="0" normalizeH="0" baseline="0" noProof="0" dirty="0">
                <a:ln>
                  <a:noFill/>
                </a:ln>
                <a:solidFill>
                  <a:schemeClr val="accent2">
                    <a:lumMod val="60000"/>
                    <a:lumOff val="40000"/>
                  </a:schemeClr>
                </a:solidFill>
                <a:effectLst/>
                <a:uLnTx/>
                <a:uFillTx/>
                <a:latin typeface="Alasassy Caps" pitchFamily="2" charset="0"/>
              </a:rPr>
              <a:t> </a:t>
            </a:r>
            <a:r>
              <a:rPr kumimoji="0" lang="en-US" sz="4000" b="1" i="0" strike="noStrike" kern="1200" cap="none" spc="0" normalizeH="0" baseline="0" noProof="0" dirty="0">
                <a:ln>
                  <a:noFill/>
                </a:ln>
                <a:solidFill>
                  <a:schemeClr val="bg1"/>
                </a:solidFill>
                <a:effectLst/>
                <a:uLnTx/>
                <a:uFillTx/>
                <a:latin typeface="Alasassy Caps" pitchFamily="2" charset="0"/>
              </a:rPr>
              <a:t>“</a:t>
            </a:r>
            <a:r>
              <a:rPr kumimoji="0" lang="en-US" sz="4000" b="1" i="0" u="none" strike="noStrike" kern="1200" cap="none" spc="0" normalizeH="0" baseline="0" noProof="0" dirty="0">
                <a:ln>
                  <a:noFill/>
                </a:ln>
                <a:solidFill>
                  <a:schemeClr val="bg1"/>
                </a:solidFill>
                <a:effectLst/>
                <a:uLnTx/>
                <a:uFillTx/>
                <a:latin typeface="Alasassy Caps" pitchFamily="2" charset="0"/>
              </a:rPr>
              <a:t>Be not deceived; God is not mocked: for whatsoever a man soweth, that shall he also reap.”</a:t>
            </a:r>
          </a:p>
        </p:txBody>
      </p:sp>
      <p:cxnSp>
        <p:nvCxnSpPr>
          <p:cNvPr id="5" name="Straight Connector 4">
            <a:extLst>
              <a:ext uri="{FF2B5EF4-FFF2-40B4-BE49-F238E27FC236}">
                <a16:creationId xmlns:a16="http://schemas.microsoft.com/office/drawing/2014/main" id="{73C7E9DD-073A-9875-9009-29955880FCFE}"/>
              </a:ext>
            </a:extLst>
          </p:cNvPr>
          <p:cNvCxnSpPr>
            <a:cxnSpLocks/>
          </p:cNvCxnSpPr>
          <p:nvPr/>
        </p:nvCxnSpPr>
        <p:spPr>
          <a:xfrm>
            <a:off x="906868" y="1852368"/>
            <a:ext cx="10378263" cy="0"/>
          </a:xfrm>
          <a:prstGeom prst="line">
            <a:avLst/>
          </a:prstGeom>
          <a:ln w="57150">
            <a:solidFill>
              <a:srgbClr val="FFC000"/>
            </a:solidFill>
            <a:prstDash val="dashDot"/>
          </a:ln>
        </p:spPr>
        <p:style>
          <a:lnRef idx="3">
            <a:schemeClr val="accent1"/>
          </a:lnRef>
          <a:fillRef idx="0">
            <a:schemeClr val="accent1"/>
          </a:fillRef>
          <a:effectRef idx="2">
            <a:schemeClr val="accent1"/>
          </a:effectRef>
          <a:fontRef idx="minor">
            <a:schemeClr val="tx1"/>
          </a:fontRef>
        </p:style>
      </p:cxnSp>
      <p:cxnSp>
        <p:nvCxnSpPr>
          <p:cNvPr id="7" name="Straight Connector 6">
            <a:extLst>
              <a:ext uri="{FF2B5EF4-FFF2-40B4-BE49-F238E27FC236}">
                <a16:creationId xmlns:a16="http://schemas.microsoft.com/office/drawing/2014/main" id="{96EEFA81-687F-463D-1EC1-E9C0A58FD61D}"/>
              </a:ext>
            </a:extLst>
          </p:cNvPr>
          <p:cNvCxnSpPr>
            <a:cxnSpLocks/>
          </p:cNvCxnSpPr>
          <p:nvPr/>
        </p:nvCxnSpPr>
        <p:spPr>
          <a:xfrm>
            <a:off x="1099141" y="4553037"/>
            <a:ext cx="10185990" cy="0"/>
          </a:xfrm>
          <a:prstGeom prst="line">
            <a:avLst/>
          </a:prstGeom>
          <a:ln w="57150">
            <a:solidFill>
              <a:srgbClr val="FFC000"/>
            </a:solidFill>
            <a:prstDash val="dashDot"/>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4774653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1786</TotalTime>
  <Words>792</Words>
  <Application>Microsoft Office PowerPoint</Application>
  <PresentationFormat>Widescreen</PresentationFormat>
  <Paragraphs>82</Paragraphs>
  <Slides>18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Alasassy Caps</vt:lpstr>
      <vt:lpstr>Algerian</vt:lpstr>
      <vt:lpstr>Amasis MT Pro Medium</vt:lpstr>
      <vt:lpstr>Aptos</vt:lpstr>
      <vt:lpstr>Aptos Display</vt:lpstr>
      <vt:lpstr>Arial</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Taylor Woods</dc:creator>
  <cp:lastModifiedBy>Courtney Coleman</cp:lastModifiedBy>
  <cp:revision>2</cp:revision>
  <dcterms:created xsi:type="dcterms:W3CDTF">2026-02-24T15:21:07Z</dcterms:created>
  <dcterms:modified xsi:type="dcterms:W3CDTF">2026-02-25T21:27:32Z</dcterms:modified>
</cp:coreProperties>
</file>