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2" r:id="rId7"/>
    <p:sldId id="260" r:id="rId8"/>
    <p:sldId id="261" r:id="rId9"/>
    <p:sldId id="264" r:id="rId10"/>
    <p:sldId id="265" r:id="rId11"/>
    <p:sldId id="266" r:id="rId12"/>
    <p:sldId id="267" r:id="rId13"/>
    <p:sldId id="268" r:id="rId14"/>
    <p:sldId id="269" r:id="rId15"/>
    <p:sldId id="270" r:id="rId16"/>
    <p:sldId id="271" r:id="rId17"/>
    <p:sldId id="273" r:id="rId18"/>
    <p:sldId id="272"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D8A1-7096-8444-17CB-3C6411713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B4AE32-8478-2C32-EC8E-1C387F208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AC95FD-FEF0-82DC-1F9F-76AD4BA7C384}"/>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5" name="Footer Placeholder 4">
            <a:extLst>
              <a:ext uri="{FF2B5EF4-FFF2-40B4-BE49-F238E27FC236}">
                <a16:creationId xmlns:a16="http://schemas.microsoft.com/office/drawing/2014/main" id="{DF06BE68-03BB-4D21-425C-C7D833CC4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EBB56-92E4-D53F-55FB-264D853E8FF5}"/>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380375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5791-B644-0EA0-6C8E-99B341376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EA0A7E-61C5-3A6F-AEC5-C72094AC00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64991-DB08-9F0F-6A53-6D56E6FCA535}"/>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5" name="Footer Placeholder 4">
            <a:extLst>
              <a:ext uri="{FF2B5EF4-FFF2-40B4-BE49-F238E27FC236}">
                <a16:creationId xmlns:a16="http://schemas.microsoft.com/office/drawing/2014/main" id="{06B922BB-CF28-76DA-EBAA-D4A86CF52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794B4-2B1E-9193-3673-DC545749146B}"/>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348224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1EDBB-6A1A-1831-2295-F6CB545CE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2D3844-E6FF-E231-AE56-AD06723A7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0480F-064E-9EA6-105A-CFF575B593FC}"/>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5" name="Footer Placeholder 4">
            <a:extLst>
              <a:ext uri="{FF2B5EF4-FFF2-40B4-BE49-F238E27FC236}">
                <a16:creationId xmlns:a16="http://schemas.microsoft.com/office/drawing/2014/main" id="{5C7CD281-D648-96D3-103D-A06CBA85B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FF745-A17C-18D4-45A1-48E9B940DAF0}"/>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131492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8517-858C-9E96-80A6-73244A1F0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6DF37-55A8-CDB4-93E4-54BDBC4C87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93E3D-E173-A56E-9255-B4CE2A704920}"/>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5" name="Footer Placeholder 4">
            <a:extLst>
              <a:ext uri="{FF2B5EF4-FFF2-40B4-BE49-F238E27FC236}">
                <a16:creationId xmlns:a16="http://schemas.microsoft.com/office/drawing/2014/main" id="{B47D91CD-06D8-E59E-C748-8A047CD6F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7502F-43BB-2B29-692D-9950491A3EFA}"/>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254949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2955-33F7-FDC1-3CBF-FBD20E49B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3446A3-E446-9C17-161C-47FFD4679F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084F8F-B761-54A2-0F6B-15B0AEEC2FE3}"/>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5" name="Footer Placeholder 4">
            <a:extLst>
              <a:ext uri="{FF2B5EF4-FFF2-40B4-BE49-F238E27FC236}">
                <a16:creationId xmlns:a16="http://schemas.microsoft.com/office/drawing/2014/main" id="{1599F05C-4121-4D11-34A7-9E7BEB762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CA6F9-101B-EF6E-9F6A-5402013BCE1D}"/>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213126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C181-53C7-CF6B-67CA-2B1C4D395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115F7-6060-152D-2C80-66A2BAC370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B39DD-0E5B-E572-6688-0B92B9D5C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702CA-918B-E0E0-B3FF-89D7B8B39CC0}"/>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6" name="Footer Placeholder 5">
            <a:extLst>
              <a:ext uri="{FF2B5EF4-FFF2-40B4-BE49-F238E27FC236}">
                <a16:creationId xmlns:a16="http://schemas.microsoft.com/office/drawing/2014/main" id="{ACD1C760-C196-5AEE-7379-FD4B7247C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08664-CB5F-310B-8E41-23C5F119D7F6}"/>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141302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66D0-4F81-28ED-298B-01CB88B16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48C97-2A73-34B0-2119-5C7B62ACB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571B7-5DEE-88AD-AC85-A644FA3E0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BC7EC-D3BF-449E-563A-2065E4A67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F083D-9BE6-25A5-CA5A-B7B6CD6C4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278A66-2792-CA68-5912-CA7D6713C7DF}"/>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8" name="Footer Placeholder 7">
            <a:extLst>
              <a:ext uri="{FF2B5EF4-FFF2-40B4-BE49-F238E27FC236}">
                <a16:creationId xmlns:a16="http://schemas.microsoft.com/office/drawing/2014/main" id="{9AD3BFF2-5E45-1DA9-4E48-3AFC8E08D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7A87F-033C-7C0E-5562-1AAC00CFC853}"/>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99274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ADF7-1204-4536-4C68-34A756296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523FAC-A0BF-E6F9-8B06-1C08074AF76D}"/>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4" name="Footer Placeholder 3">
            <a:extLst>
              <a:ext uri="{FF2B5EF4-FFF2-40B4-BE49-F238E27FC236}">
                <a16:creationId xmlns:a16="http://schemas.microsoft.com/office/drawing/2014/main" id="{592F9317-557D-034D-46FA-7F10ADCBD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3D1EEC-4DCC-DE2F-C7F7-AAA7203FB31B}"/>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95680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30ACC-E2A0-4BE0-E116-4EC0B9FF4D02}"/>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3" name="Footer Placeholder 2">
            <a:extLst>
              <a:ext uri="{FF2B5EF4-FFF2-40B4-BE49-F238E27FC236}">
                <a16:creationId xmlns:a16="http://schemas.microsoft.com/office/drawing/2014/main" id="{FE8D6562-568C-1A5A-2045-697A46CC4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698941-996C-25B4-5852-043EA6B39665}"/>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123127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AADE-0246-B512-D658-7D98FA9F2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0DEC4A-901E-D3DA-0369-5309C4617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70608-C096-4C70-8A3A-0DD7D00B9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9733E-296E-E18F-8908-34E3BF6A7F39}"/>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6" name="Footer Placeholder 5">
            <a:extLst>
              <a:ext uri="{FF2B5EF4-FFF2-40B4-BE49-F238E27FC236}">
                <a16:creationId xmlns:a16="http://schemas.microsoft.com/office/drawing/2014/main" id="{2680F390-C701-E96A-F868-25C887DFD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22062-458B-985D-B6B1-E9E6D4E84DA3}"/>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305161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82B8-695A-C982-CBA3-A6897553E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B2294-AFC4-199B-6090-F3E1254AF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55D5C2-32BA-DE3B-B11F-580DA2442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55513-6AD9-20CC-B60C-27B03C305619}"/>
              </a:ext>
            </a:extLst>
          </p:cNvPr>
          <p:cNvSpPr>
            <a:spLocks noGrp="1"/>
          </p:cNvSpPr>
          <p:nvPr>
            <p:ph type="dt" sz="half" idx="10"/>
          </p:nvPr>
        </p:nvSpPr>
        <p:spPr/>
        <p:txBody>
          <a:bodyPr/>
          <a:lstStyle/>
          <a:p>
            <a:fld id="{6CFE2AC0-4ABE-4B72-B6AC-F48931FC6F22}" type="datetimeFigureOut">
              <a:rPr lang="en-US" smtClean="0"/>
              <a:t>1/21/2026</a:t>
            </a:fld>
            <a:endParaRPr lang="en-US"/>
          </a:p>
        </p:txBody>
      </p:sp>
      <p:sp>
        <p:nvSpPr>
          <p:cNvPr id="6" name="Footer Placeholder 5">
            <a:extLst>
              <a:ext uri="{FF2B5EF4-FFF2-40B4-BE49-F238E27FC236}">
                <a16:creationId xmlns:a16="http://schemas.microsoft.com/office/drawing/2014/main" id="{B2E75B9A-DB81-7E69-C595-3984F7375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9D34E-62A0-9FF5-0F3F-84CEAC29918E}"/>
              </a:ext>
            </a:extLst>
          </p:cNvPr>
          <p:cNvSpPr>
            <a:spLocks noGrp="1"/>
          </p:cNvSpPr>
          <p:nvPr>
            <p:ph type="sldNum" sz="quarter" idx="12"/>
          </p:nvPr>
        </p:nvSpPr>
        <p:spPr/>
        <p:txBody>
          <a:bodyPr/>
          <a:lstStyle/>
          <a:p>
            <a:fld id="{180AFB63-BFEB-45C3-8A31-A096D7A90B60}" type="slidenum">
              <a:rPr lang="en-US" smtClean="0"/>
              <a:t>‹#›</a:t>
            </a:fld>
            <a:endParaRPr lang="en-US"/>
          </a:p>
        </p:txBody>
      </p:sp>
    </p:spTree>
    <p:extLst>
      <p:ext uri="{BB962C8B-B14F-4D97-AF65-F5344CB8AC3E}">
        <p14:creationId xmlns:p14="http://schemas.microsoft.com/office/powerpoint/2010/main" val="62905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DEC96-F32F-01B2-D0DE-1F7773106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B42B7-E306-A173-9C28-02CDF669F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4C663-7511-4367-6F50-85DBA1725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FE2AC0-4ABE-4B72-B6AC-F48931FC6F22}" type="datetimeFigureOut">
              <a:rPr lang="en-US" smtClean="0"/>
              <a:t>1/21/2026</a:t>
            </a:fld>
            <a:endParaRPr lang="en-US"/>
          </a:p>
        </p:txBody>
      </p:sp>
      <p:sp>
        <p:nvSpPr>
          <p:cNvPr id="5" name="Footer Placeholder 4">
            <a:extLst>
              <a:ext uri="{FF2B5EF4-FFF2-40B4-BE49-F238E27FC236}">
                <a16:creationId xmlns:a16="http://schemas.microsoft.com/office/drawing/2014/main" id="{E751894A-64A8-83A5-C97F-1005E7910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82192C-077C-C478-CC37-F607C2341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0AFB63-BFEB-45C3-8A31-A096D7A90B60}" type="slidenum">
              <a:rPr lang="en-US" smtClean="0"/>
              <a:t>‹#›</a:t>
            </a:fld>
            <a:endParaRPr lang="en-US"/>
          </a:p>
        </p:txBody>
      </p:sp>
    </p:spTree>
    <p:extLst>
      <p:ext uri="{BB962C8B-B14F-4D97-AF65-F5344CB8AC3E}">
        <p14:creationId xmlns:p14="http://schemas.microsoft.com/office/powerpoint/2010/main" val="142450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59CCD-BAC5-5146-55A2-7472D7493A6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102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4F9C4-6F62-AB75-D782-3D5C4C5D43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6F73E2-05C2-B279-B44D-1F228CD267A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2CFA227E-A93D-A1C4-004F-FB691CDBC2F6}"/>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10C6A4A-491E-7DDD-EE0B-92F321D7CE8F}"/>
              </a:ext>
            </a:extLst>
          </p:cNvPr>
          <p:cNvSpPr/>
          <p:nvPr/>
        </p:nvSpPr>
        <p:spPr>
          <a:xfrm>
            <a:off x="365051" y="1900288"/>
            <a:ext cx="11461897" cy="2352735"/>
          </a:xfrm>
          <a:prstGeom prst="roundRect">
            <a:avLst>
              <a:gd name="adj" fmla="val 15821"/>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8800" dirty="0">
                <a:latin typeface="Algerian" panose="04020705040A02060702" pitchFamily="82" charset="0"/>
              </a:rPr>
              <a:t>Ask God Questions</a:t>
            </a:r>
            <a:r>
              <a:rPr lang="en-US" sz="8800" b="1" dirty="0">
                <a:latin typeface="Algerian" panose="04020705040A02060702" pitchFamily="82" charset="0"/>
              </a:rPr>
              <a:t>!</a:t>
            </a:r>
            <a:endParaRPr kumimoji="0" lang="en-US" sz="8800" b="1"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195960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9B2BB-17D4-1991-CF92-BD3AFF525B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C8A8BD-976A-987E-A0E6-D4F1782E172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4FA625EB-FFC9-8F44-A12E-FB30E64FE248}"/>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DFB5FE-003E-85BF-17B9-3DF4C7A85A3F}"/>
              </a:ext>
            </a:extLst>
          </p:cNvPr>
          <p:cNvSpPr txBox="1"/>
          <p:nvPr/>
        </p:nvSpPr>
        <p:spPr>
          <a:xfrm>
            <a:off x="0" y="464962"/>
            <a:ext cx="12163650" cy="60898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 </a:t>
            </a:r>
            <a:r>
              <a:rPr kumimoji="0" lang="en-US" sz="3600" b="1" i="0" u="none" strike="noStrike" kern="1200" cap="none" spc="0" normalizeH="0" baseline="0" noProof="0" dirty="0">
                <a:ln>
                  <a:noFill/>
                </a:ln>
                <a:solidFill>
                  <a:srgbClr val="FFC000"/>
                </a:solidFill>
                <a:effectLst/>
                <a:uLnTx/>
                <a:uFillTx/>
                <a:latin typeface="Alasassy Caps" pitchFamily="2" charset="0"/>
              </a:rPr>
              <a:t>ASK part </a:t>
            </a:r>
            <a:r>
              <a:rPr kumimoji="0" lang="en-US" sz="3600" b="1" i="0" u="none" strike="noStrike" kern="1200" cap="none" spc="0" normalizeH="0" baseline="0" noProof="0" dirty="0">
                <a:ln>
                  <a:noFill/>
                </a:ln>
                <a:solidFill>
                  <a:schemeClr val="bg1"/>
                </a:solidFill>
                <a:effectLst/>
                <a:uLnTx/>
                <a:uFillTx/>
                <a:latin typeface="Alasassy Caps" pitchFamily="2" charset="0"/>
              </a:rPr>
              <a:t>is about </a:t>
            </a:r>
            <a:r>
              <a:rPr lang="en-US" sz="3600" b="1" dirty="0">
                <a:solidFill>
                  <a:schemeClr val="bg1"/>
                </a:solidFill>
                <a:latin typeface="Alasassy Caps" pitchFamily="2" charset="0"/>
              </a:rPr>
              <a:t>us</a:t>
            </a:r>
            <a:r>
              <a:rPr kumimoji="0" lang="en-US" sz="3600" b="1" i="0" u="none" strike="noStrike" kern="1200" cap="none" spc="0" normalizeH="0" baseline="0" noProof="0" dirty="0">
                <a:ln>
                  <a:noFill/>
                </a:ln>
                <a:solidFill>
                  <a:schemeClr val="bg1"/>
                </a:solidFill>
                <a:effectLst/>
                <a:uLnTx/>
                <a:uFillTx/>
                <a:latin typeface="Alasassy Caps" pitchFamily="2" charset="0"/>
              </a:rPr>
              <a:t> asking God for </a:t>
            </a:r>
            <a:r>
              <a:rPr kumimoji="0" lang="en-US" sz="3600" b="1" i="0" u="none" strike="noStrike" kern="1200" cap="none" spc="0" normalizeH="0" baseline="0" noProof="0" dirty="0">
                <a:ln>
                  <a:noFill/>
                </a:ln>
                <a:solidFill>
                  <a:srgbClr val="FFC000"/>
                </a:solidFill>
                <a:effectLst/>
                <a:uLnTx/>
                <a:uFillTx/>
                <a:latin typeface="Alasassy Caps" pitchFamily="2" charset="0"/>
              </a:rPr>
              <a:t>His perspective </a:t>
            </a:r>
            <a:r>
              <a:rPr kumimoji="0" lang="en-US" sz="3600" b="1" i="0" u="none" strike="noStrike" kern="1200" cap="none" spc="0" normalizeH="0" baseline="0" noProof="0" dirty="0">
                <a:ln>
                  <a:noFill/>
                </a:ln>
                <a:solidFill>
                  <a:schemeClr val="bg1"/>
                </a:solidFill>
                <a:effectLst/>
                <a:uLnTx/>
                <a:uFillTx/>
                <a:latin typeface="Alasassy Caps" pitchFamily="2" charset="0"/>
              </a:rPr>
              <a:t>on what </a:t>
            </a:r>
            <a:r>
              <a:rPr lang="en-US" sz="3600" b="1" dirty="0">
                <a:solidFill>
                  <a:schemeClr val="bg1"/>
                </a:solidFill>
                <a:latin typeface="Alasassy Caps" pitchFamily="2" charset="0"/>
              </a:rPr>
              <a:t>we</a:t>
            </a:r>
            <a:r>
              <a:rPr kumimoji="0" lang="en-US" sz="3600" b="1" i="0" u="none" strike="noStrike" kern="1200" cap="none" spc="0" normalizeH="0" baseline="0" noProof="0" dirty="0">
                <a:ln>
                  <a:noFill/>
                </a:ln>
                <a:solidFill>
                  <a:schemeClr val="bg1"/>
                </a:solidFill>
                <a:effectLst/>
                <a:uLnTx/>
                <a:uFillTx/>
                <a:latin typeface="Alasassy Caps" pitchFamily="2" charset="0"/>
              </a:rPr>
              <a:t> talk to him about. Yet, many of us were taught not to question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 </a:t>
            </a:r>
          </a:p>
          <a:p>
            <a:pPr lvl="0" algn="ctr">
              <a:lnSpc>
                <a:spcPct val="90000"/>
              </a:lnSpc>
              <a:spcBef>
                <a:spcPts val="1000"/>
              </a:spcBef>
              <a:defRPr/>
            </a:pPr>
            <a:r>
              <a:rPr lang="en-US" sz="3600" dirty="0">
                <a:solidFill>
                  <a:schemeClr val="accent2">
                    <a:lumMod val="60000"/>
                    <a:lumOff val="40000"/>
                  </a:schemeClr>
                </a:solidFill>
                <a:latin typeface="Alasassy Caps" pitchFamily="2" charset="0"/>
              </a:rPr>
              <a:t> </a:t>
            </a:r>
            <a:r>
              <a:rPr lang="en-US" sz="3600" b="1" u="sng" dirty="0">
                <a:solidFill>
                  <a:srgbClr val="FFFF00"/>
                </a:solidFill>
                <a:latin typeface="Alasassy Caps" pitchFamily="2" charset="0"/>
              </a:rPr>
              <a:t>Romans 12:2</a:t>
            </a:r>
            <a:r>
              <a:rPr lang="en-US" sz="3600" b="1" dirty="0">
                <a:solidFill>
                  <a:srgbClr val="FFFF00"/>
                </a:solidFill>
                <a:latin typeface="Alasassy Caps" pitchFamily="2" charset="0"/>
              </a:rPr>
              <a:t> </a:t>
            </a:r>
            <a:r>
              <a:rPr lang="en-US" sz="3600" b="1" dirty="0">
                <a:solidFill>
                  <a:schemeClr val="bg1"/>
                </a:solidFill>
                <a:latin typeface="Alasassy Caps" pitchFamily="2" charset="0"/>
              </a:rPr>
              <a:t>“Do not </a:t>
            </a:r>
            <a:r>
              <a:rPr lang="en-US" sz="3600" b="1" dirty="0">
                <a:solidFill>
                  <a:srgbClr val="FFFF00"/>
                </a:solidFill>
                <a:latin typeface="Alasassy Caps" pitchFamily="2" charset="0"/>
              </a:rPr>
              <a:t>conform</a:t>
            </a:r>
            <a:r>
              <a:rPr lang="en-US" sz="3600" b="1" dirty="0">
                <a:solidFill>
                  <a:schemeClr val="bg1"/>
                </a:solidFill>
                <a:latin typeface="Alasassy Caps" pitchFamily="2" charset="0"/>
              </a:rPr>
              <a:t> to the pattern of this world, but be </a:t>
            </a:r>
            <a:r>
              <a:rPr lang="en-US" sz="3600" b="1" dirty="0">
                <a:solidFill>
                  <a:srgbClr val="FFFF00"/>
                </a:solidFill>
                <a:latin typeface="Alasassy Caps" pitchFamily="2" charset="0"/>
              </a:rPr>
              <a:t>transformed</a:t>
            </a:r>
            <a:r>
              <a:rPr lang="en-US" sz="3600" b="1" dirty="0">
                <a:solidFill>
                  <a:schemeClr val="accent2">
                    <a:lumMod val="60000"/>
                    <a:lumOff val="40000"/>
                  </a:schemeClr>
                </a:solidFill>
                <a:latin typeface="Alasassy Caps" pitchFamily="2" charset="0"/>
              </a:rPr>
              <a:t> </a:t>
            </a:r>
            <a:r>
              <a:rPr lang="en-US" sz="3600" b="1" dirty="0">
                <a:solidFill>
                  <a:schemeClr val="bg1"/>
                </a:solidFill>
                <a:latin typeface="Alasassy Caps" pitchFamily="2" charset="0"/>
              </a:rPr>
              <a:t>by the renewing of your mind. Then you will be able to test and approve what God’s will is—</a:t>
            </a:r>
            <a:r>
              <a:rPr lang="en-US" sz="3600" b="1" dirty="0">
                <a:solidFill>
                  <a:srgbClr val="FFFF00"/>
                </a:solidFill>
                <a:latin typeface="Alasassy Caps" pitchFamily="2" charset="0"/>
              </a:rPr>
              <a:t>his good, pleasing and perfect will</a:t>
            </a:r>
            <a:r>
              <a:rPr lang="en-US" sz="3600" b="1" dirty="0">
                <a:solidFill>
                  <a:schemeClr val="bg1"/>
                </a:solidFill>
                <a:latin typeface="Alasassy Caps" pitchFamily="2" charset="0"/>
              </a:rPr>
              <a:t>.”</a:t>
            </a:r>
          </a:p>
          <a:p>
            <a:pPr lvl="0" algn="ctr">
              <a:lnSpc>
                <a:spcPct val="90000"/>
              </a:lnSpc>
              <a:spcBef>
                <a:spcPts val="1000"/>
              </a:spcBef>
              <a:defRPr/>
            </a:pPr>
            <a:endParaRPr lang="en-US" sz="2000" b="1" dirty="0">
              <a:solidFill>
                <a:schemeClr val="bg1"/>
              </a:solidFill>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To question God is not in itself wrong. The prophet Habakkuk queried God concerning the timing and agency of His plan. Rather than rebuke Habakkuk for his questions, God patiently answered, and the prophet ended his book with a song of praise to the Lord</a:t>
            </a:r>
            <a:r>
              <a:rPr kumimoji="0" lang="en-US" sz="2600" b="0" i="0" u="none" strike="noStrike" kern="1200" cap="none" spc="0" normalizeH="0" baseline="0" noProof="0" dirty="0">
                <a:ln>
                  <a:noFill/>
                </a:ln>
                <a:solidFill>
                  <a:schemeClr val="bg1"/>
                </a:solidFill>
                <a:effectLst/>
                <a:uLnTx/>
                <a:uFillTx/>
                <a:latin typeface="Aptos" panose="02110004020202020204"/>
                <a:ea typeface="+mn-ea"/>
                <a:cs typeface="+mn-cs"/>
              </a:rPr>
              <a:t>.</a:t>
            </a:r>
          </a:p>
        </p:txBody>
      </p:sp>
      <p:cxnSp>
        <p:nvCxnSpPr>
          <p:cNvPr id="2" name="Straight Arrow Connector 1">
            <a:extLst>
              <a:ext uri="{FF2B5EF4-FFF2-40B4-BE49-F238E27FC236}">
                <a16:creationId xmlns:a16="http://schemas.microsoft.com/office/drawing/2014/main" id="{BF6954CF-41DF-7BA7-3DB5-08CE36F151D0}"/>
              </a:ext>
            </a:extLst>
          </p:cNvPr>
          <p:cNvCxnSpPr>
            <a:cxnSpLocks/>
          </p:cNvCxnSpPr>
          <p:nvPr/>
        </p:nvCxnSpPr>
        <p:spPr>
          <a:xfrm>
            <a:off x="1807535" y="3994899"/>
            <a:ext cx="8424530" cy="0"/>
          </a:xfrm>
          <a:prstGeom prst="straightConnector1">
            <a:avLst/>
          </a:prstGeom>
          <a:ln w="76200">
            <a:solidFill>
              <a:schemeClr val="accent3">
                <a:lumMod val="60000"/>
                <a:lumOff val="40000"/>
              </a:schemeClr>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77F68B5-B1FF-E4DF-BD8E-5DF2D3B2CE15}"/>
              </a:ext>
            </a:extLst>
          </p:cNvPr>
          <p:cNvCxnSpPr>
            <a:cxnSpLocks/>
          </p:cNvCxnSpPr>
          <p:nvPr/>
        </p:nvCxnSpPr>
        <p:spPr>
          <a:xfrm>
            <a:off x="730102" y="1772695"/>
            <a:ext cx="11103936" cy="0"/>
          </a:xfrm>
          <a:prstGeom prst="straightConnector1">
            <a:avLst/>
          </a:prstGeom>
          <a:ln w="76200">
            <a:solidFill>
              <a:schemeClr val="accent3">
                <a:lumMod val="60000"/>
                <a:lumOff val="40000"/>
              </a:schemeClr>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80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CEF2-7E41-3B33-44AF-0E7E8F5514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9A66AF-23EB-F02A-EC1E-F4EA6583CED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731DF0CC-4311-C398-A348-579788FF6E19}"/>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45F9F4-0F2E-1489-38F6-16D15BDB188E}"/>
              </a:ext>
            </a:extLst>
          </p:cNvPr>
          <p:cNvSpPr txBox="1"/>
          <p:nvPr/>
        </p:nvSpPr>
        <p:spPr>
          <a:xfrm>
            <a:off x="297710" y="742385"/>
            <a:ext cx="11841130" cy="5632311"/>
          </a:xfrm>
          <a:prstGeom prst="rect">
            <a:avLst/>
          </a:prstGeom>
          <a:noFill/>
        </p:spPr>
        <p:txBody>
          <a:bodyPr wrap="square">
            <a:spAutoFit/>
          </a:bodyPr>
          <a:lstStyle/>
          <a:p>
            <a:pPr algn="ctr"/>
            <a:r>
              <a:rPr lang="en-US" sz="4000" b="1" dirty="0">
                <a:solidFill>
                  <a:schemeClr val="bg1"/>
                </a:solidFill>
                <a:latin typeface="Alasassy Caps" pitchFamily="2" charset="0"/>
              </a:rPr>
              <a:t>How could it be </a:t>
            </a:r>
            <a:r>
              <a:rPr lang="en-US" sz="4000" b="1" dirty="0">
                <a:solidFill>
                  <a:srgbClr val="FFC000"/>
                </a:solidFill>
                <a:latin typeface="Alasassy Caps" pitchFamily="2" charset="0"/>
              </a:rPr>
              <a:t>wrong</a:t>
            </a:r>
            <a:r>
              <a:rPr lang="en-US" sz="4000" b="1" dirty="0">
                <a:solidFill>
                  <a:schemeClr val="bg1"/>
                </a:solidFill>
                <a:latin typeface="Alasassy Caps" pitchFamily="2" charset="0"/>
              </a:rPr>
              <a:t> to question God? Jesus Himself encouraged, “</a:t>
            </a:r>
            <a:r>
              <a:rPr lang="en-US" sz="4000" b="1" dirty="0">
                <a:solidFill>
                  <a:srgbClr val="FFC000"/>
                </a:solidFill>
                <a:latin typeface="Alasassy Caps" pitchFamily="2" charset="0"/>
              </a:rPr>
              <a:t>Keep</a:t>
            </a:r>
            <a:r>
              <a:rPr lang="en-US" sz="4000" b="1" dirty="0">
                <a:solidFill>
                  <a:schemeClr val="bg1"/>
                </a:solidFill>
                <a:latin typeface="Alasassy Caps" pitchFamily="2" charset="0"/>
              </a:rPr>
              <a:t> asking, and it will be given to you. </a:t>
            </a:r>
            <a:r>
              <a:rPr lang="en-US" sz="4000" b="1" dirty="0">
                <a:solidFill>
                  <a:srgbClr val="FFC000"/>
                </a:solidFill>
                <a:latin typeface="Alasassy Caps" pitchFamily="2" charset="0"/>
              </a:rPr>
              <a:t>Keep</a:t>
            </a:r>
            <a:r>
              <a:rPr lang="en-US" sz="4000" b="1" dirty="0">
                <a:solidFill>
                  <a:schemeClr val="bg1"/>
                </a:solidFill>
                <a:latin typeface="Alasassy Caps" pitchFamily="2" charset="0"/>
              </a:rPr>
              <a:t> searching, and you will find. </a:t>
            </a:r>
            <a:r>
              <a:rPr lang="en-US" sz="4000" b="1" dirty="0">
                <a:solidFill>
                  <a:srgbClr val="FFC000"/>
                </a:solidFill>
                <a:latin typeface="Alasassy Caps" pitchFamily="2" charset="0"/>
              </a:rPr>
              <a:t>Keep</a:t>
            </a:r>
            <a:r>
              <a:rPr lang="en-US" sz="4000" b="1" dirty="0">
                <a:solidFill>
                  <a:schemeClr val="bg1"/>
                </a:solidFill>
                <a:latin typeface="Alasassy Caps" pitchFamily="2" charset="0"/>
              </a:rPr>
              <a:t> knocking, and the door will </a:t>
            </a:r>
          </a:p>
          <a:p>
            <a:pPr algn="ctr"/>
            <a:r>
              <a:rPr lang="en-US" sz="4000" b="1" dirty="0">
                <a:solidFill>
                  <a:schemeClr val="bg1"/>
                </a:solidFill>
                <a:latin typeface="Alasassy Caps" pitchFamily="2" charset="0"/>
              </a:rPr>
              <a:t>be opened to you”. </a:t>
            </a:r>
          </a:p>
          <a:p>
            <a:pPr algn="ctr"/>
            <a:endParaRPr lang="en-US" sz="4000" b="1" dirty="0">
              <a:solidFill>
                <a:schemeClr val="bg1"/>
              </a:solidFill>
              <a:latin typeface="Alasassy Caps" pitchFamily="2" charset="0"/>
            </a:endParaRPr>
          </a:p>
          <a:p>
            <a:pPr algn="ctr"/>
            <a:r>
              <a:rPr lang="en-US" sz="4000" b="1" u="sng" dirty="0">
                <a:solidFill>
                  <a:srgbClr val="FFC000"/>
                </a:solidFill>
                <a:latin typeface="Alasassy Caps" pitchFamily="2" charset="0"/>
              </a:rPr>
              <a:t>Matthew 7:7-8</a:t>
            </a:r>
            <a:r>
              <a:rPr lang="en-US" sz="4000" b="1" dirty="0">
                <a:solidFill>
                  <a:srgbClr val="FFC000"/>
                </a:solidFill>
                <a:latin typeface="Alasassy Caps" pitchFamily="2" charset="0"/>
              </a:rPr>
              <a:t> </a:t>
            </a:r>
            <a:r>
              <a:rPr lang="en-US" sz="4000" b="1" dirty="0">
                <a:solidFill>
                  <a:schemeClr val="bg1"/>
                </a:solidFill>
                <a:latin typeface="Alasassy Caps" pitchFamily="2" charset="0"/>
              </a:rPr>
              <a:t>“Ask, and it shall be given you; seek, and ye shall find; knock, and it shall be opened unto you: For everyone that </a:t>
            </a:r>
            <a:r>
              <a:rPr lang="en-US" sz="4000" b="1" dirty="0" err="1">
                <a:solidFill>
                  <a:schemeClr val="bg1"/>
                </a:solidFill>
                <a:latin typeface="Alasassy Caps" pitchFamily="2" charset="0"/>
              </a:rPr>
              <a:t>asketh</a:t>
            </a:r>
            <a:r>
              <a:rPr lang="en-US" sz="4000" b="1" dirty="0">
                <a:solidFill>
                  <a:schemeClr val="bg1"/>
                </a:solidFill>
                <a:latin typeface="Alasassy Caps" pitchFamily="2" charset="0"/>
              </a:rPr>
              <a:t> </a:t>
            </a:r>
            <a:r>
              <a:rPr lang="en-US" sz="4000" b="1" dirty="0" err="1">
                <a:solidFill>
                  <a:schemeClr val="bg1"/>
                </a:solidFill>
                <a:latin typeface="Alasassy Caps" pitchFamily="2" charset="0"/>
              </a:rPr>
              <a:t>receiveth</a:t>
            </a:r>
            <a:r>
              <a:rPr lang="en-US" sz="4000" b="1" dirty="0">
                <a:solidFill>
                  <a:schemeClr val="bg1"/>
                </a:solidFill>
                <a:latin typeface="Alasassy Caps" pitchFamily="2" charset="0"/>
              </a:rPr>
              <a:t>; and he that </a:t>
            </a:r>
            <a:r>
              <a:rPr lang="en-US" sz="4000" b="1" dirty="0" err="1">
                <a:solidFill>
                  <a:schemeClr val="bg1"/>
                </a:solidFill>
                <a:latin typeface="Alasassy Caps" pitchFamily="2" charset="0"/>
              </a:rPr>
              <a:t>seeketh</a:t>
            </a:r>
            <a:r>
              <a:rPr lang="en-US" sz="4000" b="1" dirty="0">
                <a:solidFill>
                  <a:schemeClr val="bg1"/>
                </a:solidFill>
                <a:latin typeface="Alasassy Caps" pitchFamily="2" charset="0"/>
              </a:rPr>
              <a:t> </a:t>
            </a:r>
            <a:r>
              <a:rPr lang="en-US" sz="4000" b="1" dirty="0" err="1">
                <a:solidFill>
                  <a:schemeClr val="bg1"/>
                </a:solidFill>
                <a:latin typeface="Alasassy Caps" pitchFamily="2" charset="0"/>
              </a:rPr>
              <a:t>findeth</a:t>
            </a:r>
            <a:r>
              <a:rPr lang="en-US" sz="4000" b="1" dirty="0">
                <a:solidFill>
                  <a:schemeClr val="bg1"/>
                </a:solidFill>
                <a:latin typeface="Alasassy Caps" pitchFamily="2" charset="0"/>
              </a:rPr>
              <a:t>; and to him that </a:t>
            </a:r>
            <a:r>
              <a:rPr lang="en-US" sz="4000" b="1" dirty="0" err="1">
                <a:solidFill>
                  <a:schemeClr val="bg1"/>
                </a:solidFill>
                <a:latin typeface="Alasassy Caps" pitchFamily="2" charset="0"/>
              </a:rPr>
              <a:t>knocketh</a:t>
            </a:r>
            <a:r>
              <a:rPr lang="en-US" sz="4000" b="1" dirty="0">
                <a:solidFill>
                  <a:schemeClr val="bg1"/>
                </a:solidFill>
                <a:latin typeface="Alasassy Caps" pitchFamily="2" charset="0"/>
              </a:rPr>
              <a:t> it shall be opened.”</a:t>
            </a:r>
          </a:p>
        </p:txBody>
      </p:sp>
      <p:cxnSp>
        <p:nvCxnSpPr>
          <p:cNvPr id="2" name="Straight Arrow Connector 1">
            <a:extLst>
              <a:ext uri="{FF2B5EF4-FFF2-40B4-BE49-F238E27FC236}">
                <a16:creationId xmlns:a16="http://schemas.microsoft.com/office/drawing/2014/main" id="{F905E7C2-8E62-0678-9951-8867D69C9954}"/>
              </a:ext>
            </a:extLst>
          </p:cNvPr>
          <p:cNvCxnSpPr>
            <a:cxnSpLocks/>
          </p:cNvCxnSpPr>
          <p:nvPr/>
        </p:nvCxnSpPr>
        <p:spPr>
          <a:xfrm>
            <a:off x="666307" y="3489853"/>
            <a:ext cx="11103936"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1F489-7ACE-92C6-53BA-33A7312A0D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FE8020-57E7-CE9D-8043-BFF3302EB5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26EF5F10-2F81-9C79-B148-3D5063D243E9}"/>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BCA8A5B-00FD-7803-6CA4-D562BB02EDF4}"/>
              </a:ext>
            </a:extLst>
          </p:cNvPr>
          <p:cNvSpPr/>
          <p:nvPr/>
        </p:nvSpPr>
        <p:spPr>
          <a:xfrm>
            <a:off x="365051" y="2070409"/>
            <a:ext cx="11461897" cy="2352735"/>
          </a:xfrm>
          <a:prstGeom prst="roundRect">
            <a:avLst>
              <a:gd name="adj" fmla="val 15821"/>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8800" dirty="0">
                <a:latin typeface="Algerian" panose="04020705040A02060702" pitchFamily="82" charset="0"/>
              </a:rPr>
              <a:t>Listen to God</a:t>
            </a:r>
            <a:r>
              <a:rPr lang="en-US" sz="8800" b="1" dirty="0">
                <a:latin typeface="Algerian" panose="04020705040A02060702" pitchFamily="82" charset="0"/>
              </a:rPr>
              <a:t>!</a:t>
            </a:r>
            <a:endParaRPr kumimoji="0" lang="en-US" sz="8800" b="1"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50757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C79EA-35E5-777E-F4CB-C9BCA1FF8D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F15F6B-B566-94AB-090A-7E6FAC075FE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A1B63746-36FD-038D-C882-F665FD1FA713}"/>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3F4C24-AAB1-205D-8276-FEBEAED5559A}"/>
              </a:ext>
            </a:extLst>
          </p:cNvPr>
          <p:cNvSpPr txBox="1"/>
          <p:nvPr/>
        </p:nvSpPr>
        <p:spPr>
          <a:xfrm>
            <a:off x="-46080" y="454329"/>
            <a:ext cx="12163650" cy="591341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Listening to God has benefits: </a:t>
            </a:r>
            <a:r>
              <a:rPr kumimoji="0" lang="en-US" sz="3600" b="1" i="0" u="sng" strike="noStrike" kern="1200" cap="none" spc="0" normalizeH="0" baseline="0" noProof="0" dirty="0">
                <a:ln>
                  <a:noFill/>
                </a:ln>
                <a:solidFill>
                  <a:srgbClr val="FFC000"/>
                </a:solidFill>
                <a:effectLst/>
                <a:uLnTx/>
                <a:uFillTx/>
                <a:latin typeface="Alasassy Caps" pitchFamily="2" charset="0"/>
              </a:rPr>
              <a:t>Jeremiah 33:3</a:t>
            </a:r>
            <a:r>
              <a:rPr kumimoji="0" lang="en-US" sz="3600" b="1" i="0" strike="noStrike" kern="1200" cap="none" spc="0" normalizeH="0" baseline="0" noProof="0" dirty="0">
                <a:ln>
                  <a:noFill/>
                </a:ln>
                <a:solidFill>
                  <a:srgbClr val="FFC000"/>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none" strike="noStrike" kern="1200" cap="none" spc="0" normalizeH="0" baseline="0" noProof="0" dirty="0">
                <a:ln>
                  <a:noFill/>
                </a:ln>
                <a:solidFill>
                  <a:schemeClr val="bg1"/>
                </a:solidFill>
                <a:effectLst/>
                <a:uLnTx/>
                <a:uFillTx/>
                <a:latin typeface="Alasassy Caps" pitchFamily="2" charset="0"/>
              </a:rPr>
              <a:t>Call unto me, and I will answer thee, and show thee great and mighty things, which thou knowest not.”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Listening to God is not always recognizable. Samuel heard the voice of God but did not recognize it until he was instructed by Eli.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a:t>
            </a:r>
            <a:r>
              <a:rPr kumimoji="0" lang="en-US" sz="3600" b="1" i="0" u="sng" strike="noStrike" kern="1200" cap="none" spc="0" normalizeH="0" baseline="0" noProof="0" dirty="0">
                <a:ln>
                  <a:noFill/>
                </a:ln>
                <a:solidFill>
                  <a:srgbClr val="FFC000"/>
                </a:solidFill>
                <a:effectLst/>
                <a:uLnTx/>
                <a:uFillTx/>
                <a:latin typeface="Alasassy Caps" pitchFamily="2" charset="0"/>
              </a:rPr>
              <a:t>1 Samuel 3:1–10</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sng"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Gideon had a physical revelation from God</a:t>
            </a:r>
            <a:r>
              <a:rPr lang="en-US" sz="3600" b="1" dirty="0">
                <a:solidFill>
                  <a:schemeClr val="bg1"/>
                </a:solidFill>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he still doubted what he had heard to the point of asking for a sign, not once, but three times. (</a:t>
            </a:r>
            <a:r>
              <a:rPr kumimoji="0" lang="en-US" sz="3600" b="1" i="0" u="sng" strike="noStrike" kern="1200" cap="none" spc="0" normalizeH="0" baseline="0" noProof="0" dirty="0">
                <a:ln>
                  <a:noFill/>
                </a:ln>
                <a:solidFill>
                  <a:srgbClr val="FFC000"/>
                </a:solidFill>
                <a:effectLst/>
                <a:uLnTx/>
                <a:uFillTx/>
                <a:latin typeface="Alasassy Caps" pitchFamily="2" charset="0"/>
              </a:rPr>
              <a:t>Judges 6:17–22,36–40</a:t>
            </a:r>
            <a:r>
              <a:rPr kumimoji="0" lang="en-US" sz="3600" b="1" i="0" u="none" strike="noStrike" kern="1200" cap="none" spc="0" normalizeH="0" baseline="0" noProof="0" dirty="0">
                <a:ln>
                  <a:noFill/>
                </a:ln>
                <a:solidFill>
                  <a:schemeClr val="bg1"/>
                </a:solidFill>
                <a:effectLst/>
                <a:uLnTx/>
                <a:uFillTx/>
                <a:latin typeface="Alasassy Caps" pitchFamily="2" charset="0"/>
              </a:rPr>
              <a:t>)</a:t>
            </a:r>
          </a:p>
        </p:txBody>
      </p:sp>
      <p:cxnSp>
        <p:nvCxnSpPr>
          <p:cNvPr id="2" name="Straight Arrow Connector 1">
            <a:extLst>
              <a:ext uri="{FF2B5EF4-FFF2-40B4-BE49-F238E27FC236}">
                <a16:creationId xmlns:a16="http://schemas.microsoft.com/office/drawing/2014/main" id="{5CB315FA-21AB-4E59-6EF7-FED7A763117C}"/>
              </a:ext>
            </a:extLst>
          </p:cNvPr>
          <p:cNvCxnSpPr>
            <a:cxnSpLocks/>
          </p:cNvCxnSpPr>
          <p:nvPr/>
        </p:nvCxnSpPr>
        <p:spPr>
          <a:xfrm>
            <a:off x="1272362" y="2091672"/>
            <a:ext cx="9679172" cy="0"/>
          </a:xfrm>
          <a:prstGeom prst="straightConnector1">
            <a:avLst/>
          </a:prstGeom>
          <a:ln w="76200">
            <a:solidFill>
              <a:schemeClr val="accent3">
                <a:lumMod val="60000"/>
                <a:lumOff val="40000"/>
              </a:schemeClr>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4AAA06B6-B0CB-004D-79C4-F95A818BAB69}"/>
              </a:ext>
            </a:extLst>
          </p:cNvPr>
          <p:cNvCxnSpPr>
            <a:cxnSpLocks/>
          </p:cNvCxnSpPr>
          <p:nvPr/>
        </p:nvCxnSpPr>
        <p:spPr>
          <a:xfrm>
            <a:off x="1272362" y="4370584"/>
            <a:ext cx="9663224" cy="0"/>
          </a:xfrm>
          <a:prstGeom prst="straightConnector1">
            <a:avLst/>
          </a:prstGeom>
          <a:ln w="76200">
            <a:solidFill>
              <a:schemeClr val="accent3">
                <a:lumMod val="60000"/>
                <a:lumOff val="40000"/>
              </a:schemeClr>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92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1F0E-8731-8395-4A99-16AC07CE61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F823E6-F353-3408-1524-3541DF5E65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CEF2C81F-9A25-5197-45AF-4997C1D70062}"/>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9FF076-D773-AB4B-88DE-33248A9CF091}"/>
              </a:ext>
            </a:extLst>
          </p:cNvPr>
          <p:cNvSpPr txBox="1"/>
          <p:nvPr/>
        </p:nvSpPr>
        <p:spPr>
          <a:xfrm>
            <a:off x="0" y="422862"/>
            <a:ext cx="12117570" cy="6001643"/>
          </a:xfrm>
          <a:prstGeom prst="rect">
            <a:avLst/>
          </a:prstGeom>
          <a:noFill/>
        </p:spPr>
        <p:txBody>
          <a:bodyPr wrap="square">
            <a:spAutoFit/>
          </a:bodyPr>
          <a:lstStyle/>
          <a:p>
            <a:pPr marL="0" indent="0" algn="ctr">
              <a:buNone/>
            </a:pPr>
            <a:r>
              <a:rPr lang="en-US" sz="3200" b="1" dirty="0">
                <a:solidFill>
                  <a:srgbClr val="FFC000"/>
                </a:solidFill>
                <a:latin typeface="Alasassy Caps" pitchFamily="2" charset="0"/>
              </a:rPr>
              <a:t>When we are </a:t>
            </a:r>
            <a:r>
              <a:rPr lang="en-US" sz="3200" b="1" dirty="0">
                <a:solidFill>
                  <a:schemeClr val="bg1"/>
                </a:solidFill>
                <a:latin typeface="Alasassy Caps" pitchFamily="2" charset="0"/>
              </a:rPr>
              <a:t>listening</a:t>
            </a:r>
            <a:r>
              <a:rPr lang="en-US" sz="3200" b="1" dirty="0">
                <a:solidFill>
                  <a:srgbClr val="FFC000"/>
                </a:solidFill>
                <a:latin typeface="Alasassy Caps" pitchFamily="2" charset="0"/>
              </a:rPr>
              <a:t> for God’s voice, how can we know that He is the one speaking (</a:t>
            </a:r>
            <a:r>
              <a:rPr lang="en-US" sz="3200" b="1" dirty="0">
                <a:solidFill>
                  <a:schemeClr val="bg1"/>
                </a:solidFill>
                <a:latin typeface="Alasassy Caps" pitchFamily="2" charset="0"/>
              </a:rPr>
              <a:t>Revelation 3:20</a:t>
            </a:r>
            <a:r>
              <a:rPr lang="en-US" sz="3200" b="1" dirty="0">
                <a:solidFill>
                  <a:srgbClr val="FFC000"/>
                </a:solidFill>
                <a:latin typeface="Alasassy Caps" pitchFamily="2" charset="0"/>
              </a:rPr>
              <a:t>)? </a:t>
            </a:r>
          </a:p>
          <a:p>
            <a:pPr marL="0" indent="0" algn="ctr">
              <a:buNone/>
            </a:pPr>
            <a:endParaRPr lang="en-US" sz="3200" b="1" dirty="0">
              <a:latin typeface="Alasassy Caps" pitchFamily="2" charset="0"/>
            </a:endParaRPr>
          </a:p>
          <a:p>
            <a:pPr marL="0" indent="0" algn="ctr">
              <a:buNone/>
            </a:pPr>
            <a:r>
              <a:rPr lang="en-US" sz="3200" b="1" dirty="0">
                <a:solidFill>
                  <a:schemeClr val="bg1"/>
                </a:solidFill>
                <a:latin typeface="Alasassy Caps" pitchFamily="2" charset="0"/>
              </a:rPr>
              <a:t>we have something that Gideon and Samuel did not! We have the complete Bible, the inspired Word of God, </a:t>
            </a:r>
            <a:r>
              <a:rPr lang="en-US" sz="3200" b="1" dirty="0">
                <a:solidFill>
                  <a:srgbClr val="FFC000"/>
                </a:solidFill>
                <a:latin typeface="Alasassy Caps" pitchFamily="2" charset="0"/>
              </a:rPr>
              <a:t>to read</a:t>
            </a:r>
            <a:r>
              <a:rPr lang="en-US" sz="3200" b="1" dirty="0">
                <a:solidFill>
                  <a:schemeClr val="bg1"/>
                </a:solidFill>
                <a:latin typeface="Alasassy Caps" pitchFamily="2" charset="0"/>
              </a:rPr>
              <a:t>, </a:t>
            </a:r>
            <a:r>
              <a:rPr lang="en-US" sz="3200" b="1" dirty="0">
                <a:solidFill>
                  <a:srgbClr val="FFC000"/>
                </a:solidFill>
                <a:latin typeface="Alasassy Caps" pitchFamily="2" charset="0"/>
              </a:rPr>
              <a:t>study</a:t>
            </a:r>
            <a:r>
              <a:rPr lang="en-US" sz="3200" b="1" dirty="0">
                <a:solidFill>
                  <a:schemeClr val="bg1"/>
                </a:solidFill>
                <a:latin typeface="Alasassy Caps" pitchFamily="2" charset="0"/>
              </a:rPr>
              <a:t>, and </a:t>
            </a:r>
            <a:r>
              <a:rPr lang="en-US" sz="3200" b="1" dirty="0">
                <a:solidFill>
                  <a:srgbClr val="FFC000"/>
                </a:solidFill>
                <a:latin typeface="Alasassy Caps" pitchFamily="2" charset="0"/>
              </a:rPr>
              <a:t>meditate on</a:t>
            </a:r>
            <a:r>
              <a:rPr lang="en-US" sz="3200" b="1" dirty="0">
                <a:solidFill>
                  <a:schemeClr val="bg1"/>
                </a:solidFill>
                <a:latin typeface="Alasassy Caps" pitchFamily="2" charset="0"/>
              </a:rPr>
              <a:t>. “All Scripture is God-breathed and is useful for teaching, rebuking, correcting, and training in righteousness, so that the man of God may be thoroughly equipped for every good work”</a:t>
            </a:r>
            <a:r>
              <a:rPr lang="en-US" sz="3200" b="1" dirty="0">
                <a:latin typeface="Alasassy Caps" pitchFamily="2" charset="0"/>
              </a:rPr>
              <a:t> </a:t>
            </a:r>
            <a:r>
              <a:rPr lang="en-US" sz="3200" b="1" dirty="0">
                <a:solidFill>
                  <a:schemeClr val="bg1"/>
                </a:solidFill>
                <a:latin typeface="Alasassy Caps" pitchFamily="2" charset="0"/>
              </a:rPr>
              <a:t>(</a:t>
            </a:r>
            <a:r>
              <a:rPr lang="en-US" sz="3200" b="1" dirty="0">
                <a:solidFill>
                  <a:srgbClr val="FFC000"/>
                </a:solidFill>
                <a:latin typeface="Alasassy Caps" pitchFamily="2" charset="0"/>
              </a:rPr>
              <a:t>2 Timothy 3:16–17</a:t>
            </a:r>
            <a:r>
              <a:rPr lang="en-US" sz="3200" b="1" dirty="0">
                <a:solidFill>
                  <a:schemeClr val="bg1"/>
                </a:solidFill>
                <a:latin typeface="Alasassy Caps" pitchFamily="2" charset="0"/>
              </a:rPr>
              <a:t>).</a:t>
            </a:r>
            <a:r>
              <a:rPr lang="en-US" sz="3200" b="1" dirty="0">
                <a:solidFill>
                  <a:srgbClr val="FF0000"/>
                </a:solidFill>
                <a:latin typeface="Alasassy Caps" pitchFamily="2" charset="0"/>
              </a:rPr>
              <a:t> </a:t>
            </a:r>
          </a:p>
          <a:p>
            <a:pPr marL="0" indent="0" algn="ctr">
              <a:buNone/>
            </a:pPr>
            <a:endParaRPr lang="en-US" sz="3200" b="1" dirty="0">
              <a:solidFill>
                <a:srgbClr val="FF0000"/>
              </a:solidFill>
              <a:latin typeface="Alasassy Caps" pitchFamily="2" charset="0"/>
            </a:endParaRPr>
          </a:p>
          <a:p>
            <a:pPr marL="0" indent="0" algn="ctr">
              <a:buNone/>
            </a:pPr>
            <a:r>
              <a:rPr lang="en-US" sz="3200" b="1" dirty="0">
                <a:solidFill>
                  <a:schemeClr val="bg1"/>
                </a:solidFill>
                <a:latin typeface="Alasassy Caps" pitchFamily="2" charset="0"/>
              </a:rPr>
              <a:t>When we have a question about a certain topic or decision in our lives; we should see what the Bible has to say about it. God will never lead us contrary to what He has taught in His Word (</a:t>
            </a:r>
            <a:r>
              <a:rPr lang="en-US" sz="3200" b="1" dirty="0">
                <a:solidFill>
                  <a:srgbClr val="FFC000"/>
                </a:solidFill>
                <a:latin typeface="Alasassy Caps" pitchFamily="2" charset="0"/>
              </a:rPr>
              <a:t>Titus 1:2</a:t>
            </a:r>
            <a:r>
              <a:rPr lang="en-US" sz="3200" b="1" dirty="0">
                <a:solidFill>
                  <a:schemeClr val="bg1"/>
                </a:solidFill>
                <a:latin typeface="Alasassy Caps" pitchFamily="2" charset="0"/>
              </a:rPr>
              <a:t>).</a:t>
            </a:r>
          </a:p>
        </p:txBody>
      </p:sp>
      <p:cxnSp>
        <p:nvCxnSpPr>
          <p:cNvPr id="7" name="Straight Arrow Connector 6">
            <a:extLst>
              <a:ext uri="{FF2B5EF4-FFF2-40B4-BE49-F238E27FC236}">
                <a16:creationId xmlns:a16="http://schemas.microsoft.com/office/drawing/2014/main" id="{2F0FCCF8-D62F-30FF-EAF2-DB7162CCEBCE}"/>
              </a:ext>
            </a:extLst>
          </p:cNvPr>
          <p:cNvCxnSpPr>
            <a:cxnSpLocks/>
          </p:cNvCxnSpPr>
          <p:nvPr/>
        </p:nvCxnSpPr>
        <p:spPr>
          <a:xfrm>
            <a:off x="2020186" y="1669311"/>
            <a:ext cx="8171121"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D0139FC-FA3F-54B8-12B3-A9F670C1C285}"/>
              </a:ext>
            </a:extLst>
          </p:cNvPr>
          <p:cNvCxnSpPr>
            <a:cxnSpLocks/>
          </p:cNvCxnSpPr>
          <p:nvPr/>
        </p:nvCxnSpPr>
        <p:spPr>
          <a:xfrm>
            <a:off x="560866" y="4600955"/>
            <a:ext cx="11089759"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05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72D2-9CBA-7C0F-3D25-300AEF9E17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899515-DF89-8142-83FD-B082CB5E4C8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A5EFCD57-FA43-2D85-E90B-EA51A8725E87}"/>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A1FB5B0-9FF7-E104-7AD1-C4A82AE2C10A}"/>
              </a:ext>
            </a:extLst>
          </p:cNvPr>
          <p:cNvSpPr/>
          <p:nvPr/>
        </p:nvSpPr>
        <p:spPr>
          <a:xfrm>
            <a:off x="350876" y="2247316"/>
            <a:ext cx="11461897" cy="2352735"/>
          </a:xfrm>
          <a:prstGeom prst="roundRect">
            <a:avLst>
              <a:gd name="adj" fmla="val 15821"/>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8000" dirty="0">
                <a:latin typeface="Algerian" panose="04020705040A02060702" pitchFamily="82" charset="0"/>
              </a:rPr>
              <a:t>DECREE AND DECLARE</a:t>
            </a:r>
            <a:r>
              <a:rPr lang="en-US" sz="8800" dirty="0">
                <a:latin typeface="Algerian" panose="04020705040A02060702" pitchFamily="82" charset="0"/>
              </a:rPr>
              <a:t>!</a:t>
            </a:r>
          </a:p>
        </p:txBody>
      </p:sp>
    </p:spTree>
    <p:extLst>
      <p:ext uri="{BB962C8B-B14F-4D97-AF65-F5344CB8AC3E}">
        <p14:creationId xmlns:p14="http://schemas.microsoft.com/office/powerpoint/2010/main" val="28105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9B5B-4AD4-8235-0112-36A32D5638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F9E1EF-16FC-69E5-2351-49AAD1DB941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E2404F24-325A-8EA8-6124-E4B0F44709AB}"/>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3C1E19-43B1-0A31-B212-F4507C38BDB5}"/>
              </a:ext>
            </a:extLst>
          </p:cNvPr>
          <p:cNvSpPr txBox="1"/>
          <p:nvPr/>
        </p:nvSpPr>
        <p:spPr>
          <a:xfrm>
            <a:off x="177210" y="458575"/>
            <a:ext cx="11986440" cy="576773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This phraseology has Pentecostal/Charismatic roots. Those involved in the “declare and decree” movement claim that if someone declares or decrees something, then it will happen.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The problem is, our statements can be declarative, but not causative, no matter how true they are. when we go around “decreeing” things, we are in danger of putting our will over God’s will.</a:t>
            </a:r>
            <a:r>
              <a:rPr kumimoji="0" lang="en-US" sz="4000" b="0" i="0" u="none" strike="noStrike" kern="1200" cap="none" spc="0" normalizeH="0" baseline="0" noProof="0" dirty="0">
                <a:ln>
                  <a:noFill/>
                </a:ln>
                <a:solidFill>
                  <a:prstClr val="black"/>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C000"/>
                </a:solidFill>
                <a:effectLst/>
                <a:uLnTx/>
                <a:uFillTx/>
                <a:latin typeface="Alasassy Caps" pitchFamily="2" charset="0"/>
              </a:rPr>
              <a:t>Jesus taught us to pray that God’s will be done, and He led by example (</a:t>
            </a:r>
            <a:r>
              <a:rPr kumimoji="0" lang="en-US" sz="4400" b="1" i="0" u="none" strike="noStrike" kern="1200" cap="none" spc="0" normalizeH="0" baseline="0" noProof="0" dirty="0">
                <a:ln>
                  <a:noFill/>
                </a:ln>
                <a:solidFill>
                  <a:schemeClr val="bg1"/>
                </a:solidFill>
                <a:effectLst/>
                <a:uLnTx/>
                <a:uFillTx/>
                <a:latin typeface="Alasassy Caps" pitchFamily="2" charset="0"/>
              </a:rPr>
              <a:t>Luke 11:2; 22:42</a:t>
            </a:r>
            <a:r>
              <a:rPr kumimoji="0" lang="en-US" sz="4400" b="1" i="0" u="none" strike="noStrike" kern="1200" cap="none" spc="0" normalizeH="0" baseline="0" noProof="0" dirty="0">
                <a:ln>
                  <a:noFill/>
                </a:ln>
                <a:solidFill>
                  <a:srgbClr val="FFC000"/>
                </a:solidFill>
                <a:effectLst/>
                <a:uLnTx/>
                <a:uFillTx/>
                <a:latin typeface="Alasassy Caps" pitchFamily="2" charset="0"/>
              </a:rPr>
              <a:t>).</a:t>
            </a:r>
          </a:p>
        </p:txBody>
      </p:sp>
      <p:cxnSp>
        <p:nvCxnSpPr>
          <p:cNvPr id="7" name="Straight Arrow Connector 6">
            <a:extLst>
              <a:ext uri="{FF2B5EF4-FFF2-40B4-BE49-F238E27FC236}">
                <a16:creationId xmlns:a16="http://schemas.microsoft.com/office/drawing/2014/main" id="{146419B5-2325-C9AF-CFA0-65092350606D}"/>
              </a:ext>
            </a:extLst>
          </p:cNvPr>
          <p:cNvCxnSpPr>
            <a:cxnSpLocks/>
          </p:cNvCxnSpPr>
          <p:nvPr/>
        </p:nvCxnSpPr>
        <p:spPr>
          <a:xfrm>
            <a:off x="608716" y="2317897"/>
            <a:ext cx="11123428"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08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76AC-D19F-8B60-A886-B6E4C5A183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FAB715-5381-35C6-E5AA-3E44F72B362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7402E561-B0EC-88AB-CE13-0495F5D8BA90}"/>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9F083C-1E0E-761D-CE94-8D5A41B2C534}"/>
              </a:ext>
            </a:extLst>
          </p:cNvPr>
          <p:cNvSpPr txBox="1"/>
          <p:nvPr/>
        </p:nvSpPr>
        <p:spPr>
          <a:xfrm>
            <a:off x="74430" y="702189"/>
            <a:ext cx="11986440" cy="571951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To “</a:t>
            </a:r>
            <a:r>
              <a:rPr kumimoji="0" lang="en-US" sz="4400" b="1" i="0" u="none" strike="noStrike" kern="1200" cap="none" spc="0" normalizeH="0" baseline="0" noProof="0" dirty="0">
                <a:ln>
                  <a:noFill/>
                </a:ln>
                <a:solidFill>
                  <a:srgbClr val="FFC000"/>
                </a:solidFill>
                <a:effectLst/>
                <a:uLnTx/>
                <a:uFillTx/>
                <a:latin typeface="Alasassy Caps" pitchFamily="2" charset="0"/>
              </a:rPr>
              <a:t>declare</a:t>
            </a:r>
            <a:r>
              <a:rPr kumimoji="0" lang="en-US" sz="4400" b="1" i="0" u="none" strike="noStrike" kern="1200" cap="none" spc="0" normalizeH="0" baseline="0" noProof="0" dirty="0">
                <a:ln>
                  <a:noFill/>
                </a:ln>
                <a:solidFill>
                  <a:schemeClr val="bg1"/>
                </a:solidFill>
                <a:effectLst/>
                <a:uLnTx/>
                <a:uFillTx/>
                <a:latin typeface="Alasassy Caps" pitchFamily="2" charset="0"/>
              </a:rPr>
              <a:t>” is to state (out loud) a spiritual truth; to “</a:t>
            </a:r>
            <a:r>
              <a:rPr kumimoji="0" lang="en-US" sz="4400" b="1" i="0" u="none" strike="noStrike" kern="1200" cap="none" spc="0" normalizeH="0" baseline="0" noProof="0" dirty="0">
                <a:ln>
                  <a:noFill/>
                </a:ln>
                <a:solidFill>
                  <a:srgbClr val="FFC000"/>
                </a:solidFill>
                <a:effectLst/>
                <a:uLnTx/>
                <a:uFillTx/>
                <a:latin typeface="Alasassy Caps" pitchFamily="2" charset="0"/>
              </a:rPr>
              <a:t>decree</a:t>
            </a:r>
            <a:r>
              <a:rPr kumimoji="0" lang="en-US" sz="4400" b="1" i="0" u="none" strike="noStrike" kern="1200" cap="none" spc="0" normalizeH="0" baseline="0" noProof="0" dirty="0">
                <a:ln>
                  <a:noFill/>
                </a:ln>
                <a:solidFill>
                  <a:schemeClr val="bg1"/>
                </a:solidFill>
                <a:effectLst/>
                <a:uLnTx/>
                <a:uFillTx/>
                <a:latin typeface="Alasassy Caps" pitchFamily="2" charset="0"/>
              </a:rPr>
              <a:t>” is to issue an authoritative command.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In a declare, there are typically </a:t>
            </a:r>
            <a:r>
              <a:rPr kumimoji="0" lang="en-US" sz="4400" b="1" i="0" u="none" strike="noStrike" kern="1200" cap="none" spc="0" normalizeH="0" baseline="0" noProof="0" dirty="0">
                <a:ln>
                  <a:noFill/>
                </a:ln>
                <a:solidFill>
                  <a:srgbClr val="FFC000"/>
                </a:solidFill>
                <a:effectLst/>
                <a:uLnTx/>
                <a:uFillTx/>
                <a:latin typeface="Alasassy Caps" pitchFamily="2" charset="0"/>
              </a:rPr>
              <a:t>two</a:t>
            </a:r>
            <a:r>
              <a:rPr kumimoji="0" lang="en-US" sz="4400" b="1" i="0" u="none" strike="noStrike" kern="1200" cap="none" spc="0" normalizeH="0" baseline="0" noProof="0" dirty="0">
                <a:ln>
                  <a:noFill/>
                </a:ln>
                <a:solidFill>
                  <a:schemeClr val="bg1"/>
                </a:solidFill>
                <a:effectLst/>
                <a:uLnTx/>
                <a:uFillTx/>
                <a:latin typeface="Alasassy Caps" pitchFamily="2" charset="0"/>
              </a:rPr>
              <a:t> things that need to be known depending on the topic you're praying about</a:t>
            </a:r>
            <a:r>
              <a:rPr lang="en-US" sz="4400" b="1" dirty="0">
                <a:solidFill>
                  <a:schemeClr val="bg1"/>
                </a:solidFill>
                <a:latin typeface="Alasassy Caps" pitchFamily="2" charset="0"/>
              </a:rPr>
              <a:t>.</a:t>
            </a: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chemeClr val="bg1"/>
              </a:solidFill>
              <a:effectLst/>
              <a:uLnTx/>
              <a:uFillTx/>
              <a:latin typeface="Alasassy Caps" pitchFamily="2" charset="0"/>
            </a:endParaRPr>
          </a:p>
          <a:p>
            <a:pPr marL="742950" marR="0" lvl="0" indent="-742950" algn="ctr" defTabSz="914400" rtl="0" eaLnBrk="1" fontAlgn="auto" latinLnBrk="0" hangingPunct="1">
              <a:lnSpc>
                <a:spcPct val="90000"/>
              </a:lnSpc>
              <a:spcBef>
                <a:spcPts val="1000"/>
              </a:spcBef>
              <a:spcAft>
                <a:spcPts val="0"/>
              </a:spcAft>
              <a:buClr>
                <a:schemeClr val="accent2"/>
              </a:buClr>
              <a:buSzTx/>
              <a:buFont typeface="+mj-lt"/>
              <a:buAutoNum type="arabicPeriod"/>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 the biblical character, name, or word of God. </a:t>
            </a:r>
          </a:p>
          <a:p>
            <a:pPr marL="742950" marR="0" lvl="0" indent="-742950" algn="ctr" defTabSz="914400" rtl="0" eaLnBrk="1" fontAlgn="auto" latinLnBrk="0" hangingPunct="1">
              <a:lnSpc>
                <a:spcPct val="90000"/>
              </a:lnSpc>
              <a:spcBef>
                <a:spcPts val="1000"/>
              </a:spcBef>
              <a:spcAft>
                <a:spcPts val="0"/>
              </a:spcAft>
              <a:buClr>
                <a:schemeClr val="accent2"/>
              </a:buClr>
              <a:buSzTx/>
              <a:buFont typeface="+mj-lt"/>
              <a:buAutoNum type="arabicPeriod"/>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The character, the authority of the person speaking, or the subject of the prayer. </a:t>
            </a:r>
          </a:p>
        </p:txBody>
      </p:sp>
    </p:spTree>
    <p:extLst>
      <p:ext uri="{BB962C8B-B14F-4D97-AF65-F5344CB8AC3E}">
        <p14:creationId xmlns:p14="http://schemas.microsoft.com/office/powerpoint/2010/main" val="184718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958C5-2498-878E-9D1D-E9BE9EC337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490E9D-8809-0E17-FDD6-7F2457D62E2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C0FC8EB0-DF66-0D09-719A-B469A71C0A1A}"/>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2BA45B-BC30-4508-BFF4-0057D9F1EE08}"/>
              </a:ext>
            </a:extLst>
          </p:cNvPr>
          <p:cNvSpPr txBox="1"/>
          <p:nvPr/>
        </p:nvSpPr>
        <p:spPr>
          <a:xfrm>
            <a:off x="131130" y="712822"/>
            <a:ext cx="11986440" cy="5632311"/>
          </a:xfrm>
          <a:prstGeom prst="rect">
            <a:avLst/>
          </a:prstGeom>
          <a:noFill/>
        </p:spPr>
        <p:txBody>
          <a:bodyPr wrap="square">
            <a:spAutoFit/>
          </a:bodyPr>
          <a:lstStyle/>
          <a:p>
            <a:pPr algn="ctr"/>
            <a:r>
              <a:rPr lang="en-US" sz="3600" b="1" dirty="0">
                <a:solidFill>
                  <a:schemeClr val="accent2"/>
                </a:solidFill>
                <a:latin typeface="Alasassy Caps" pitchFamily="2" charset="0"/>
              </a:rPr>
              <a:t>To decree has the Power to shift things from a spiritual existence to the natural one. </a:t>
            </a:r>
          </a:p>
          <a:p>
            <a:pPr algn="ctr"/>
            <a:endParaRPr lang="en-US" sz="3600" b="1" dirty="0">
              <a:solidFill>
                <a:schemeClr val="bg1"/>
              </a:solidFill>
              <a:latin typeface="Alasassy Caps" pitchFamily="2" charset="0"/>
            </a:endParaRPr>
          </a:p>
          <a:p>
            <a:pPr algn="ctr"/>
            <a:r>
              <a:rPr lang="en-US" sz="3600" b="1" dirty="0">
                <a:solidFill>
                  <a:schemeClr val="bg1"/>
                </a:solidFill>
                <a:latin typeface="Alasassy Caps" pitchFamily="2" charset="0"/>
              </a:rPr>
              <a:t>In </a:t>
            </a:r>
            <a:r>
              <a:rPr lang="en-US" sz="3600" b="1" u="sng" dirty="0">
                <a:solidFill>
                  <a:srgbClr val="FFC000"/>
                </a:solidFill>
                <a:latin typeface="Alasassy Caps" pitchFamily="2" charset="0"/>
              </a:rPr>
              <a:t>Matthew 8:23-27</a:t>
            </a:r>
            <a:r>
              <a:rPr lang="en-US" sz="3600" b="1" dirty="0">
                <a:solidFill>
                  <a:srgbClr val="FFC000"/>
                </a:solidFill>
                <a:latin typeface="Alasassy Caps" pitchFamily="2" charset="0"/>
              </a:rPr>
              <a:t> </a:t>
            </a:r>
            <a:r>
              <a:rPr lang="en-US" sz="3600" b="1" dirty="0">
                <a:solidFill>
                  <a:schemeClr val="bg1"/>
                </a:solidFill>
                <a:latin typeface="Alasassy Caps" pitchFamily="2" charset="0"/>
              </a:rPr>
              <a:t>Jesus decrees the waves and the wind to stop blowing.</a:t>
            </a:r>
          </a:p>
          <a:p>
            <a:pPr algn="ctr"/>
            <a:endParaRPr lang="en-US" sz="3600" b="1" dirty="0">
              <a:solidFill>
                <a:schemeClr val="bg1"/>
              </a:solidFill>
              <a:latin typeface="Alasassy Caps" pitchFamily="2" charset="0"/>
            </a:endParaRPr>
          </a:p>
          <a:p>
            <a:pPr algn="ctr"/>
            <a:r>
              <a:rPr lang="en-US" sz="3600" b="1" dirty="0">
                <a:solidFill>
                  <a:schemeClr val="bg1"/>
                </a:solidFill>
                <a:latin typeface="Alasassy Caps" pitchFamily="2" charset="0"/>
              </a:rPr>
              <a:t>In </a:t>
            </a:r>
            <a:r>
              <a:rPr lang="en-US" sz="3600" b="1" u="sng" dirty="0">
                <a:solidFill>
                  <a:srgbClr val="FFC000"/>
                </a:solidFill>
                <a:latin typeface="Alasassy Caps" pitchFamily="2" charset="0"/>
              </a:rPr>
              <a:t>Mark 11:14</a:t>
            </a:r>
            <a:r>
              <a:rPr lang="en-US" sz="3600" b="1" dirty="0">
                <a:solidFill>
                  <a:srgbClr val="FFC000"/>
                </a:solidFill>
                <a:latin typeface="Alasassy Caps" pitchFamily="2" charset="0"/>
              </a:rPr>
              <a:t> </a:t>
            </a:r>
            <a:r>
              <a:rPr lang="en-US" sz="3600" b="1" dirty="0">
                <a:solidFill>
                  <a:schemeClr val="bg1"/>
                </a:solidFill>
                <a:latin typeface="Alasassy Caps" pitchFamily="2" charset="0"/>
              </a:rPr>
              <a:t>Jesus decrees the fig tree, “may no one ever eat fruit from you again.”  </a:t>
            </a:r>
          </a:p>
          <a:p>
            <a:pPr algn="ctr"/>
            <a:endParaRPr lang="en-US" sz="3600" b="1" dirty="0">
              <a:solidFill>
                <a:schemeClr val="bg1"/>
              </a:solidFill>
              <a:latin typeface="Alasassy Caps" pitchFamily="2" charset="0"/>
            </a:endParaRPr>
          </a:p>
          <a:p>
            <a:pPr algn="ctr"/>
            <a:r>
              <a:rPr lang="en-US" sz="3600" b="1" dirty="0">
                <a:solidFill>
                  <a:schemeClr val="bg1"/>
                </a:solidFill>
                <a:latin typeface="Alasassy Caps" pitchFamily="2" charset="0"/>
              </a:rPr>
              <a:t>In </a:t>
            </a:r>
            <a:r>
              <a:rPr lang="en-US" sz="3600" b="1" u="sng" dirty="0">
                <a:solidFill>
                  <a:srgbClr val="FFC000"/>
                </a:solidFill>
                <a:latin typeface="Alasassy Caps" pitchFamily="2" charset="0"/>
              </a:rPr>
              <a:t>Mark 4:49</a:t>
            </a:r>
            <a:r>
              <a:rPr lang="en-US" sz="3600" b="1" dirty="0">
                <a:solidFill>
                  <a:srgbClr val="FFC000"/>
                </a:solidFill>
                <a:latin typeface="Alasassy Caps" pitchFamily="2" charset="0"/>
              </a:rPr>
              <a:t> </a:t>
            </a:r>
            <a:r>
              <a:rPr lang="en-US" sz="3600" b="1" dirty="0">
                <a:solidFill>
                  <a:schemeClr val="bg1"/>
                </a:solidFill>
                <a:latin typeface="Alasassy Caps" pitchFamily="2" charset="0"/>
              </a:rPr>
              <a:t>Jesus decrees the winds to be still. </a:t>
            </a:r>
          </a:p>
        </p:txBody>
      </p:sp>
    </p:spTree>
    <p:extLst>
      <p:ext uri="{BB962C8B-B14F-4D97-AF65-F5344CB8AC3E}">
        <p14:creationId xmlns:p14="http://schemas.microsoft.com/office/powerpoint/2010/main" val="362359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6828661-6B87-61F3-C337-6A01D75ED6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4F8C91FD-4FF5-32FC-13EA-93191356AD45}"/>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Snipped 10">
            <a:extLst>
              <a:ext uri="{FF2B5EF4-FFF2-40B4-BE49-F238E27FC236}">
                <a16:creationId xmlns:a16="http://schemas.microsoft.com/office/drawing/2014/main" id="{56A45E9F-DB7F-2846-5F61-856612AC01A9}"/>
              </a:ext>
            </a:extLst>
          </p:cNvPr>
          <p:cNvSpPr/>
          <p:nvPr/>
        </p:nvSpPr>
        <p:spPr>
          <a:xfrm>
            <a:off x="524663" y="1913862"/>
            <a:ext cx="11142674" cy="3434315"/>
          </a:xfrm>
          <a:prstGeom prst="snip2SameRect">
            <a:avLst/>
          </a:prstGeom>
          <a:noFill/>
          <a:ln w="1143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FDCCA0-F6D9-AA5E-866A-D5E5C5A303AA}"/>
              </a:ext>
            </a:extLst>
          </p:cNvPr>
          <p:cNvSpPr txBox="1"/>
          <p:nvPr/>
        </p:nvSpPr>
        <p:spPr>
          <a:xfrm>
            <a:off x="689343" y="2115049"/>
            <a:ext cx="11217348" cy="2800767"/>
          </a:xfrm>
          <a:prstGeom prst="rect">
            <a:avLst/>
          </a:prstGeom>
          <a:noFill/>
        </p:spPr>
        <p:txBody>
          <a:bodyPr wrap="square">
            <a:spAutoFit/>
          </a:bodyPr>
          <a:lstStyle/>
          <a:p>
            <a:pPr algn="ctr"/>
            <a:r>
              <a:rPr kumimoji="0" lang="en-US" sz="88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 Kingdom Prayer Framework</a:t>
            </a:r>
            <a:endParaRPr lang="en-US" sz="88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85382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B78E-5815-85AB-10F4-3FE8D6E0A2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AB2EA7-BCBD-9FEE-22AF-9B700162B5F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5A722FCF-D96B-1566-EC16-724BFE1F3B71}"/>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AAA1137-EF7E-7707-4E15-52FB9C143282}"/>
              </a:ext>
            </a:extLst>
          </p:cNvPr>
          <p:cNvSpPr/>
          <p:nvPr/>
        </p:nvSpPr>
        <p:spPr>
          <a:xfrm>
            <a:off x="914401" y="637955"/>
            <a:ext cx="10334847" cy="6007394"/>
          </a:xfrm>
          <a:prstGeom prst="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0" b="1" dirty="0">
                <a:latin typeface="Amasis MT Pro Medium" panose="02040604050005020304" pitchFamily="18" charset="0"/>
              </a:rPr>
              <a:t>LET’S PRAY!</a:t>
            </a:r>
          </a:p>
        </p:txBody>
      </p:sp>
    </p:spTree>
    <p:extLst>
      <p:ext uri="{BB962C8B-B14F-4D97-AF65-F5344CB8AC3E}">
        <p14:creationId xmlns:p14="http://schemas.microsoft.com/office/powerpoint/2010/main" val="195817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5A3B3D-3508-2726-2425-030613BFC6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E34EE2EE-CE10-B1B0-B9B0-BD55D0BDD19B}"/>
              </a:ext>
            </a:extLst>
          </p:cNvPr>
          <p:cNvSpPr/>
          <p:nvPr/>
        </p:nvSpPr>
        <p:spPr>
          <a:xfrm>
            <a:off x="285306" y="1424763"/>
            <a:ext cx="11621387" cy="5082363"/>
          </a:xfrm>
          <a:prstGeom prst="roundRect">
            <a:avLst>
              <a:gd name="adj" fmla="val 15821"/>
            </a:avLst>
          </a:prstGeom>
          <a:solidFill>
            <a:schemeClr val="accent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Prayer</a:t>
            </a:r>
          </a:p>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Framework vs. Model of Kingdom Prayer</a:t>
            </a:r>
          </a:p>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lang="en-US" sz="4200" b="1" dirty="0">
                <a:solidFill>
                  <a:schemeClr val="bg1"/>
                </a:solidFill>
                <a:latin typeface="Alasassy Caps" pitchFamily="2" charset="0"/>
              </a:rPr>
              <a:t> </a:t>
            </a:r>
            <a:r>
              <a:rPr kumimoji="0" lang="en-US" sz="4200" b="1" i="0" u="none" strike="noStrike" kern="1200" cap="none" spc="0" normalizeH="0" baseline="0" noProof="0" dirty="0">
                <a:ln>
                  <a:noFill/>
                </a:ln>
                <a:solidFill>
                  <a:schemeClr val="bg1"/>
                </a:solidFill>
                <a:effectLst/>
                <a:uLnTx/>
                <a:uFillTx/>
                <a:latin typeface="Alasassy Caps" pitchFamily="2" charset="0"/>
              </a:rPr>
              <a:t>Talk to God</a:t>
            </a:r>
          </a:p>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Ask God Questions</a:t>
            </a:r>
          </a:p>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Listen to God</a:t>
            </a:r>
          </a:p>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 Decree and declare in Kingdom Prayers</a:t>
            </a:r>
          </a:p>
          <a:p>
            <a:pPr marL="571500" marR="0" lvl="0" indent="-571500" algn="ctr" defTabSz="914400" rtl="0" eaLnBrk="1" fontAlgn="auto" latinLnBrk="0" hangingPunct="1">
              <a:lnSpc>
                <a:spcPct val="90000"/>
              </a:lnSpc>
              <a:spcBef>
                <a:spcPts val="1000"/>
              </a:spcBef>
              <a:spcAft>
                <a:spcPts val="0"/>
              </a:spcAft>
              <a:buClr>
                <a:schemeClr val="bg1"/>
              </a:buClr>
              <a:buSzTx/>
              <a:buFont typeface="+mj-lt"/>
              <a:buAutoNum type="romanUcPeriod"/>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 Let’s Pray</a:t>
            </a:r>
          </a:p>
        </p:txBody>
      </p:sp>
      <p:sp>
        <p:nvSpPr>
          <p:cNvPr id="5" name="Rectangle 4">
            <a:extLst>
              <a:ext uri="{FF2B5EF4-FFF2-40B4-BE49-F238E27FC236}">
                <a16:creationId xmlns:a16="http://schemas.microsoft.com/office/drawing/2014/main" id="{4F12C31F-2912-6CFA-6760-CC3D149F9E81}"/>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52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2074-D893-5511-75BB-5295C5BB0C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6A0F27-7F20-B3C4-9ADC-36FB3A4D677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FEBA1017-5146-3001-0A07-2DB322C429F2}"/>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7349067-E85A-6346-BC63-743A85C359B6}"/>
              </a:ext>
            </a:extLst>
          </p:cNvPr>
          <p:cNvSpPr/>
          <p:nvPr/>
        </p:nvSpPr>
        <p:spPr>
          <a:xfrm>
            <a:off x="510363" y="2389385"/>
            <a:ext cx="11196084" cy="2352735"/>
          </a:xfrm>
          <a:prstGeom prst="roundRect">
            <a:avLst>
              <a:gd name="adj" fmla="val 15821"/>
            </a:avLst>
          </a:prstGeom>
          <a:solidFill>
            <a:schemeClr val="accent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endParaRPr lang="en-US" sz="5400" dirty="0"/>
          </a:p>
          <a:p>
            <a:pPr lvl="0" algn="ctr">
              <a:lnSpc>
                <a:spcPct val="90000"/>
              </a:lnSpc>
              <a:spcBef>
                <a:spcPts val="1000"/>
              </a:spcBef>
              <a:defRPr/>
            </a:pPr>
            <a:r>
              <a:rPr lang="en-US" sz="6000" dirty="0">
                <a:latin typeface="Algerian" panose="04020705040A02060702" pitchFamily="82" charset="0"/>
              </a:rPr>
              <a:t>Framework vs. Model of Kingdom Prayer</a:t>
            </a:r>
            <a:br>
              <a:rPr lang="en-US" sz="6000" dirty="0">
                <a:latin typeface="Algerian" panose="04020705040A02060702" pitchFamily="82" charset="0"/>
              </a:rPr>
            </a:br>
            <a:endParaRPr kumimoji="0" lang="en-US" sz="6000" b="1" i="0" u="none" strike="noStrike" kern="1200" cap="none" spc="0" normalizeH="0" baseline="0" noProof="0" dirty="0">
              <a:ln>
                <a:noFill/>
              </a:ln>
              <a:solidFill>
                <a:schemeClr val="bg1"/>
              </a:solidFill>
              <a:effectLst/>
              <a:uLnTx/>
              <a:uFillTx/>
              <a:latin typeface="Algerian" panose="04020705040A02060702" pitchFamily="82" charset="0"/>
            </a:endParaRPr>
          </a:p>
        </p:txBody>
      </p:sp>
    </p:spTree>
    <p:extLst>
      <p:ext uri="{BB962C8B-B14F-4D97-AF65-F5344CB8AC3E}">
        <p14:creationId xmlns:p14="http://schemas.microsoft.com/office/powerpoint/2010/main" val="90639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1F4A-C8B6-CBAC-539B-74A24F998EE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656C119-7D45-B331-153B-3E4D2D4142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57C577F7-2FC0-58D6-6833-BCB18B8899F0}"/>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71F700-48AA-FC77-739D-3237C14E02E4}"/>
              </a:ext>
            </a:extLst>
          </p:cNvPr>
          <p:cNvSpPr txBox="1"/>
          <p:nvPr/>
        </p:nvSpPr>
        <p:spPr>
          <a:xfrm>
            <a:off x="131130" y="562449"/>
            <a:ext cx="11986440" cy="583339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chemeClr val="bg1"/>
                </a:solidFill>
                <a:effectLst/>
                <a:uLnTx/>
                <a:uFillTx/>
                <a:latin typeface="Alasassy Caps" pitchFamily="2" charset="0"/>
              </a:rPr>
              <a:t>A prayer framework provides structure for focusing your prayer time, with popular Christian models like </a:t>
            </a:r>
            <a:r>
              <a:rPr kumimoji="0" lang="en-US" sz="3300" b="1" i="0" u="sng" strike="noStrike" kern="1200" cap="none" spc="0" normalizeH="0" baseline="0" noProof="0" dirty="0">
                <a:ln>
                  <a:noFill/>
                </a:ln>
                <a:solidFill>
                  <a:srgbClr val="FFC000"/>
                </a:solidFill>
                <a:effectLst/>
                <a:uLnTx/>
                <a:uFillTx/>
                <a:latin typeface="Alasassy Caps" pitchFamily="2" charset="0"/>
              </a:rPr>
              <a:t>A.C.T.S.</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Adoration</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Confession</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Thanksgiving</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Supplication</a:t>
            </a:r>
            <a:r>
              <a:rPr kumimoji="0" lang="en-US" sz="3300" b="1" i="0" u="none" strike="noStrike" kern="1200" cap="none" spc="0" normalizeH="0" baseline="0" noProof="0" dirty="0">
                <a:ln>
                  <a:noFill/>
                </a:ln>
                <a:solidFill>
                  <a:schemeClr val="bg1"/>
                </a:solidFill>
                <a:effectLst/>
                <a:uLnTx/>
                <a:uFillTx/>
                <a:latin typeface="Alasassy Caps" pitchFamily="2" charset="0"/>
              </a:rPr>
              <a:t>) and </a:t>
            </a:r>
            <a:r>
              <a:rPr kumimoji="0" lang="en-US" sz="3300" b="1" i="0" u="sng" strike="noStrike" kern="1200" cap="none" spc="0" normalizeH="0" baseline="0" noProof="0" dirty="0">
                <a:ln>
                  <a:noFill/>
                </a:ln>
                <a:solidFill>
                  <a:srgbClr val="FFC000"/>
                </a:solidFill>
                <a:effectLst/>
                <a:uLnTx/>
                <a:uFillTx/>
                <a:latin typeface="Alasassy Caps" pitchFamily="2" charset="0"/>
              </a:rPr>
              <a:t>P.R.A.Y.</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Praise</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Repent</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Ask</a:t>
            </a:r>
            <a:r>
              <a:rPr kumimoji="0" lang="en-US" sz="3300" b="1" i="0" u="none"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rgbClr val="FFC000"/>
                </a:solidFill>
                <a:effectLst/>
                <a:uLnTx/>
                <a:uFillTx/>
                <a:latin typeface="Alasassy Caps" pitchFamily="2" charset="0"/>
              </a:rPr>
              <a:t>Yield</a:t>
            </a:r>
            <a:r>
              <a:rPr kumimoji="0" lang="en-US" sz="3300" b="1" i="0" u="none" strike="noStrike" kern="1200" cap="none" spc="0" normalizeH="0" baseline="0" noProof="0" dirty="0">
                <a:ln>
                  <a:noFill/>
                </a:ln>
                <a:solidFill>
                  <a:schemeClr val="bg1"/>
                </a:solidFill>
                <a:effectLst/>
                <a:uLnTx/>
                <a:uFillTx/>
                <a:latin typeface="Alasassy Caps" pitchFamily="2" charset="0"/>
              </a:rPr>
              <a:t>). helping to move beyond just asking for things by including worship, confession, and gratitude, often derived from Jesus' teachings like the Lord's Prayer.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chemeClr val="bg1"/>
                </a:solidFill>
                <a:effectLst/>
                <a:uLnTx/>
                <a:uFillTx/>
                <a:latin typeface="Alasassy Caps" pitchFamily="2" charset="0"/>
              </a:rPr>
              <a:t>A model is a specific </a:t>
            </a:r>
            <a:r>
              <a:rPr kumimoji="0" lang="en-US" sz="3300" b="1" i="0" u="none" strike="noStrike" kern="1200" cap="none" spc="0" normalizeH="0" baseline="0" noProof="0" dirty="0">
                <a:ln>
                  <a:noFill/>
                </a:ln>
                <a:solidFill>
                  <a:srgbClr val="FFC000"/>
                </a:solidFill>
                <a:effectLst/>
                <a:uLnTx/>
                <a:uFillTx/>
                <a:latin typeface="Alasassy Caps" pitchFamily="2" charset="0"/>
              </a:rPr>
              <a:t>system</a:t>
            </a:r>
            <a:r>
              <a:rPr kumimoji="0" lang="en-US" sz="3300" b="1" i="0" u="none" strike="noStrike" kern="1200" cap="none" spc="0" normalizeH="0" baseline="0" noProof="0" dirty="0">
                <a:ln>
                  <a:noFill/>
                </a:ln>
                <a:solidFill>
                  <a:schemeClr val="bg1"/>
                </a:solidFill>
                <a:effectLst/>
                <a:uLnTx/>
                <a:uFillTx/>
                <a:latin typeface="Alasassy Caps" pitchFamily="2" charset="0"/>
              </a:rPr>
              <a:t> or </a:t>
            </a:r>
            <a:r>
              <a:rPr kumimoji="0" lang="en-US" sz="3300" b="1" i="0" u="none" strike="noStrike" kern="1200" cap="none" spc="0" normalizeH="0" baseline="0" noProof="0" dirty="0">
                <a:ln>
                  <a:noFill/>
                </a:ln>
                <a:solidFill>
                  <a:srgbClr val="FFC000"/>
                </a:solidFill>
                <a:effectLst/>
                <a:uLnTx/>
                <a:uFillTx/>
                <a:latin typeface="Alasassy Caps" pitchFamily="2" charset="0"/>
              </a:rPr>
              <a:t>structure </a:t>
            </a:r>
            <a:r>
              <a:rPr kumimoji="0" lang="en-US" sz="3300" b="1" i="0" u="none" strike="noStrike" kern="1200" cap="none" spc="0" normalizeH="0" baseline="0" noProof="0" dirty="0">
                <a:ln>
                  <a:noFill/>
                </a:ln>
                <a:solidFill>
                  <a:schemeClr val="bg1"/>
                </a:solidFill>
                <a:effectLst/>
                <a:uLnTx/>
                <a:uFillTx/>
                <a:latin typeface="Alasassy Caps" pitchFamily="2" charset="0"/>
              </a:rPr>
              <a:t>used as an example to follow or imitate. The most popular prayer model is The Lord's Prayer, which is a template for Christian prayer given by Jesus in </a:t>
            </a:r>
            <a:r>
              <a:rPr kumimoji="0" lang="en-US" sz="3300" b="1" i="0" u="sng" strike="noStrike" kern="1200" cap="none" spc="0" normalizeH="0" baseline="0" noProof="0" dirty="0">
                <a:ln>
                  <a:noFill/>
                </a:ln>
                <a:solidFill>
                  <a:srgbClr val="FFC000"/>
                </a:solidFill>
                <a:effectLst/>
                <a:uLnTx/>
                <a:uFillTx/>
                <a:latin typeface="Alasassy Caps" pitchFamily="2" charset="0"/>
              </a:rPr>
              <a:t>Matthew 6:9-13</a:t>
            </a:r>
            <a:r>
              <a:rPr kumimoji="0" lang="en-US" sz="3300" i="0" strike="noStrike" kern="1200" cap="none" spc="0" normalizeH="0" baseline="0" noProof="0" dirty="0">
                <a:ln>
                  <a:noFill/>
                </a:ln>
                <a:solidFill>
                  <a:schemeClr val="bg1"/>
                </a:solidFill>
                <a:effectLst/>
                <a:uLnTx/>
                <a:uFillTx/>
                <a:latin typeface="Alasassy Caps" pitchFamily="2" charset="0"/>
              </a:rPr>
              <a:t>. </a:t>
            </a:r>
            <a:r>
              <a:rPr kumimoji="0" lang="en-US" sz="3300" b="1" i="0" u="none" strike="noStrike" kern="1200" cap="none" spc="0" normalizeH="0" baseline="0" noProof="0" dirty="0">
                <a:ln>
                  <a:noFill/>
                </a:ln>
                <a:solidFill>
                  <a:schemeClr val="bg1"/>
                </a:solidFill>
                <a:effectLst/>
                <a:uLnTx/>
                <a:uFillTx/>
                <a:latin typeface="Alasassy Caps" pitchFamily="2" charset="0"/>
              </a:rPr>
              <a:t>The Lord’s Prayer</a:t>
            </a:r>
            <a:r>
              <a:rPr lang="en-US" sz="3300" b="1" dirty="0">
                <a:solidFill>
                  <a:schemeClr val="bg1"/>
                </a:solidFill>
                <a:latin typeface="Alasassy Caps" pitchFamily="2" charset="0"/>
              </a:rPr>
              <a:t> </a:t>
            </a:r>
            <a:r>
              <a:rPr kumimoji="0" lang="en-US" sz="3300" b="1" i="0" u="none" strike="noStrike" kern="1200" cap="none" spc="0" normalizeH="0" baseline="0" noProof="0" dirty="0">
                <a:ln>
                  <a:noFill/>
                </a:ln>
                <a:solidFill>
                  <a:schemeClr val="bg1"/>
                </a:solidFill>
                <a:effectLst/>
                <a:uLnTx/>
                <a:uFillTx/>
                <a:latin typeface="Alasassy Caps" pitchFamily="2" charset="0"/>
              </a:rPr>
              <a:t>as a guide, not a rigid script, teaching believers how to approach God with a focus on His glory, will, provision, forgiveness, and spiritual protection. </a:t>
            </a:r>
          </a:p>
        </p:txBody>
      </p:sp>
      <p:cxnSp>
        <p:nvCxnSpPr>
          <p:cNvPr id="9" name="Straight Arrow Connector 8">
            <a:extLst>
              <a:ext uri="{FF2B5EF4-FFF2-40B4-BE49-F238E27FC236}">
                <a16:creationId xmlns:a16="http://schemas.microsoft.com/office/drawing/2014/main" id="{FAAE2549-0181-48F5-14C9-01B80AF623A9}"/>
              </a:ext>
            </a:extLst>
          </p:cNvPr>
          <p:cNvCxnSpPr>
            <a:cxnSpLocks/>
          </p:cNvCxnSpPr>
          <p:nvPr/>
        </p:nvCxnSpPr>
        <p:spPr>
          <a:xfrm>
            <a:off x="666306" y="3112397"/>
            <a:ext cx="11103936"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40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042B3-478F-70A7-C19C-8BD07E438D0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69EE5FD-676C-F267-73A9-FD3D3C185F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3A70D4DD-E5C6-9999-C849-D8EC6A23353B}"/>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12D4DD-0533-F564-4714-D287AEE5C66A}"/>
              </a:ext>
            </a:extLst>
          </p:cNvPr>
          <p:cNvSpPr txBox="1"/>
          <p:nvPr/>
        </p:nvSpPr>
        <p:spPr>
          <a:xfrm>
            <a:off x="74430" y="744355"/>
            <a:ext cx="11986440" cy="5078313"/>
          </a:xfrm>
          <a:prstGeom prst="rect">
            <a:avLst/>
          </a:prstGeom>
          <a:noFill/>
        </p:spPr>
        <p:txBody>
          <a:bodyPr wrap="square">
            <a:spAutoFit/>
          </a:bodyPr>
          <a:lstStyle/>
          <a:p>
            <a:pPr algn="ctr"/>
            <a:r>
              <a:rPr lang="en-US" sz="3600" b="1" dirty="0">
                <a:solidFill>
                  <a:schemeClr val="bg1"/>
                </a:solidFill>
                <a:latin typeface="Alasassy Caps" pitchFamily="2" charset="0"/>
              </a:rPr>
              <a:t>There isn't a single fixed number of prayer models or types, as different traditions categorize them differently. Some common categories include </a:t>
            </a:r>
            <a:r>
              <a:rPr lang="en-US" sz="3600" b="1" dirty="0">
                <a:solidFill>
                  <a:srgbClr val="FFC000"/>
                </a:solidFill>
                <a:latin typeface="Alasassy Caps" pitchFamily="2" charset="0"/>
              </a:rPr>
              <a:t>Adoration/Worship</a:t>
            </a:r>
            <a:r>
              <a:rPr lang="en-US" sz="3600" b="1" dirty="0">
                <a:solidFill>
                  <a:schemeClr val="bg1"/>
                </a:solidFill>
                <a:latin typeface="Alasassy Caps" pitchFamily="2" charset="0"/>
              </a:rPr>
              <a:t>, </a:t>
            </a:r>
            <a:r>
              <a:rPr lang="en-US" sz="3600" b="1" dirty="0">
                <a:solidFill>
                  <a:srgbClr val="FFC000"/>
                </a:solidFill>
                <a:latin typeface="Alasassy Caps" pitchFamily="2" charset="0"/>
              </a:rPr>
              <a:t>Confession/Repentance</a:t>
            </a:r>
            <a:r>
              <a:rPr lang="en-US" sz="3600" b="1" dirty="0">
                <a:solidFill>
                  <a:schemeClr val="bg1"/>
                </a:solidFill>
                <a:latin typeface="Alasassy Caps" pitchFamily="2" charset="0"/>
              </a:rPr>
              <a:t>, </a:t>
            </a:r>
            <a:r>
              <a:rPr lang="en-US" sz="3600" b="1" dirty="0">
                <a:solidFill>
                  <a:srgbClr val="FFC000"/>
                </a:solidFill>
                <a:latin typeface="Alasassy Caps" pitchFamily="2" charset="0"/>
              </a:rPr>
              <a:t>Thanksgiving, and Petition/Supplication</a:t>
            </a:r>
            <a:r>
              <a:rPr lang="en-US" sz="3600" b="1" dirty="0">
                <a:solidFill>
                  <a:schemeClr val="bg1"/>
                </a:solidFill>
                <a:latin typeface="Alasassy Caps" pitchFamily="2" charset="0"/>
              </a:rPr>
              <a:t>. </a:t>
            </a:r>
          </a:p>
          <a:p>
            <a:pPr algn="ctr"/>
            <a:endParaRPr lang="en-US" sz="3600" b="1" dirty="0">
              <a:solidFill>
                <a:schemeClr val="bg1"/>
              </a:solidFill>
              <a:latin typeface="Alasassy Caps" pitchFamily="2" charset="0"/>
            </a:endParaRPr>
          </a:p>
          <a:p>
            <a:pPr algn="ctr"/>
            <a:endParaRPr lang="en-US" sz="3600" b="1" dirty="0">
              <a:solidFill>
                <a:schemeClr val="bg1"/>
              </a:solidFill>
              <a:latin typeface="Alasassy Caps" pitchFamily="2" charset="0"/>
            </a:endParaRPr>
          </a:p>
          <a:p>
            <a:pPr algn="ctr"/>
            <a:r>
              <a:rPr lang="en-US" sz="3600" b="1" dirty="0">
                <a:solidFill>
                  <a:schemeClr val="bg1"/>
                </a:solidFill>
                <a:latin typeface="Alasassy Caps" pitchFamily="2" charset="0"/>
              </a:rPr>
              <a:t>Other important models include </a:t>
            </a:r>
            <a:r>
              <a:rPr lang="en-US" sz="3600" b="1" dirty="0">
                <a:solidFill>
                  <a:srgbClr val="FFC000"/>
                </a:solidFill>
                <a:latin typeface="Alasassy Caps" pitchFamily="2" charset="0"/>
              </a:rPr>
              <a:t>Intercession</a:t>
            </a:r>
            <a:r>
              <a:rPr lang="en-US" sz="3600" b="1" dirty="0">
                <a:solidFill>
                  <a:schemeClr val="bg1"/>
                </a:solidFill>
                <a:latin typeface="Alasassy Caps" pitchFamily="2" charset="0"/>
              </a:rPr>
              <a:t> (for others) and </a:t>
            </a:r>
            <a:r>
              <a:rPr lang="en-US" sz="3600" b="1" dirty="0">
                <a:solidFill>
                  <a:srgbClr val="FFC000"/>
                </a:solidFill>
                <a:latin typeface="Alasassy Caps" pitchFamily="2" charset="0"/>
              </a:rPr>
              <a:t>Contemplative/Meditative </a:t>
            </a:r>
            <a:r>
              <a:rPr lang="en-US" sz="3600" b="1" dirty="0">
                <a:solidFill>
                  <a:schemeClr val="bg1"/>
                </a:solidFill>
                <a:latin typeface="Alasassy Caps" pitchFamily="2" charset="0"/>
              </a:rPr>
              <a:t>prayer, focusing on listening and connecting with the divine presence. </a:t>
            </a:r>
          </a:p>
        </p:txBody>
      </p:sp>
      <p:cxnSp>
        <p:nvCxnSpPr>
          <p:cNvPr id="3" name="Straight Arrow Connector 2">
            <a:extLst>
              <a:ext uri="{FF2B5EF4-FFF2-40B4-BE49-F238E27FC236}">
                <a16:creationId xmlns:a16="http://schemas.microsoft.com/office/drawing/2014/main" id="{636A7E30-AC78-6169-C92D-CC6AC63FF585}"/>
              </a:ext>
            </a:extLst>
          </p:cNvPr>
          <p:cNvCxnSpPr>
            <a:cxnSpLocks/>
          </p:cNvCxnSpPr>
          <p:nvPr/>
        </p:nvCxnSpPr>
        <p:spPr>
          <a:xfrm>
            <a:off x="577702" y="3532441"/>
            <a:ext cx="11036595"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48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03112-441C-D650-7D7B-9FC8E3D4B1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BF5669-79FC-A58F-2E4D-CFD8A986802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B69012E4-356B-AA27-32C6-E97B086C950B}"/>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450A6E3-3E8A-A97B-967E-929EA52F9123}"/>
              </a:ext>
            </a:extLst>
          </p:cNvPr>
          <p:cNvSpPr/>
          <p:nvPr/>
        </p:nvSpPr>
        <p:spPr>
          <a:xfrm>
            <a:off x="606056" y="2247316"/>
            <a:ext cx="11196084" cy="2352735"/>
          </a:xfrm>
          <a:prstGeom prst="roundRect">
            <a:avLst>
              <a:gd name="adj" fmla="val 15821"/>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Tx/>
              <a:buSzTx/>
              <a:tabLst/>
              <a:defRPr/>
            </a:pPr>
            <a:r>
              <a:rPr kumimoji="0" lang="en-US" sz="10000" i="0" u="none" strike="noStrike" kern="1200" cap="none" spc="0" normalizeH="0" baseline="0" noProof="0" dirty="0">
                <a:ln>
                  <a:noFill/>
                </a:ln>
                <a:solidFill>
                  <a:schemeClr val="bg1"/>
                </a:solidFill>
                <a:effectLst/>
                <a:uLnTx/>
                <a:uFillTx/>
                <a:latin typeface="Algerian" panose="04020705040A02060702" pitchFamily="82" charset="0"/>
              </a:rPr>
              <a:t>Talk to God</a:t>
            </a:r>
            <a:r>
              <a:rPr kumimoji="0" lang="en-US" sz="10000" b="1" i="0" u="none" strike="noStrike" kern="1200" cap="none" spc="0" normalizeH="0" baseline="0" noProof="0" dirty="0">
                <a:ln>
                  <a:noFill/>
                </a:ln>
                <a:solidFill>
                  <a:schemeClr val="bg1"/>
                </a:solidFill>
                <a:effectLst/>
                <a:uLnTx/>
                <a:uFillTx/>
                <a:latin typeface="Algerian" panose="04020705040A02060702" pitchFamily="82" charset="0"/>
              </a:rPr>
              <a:t>! </a:t>
            </a:r>
          </a:p>
        </p:txBody>
      </p:sp>
    </p:spTree>
    <p:extLst>
      <p:ext uri="{BB962C8B-B14F-4D97-AF65-F5344CB8AC3E}">
        <p14:creationId xmlns:p14="http://schemas.microsoft.com/office/powerpoint/2010/main" val="286934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9BE9-3FE3-BEB5-0803-EF1084CBCA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9BD57C-6756-8902-733D-3E2B1133907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878281FA-4218-EE53-E114-8D074C16B19E}"/>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97C863-E879-E9D6-D35A-7C55C42106EA}"/>
              </a:ext>
            </a:extLst>
          </p:cNvPr>
          <p:cNvSpPr txBox="1"/>
          <p:nvPr/>
        </p:nvSpPr>
        <p:spPr>
          <a:xfrm>
            <a:off x="120510" y="858366"/>
            <a:ext cx="12043140" cy="513063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Prayer is simply talking to God. the most important thing we can say about this is that God wants </a:t>
            </a:r>
            <a:r>
              <a:rPr lang="en-US" sz="4200" b="1" dirty="0">
                <a:solidFill>
                  <a:schemeClr val="bg1"/>
                </a:solidFill>
                <a:latin typeface="Alasassy Caps" pitchFamily="2" charset="0"/>
              </a:rPr>
              <a:t>us</a:t>
            </a:r>
            <a:r>
              <a:rPr kumimoji="0" lang="en-US" sz="4200" b="1" i="0" u="none" strike="noStrike" kern="1200" cap="none" spc="0" normalizeH="0" baseline="0" noProof="0" dirty="0">
                <a:ln>
                  <a:noFill/>
                </a:ln>
                <a:solidFill>
                  <a:schemeClr val="bg1"/>
                </a:solidFill>
                <a:effectLst/>
                <a:uLnTx/>
                <a:uFillTx/>
                <a:latin typeface="Alasassy Caps" pitchFamily="2" charset="0"/>
              </a:rPr>
              <a:t> to talk to Him! He loves us and He has promised to hear us when we pray.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sng" strike="noStrike" kern="1200" cap="none" spc="0" normalizeH="0" baseline="0" noProof="0" dirty="0">
                <a:ln>
                  <a:noFill/>
                </a:ln>
                <a:solidFill>
                  <a:srgbClr val="FFC000"/>
                </a:solidFill>
                <a:effectLst/>
                <a:uLnTx/>
                <a:uFillTx/>
                <a:latin typeface="Alasassy Caps" pitchFamily="2" charset="0"/>
              </a:rPr>
              <a:t>1 Peter 5:7</a:t>
            </a:r>
            <a:r>
              <a:rPr kumimoji="0" lang="en-US" sz="4200" i="0" strike="noStrike" kern="1200" cap="none" spc="0" normalizeH="0" baseline="0" noProof="0" dirty="0">
                <a:ln>
                  <a:noFill/>
                </a:ln>
                <a:solidFill>
                  <a:srgbClr val="FFC000"/>
                </a:solidFill>
                <a:effectLst/>
                <a:uLnTx/>
                <a:uFillTx/>
                <a:latin typeface="Alasassy Caps" pitchFamily="2" charset="0"/>
              </a:rPr>
              <a:t> </a:t>
            </a:r>
            <a:r>
              <a:rPr kumimoji="0" lang="en-US" sz="4200" b="1" i="0" strike="noStrike" kern="1200" cap="none" spc="0" normalizeH="0" baseline="0" noProof="0" dirty="0">
                <a:ln>
                  <a:noFill/>
                </a:ln>
                <a:solidFill>
                  <a:schemeClr val="bg1"/>
                </a:solidFill>
                <a:effectLst/>
                <a:uLnTx/>
                <a:uFillTx/>
                <a:latin typeface="Alasassy Caps" pitchFamily="2" charset="0"/>
              </a:rPr>
              <a:t>“</a:t>
            </a:r>
            <a:r>
              <a:rPr kumimoji="0" lang="en-US" sz="4200" b="1" i="0" u="none" strike="noStrike" kern="1200" cap="none" spc="0" normalizeH="0" baseline="0" noProof="0" dirty="0">
                <a:ln>
                  <a:noFill/>
                </a:ln>
                <a:solidFill>
                  <a:schemeClr val="bg1"/>
                </a:solidFill>
                <a:effectLst/>
                <a:uLnTx/>
                <a:uFillTx/>
                <a:latin typeface="Alasassy Caps" pitchFamily="2" charset="0"/>
              </a:rPr>
              <a:t>Casting all your cares upon him; for he </a:t>
            </a:r>
            <a:r>
              <a:rPr kumimoji="0" lang="en-US" sz="4200" b="1" i="0" u="none" strike="noStrike" kern="1200" cap="none" spc="0" normalizeH="0" baseline="0" noProof="0" dirty="0" err="1">
                <a:ln>
                  <a:noFill/>
                </a:ln>
                <a:solidFill>
                  <a:schemeClr val="bg1"/>
                </a:solidFill>
                <a:effectLst/>
                <a:uLnTx/>
                <a:uFillTx/>
                <a:latin typeface="Alasassy Caps" pitchFamily="2" charset="0"/>
              </a:rPr>
              <a:t>careth</a:t>
            </a:r>
            <a:r>
              <a:rPr kumimoji="0" lang="en-US" sz="4200" b="1" i="0" u="none" strike="noStrike" kern="1200" cap="none" spc="0" normalizeH="0" baseline="0" noProof="0" dirty="0">
                <a:ln>
                  <a:noFill/>
                </a:ln>
                <a:solidFill>
                  <a:schemeClr val="bg1"/>
                </a:solidFill>
                <a:effectLst/>
                <a:uLnTx/>
                <a:uFillTx/>
                <a:latin typeface="Alasassy Caps" pitchFamily="2" charset="0"/>
              </a:rPr>
              <a:t> for you.”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sng" strike="noStrike" kern="1200" cap="none" spc="0" normalizeH="0" baseline="0" noProof="0" dirty="0">
                <a:ln>
                  <a:noFill/>
                </a:ln>
                <a:solidFill>
                  <a:srgbClr val="FFC000"/>
                </a:solidFill>
                <a:effectLst/>
                <a:uLnTx/>
                <a:uFillTx/>
                <a:latin typeface="Alasassy Caps" pitchFamily="2" charset="0"/>
              </a:rPr>
              <a:t>Matthew 11:28</a:t>
            </a:r>
            <a:r>
              <a:rPr kumimoji="0" lang="en-US" sz="4200" b="1" i="0" strike="noStrike" kern="1200" cap="none" spc="0" normalizeH="0" baseline="0" noProof="0" dirty="0">
                <a:ln>
                  <a:noFill/>
                </a:ln>
                <a:solidFill>
                  <a:srgbClr val="FFC000"/>
                </a:solidFill>
                <a:effectLst/>
                <a:uLnTx/>
                <a:uFillTx/>
                <a:latin typeface="Alasassy Caps" pitchFamily="2" charset="0"/>
              </a:rPr>
              <a:t> </a:t>
            </a:r>
            <a:r>
              <a:rPr kumimoji="0" lang="en-US" sz="4200" b="1" i="0" strike="noStrike" kern="1200" cap="none" spc="0" normalizeH="0" baseline="0" noProof="0" dirty="0">
                <a:ln>
                  <a:noFill/>
                </a:ln>
                <a:solidFill>
                  <a:schemeClr val="bg1"/>
                </a:solidFill>
                <a:effectLst/>
                <a:uLnTx/>
                <a:uFillTx/>
                <a:latin typeface="Alasassy Caps" pitchFamily="2" charset="0"/>
              </a:rPr>
              <a:t>“</a:t>
            </a:r>
            <a:r>
              <a:rPr kumimoji="0" lang="en-US" sz="4200" b="1" i="0" u="none" strike="noStrike" kern="1200" cap="none" spc="0" normalizeH="0" baseline="0" noProof="0" dirty="0">
                <a:ln>
                  <a:noFill/>
                </a:ln>
                <a:solidFill>
                  <a:schemeClr val="bg1"/>
                </a:solidFill>
                <a:effectLst/>
                <a:uLnTx/>
                <a:uFillTx/>
                <a:latin typeface="Alasassy Caps" pitchFamily="2" charset="0"/>
              </a:rPr>
              <a:t>Come unto me, all ye that </a:t>
            </a:r>
            <a:r>
              <a:rPr kumimoji="0" lang="en-US" sz="4200" b="1" i="0" u="none" strike="noStrike" kern="1200" cap="none" spc="0" normalizeH="0" baseline="0" noProof="0" dirty="0" err="1">
                <a:ln>
                  <a:noFill/>
                </a:ln>
                <a:solidFill>
                  <a:schemeClr val="bg1"/>
                </a:solidFill>
                <a:effectLst/>
                <a:uLnTx/>
                <a:uFillTx/>
                <a:latin typeface="Alasassy Caps" pitchFamily="2" charset="0"/>
              </a:rPr>
              <a:t>labour</a:t>
            </a:r>
            <a:r>
              <a:rPr kumimoji="0" lang="en-US" sz="4200" b="1" i="0" u="none" strike="noStrike" kern="1200" cap="none" spc="0" normalizeH="0" baseline="0" noProof="0" dirty="0">
                <a:ln>
                  <a:noFill/>
                </a:ln>
                <a:solidFill>
                  <a:schemeClr val="bg1"/>
                </a:solidFill>
                <a:effectLst/>
                <a:uLnTx/>
                <a:uFillTx/>
                <a:latin typeface="Alasassy Caps" pitchFamily="2" charset="0"/>
              </a:rPr>
              <a:t> and are heavy laden, and I will give you rest.”</a:t>
            </a:r>
          </a:p>
        </p:txBody>
      </p:sp>
      <p:cxnSp>
        <p:nvCxnSpPr>
          <p:cNvPr id="7" name="Straight Arrow Connector 6">
            <a:extLst>
              <a:ext uri="{FF2B5EF4-FFF2-40B4-BE49-F238E27FC236}">
                <a16:creationId xmlns:a16="http://schemas.microsoft.com/office/drawing/2014/main" id="{178C28C6-1384-9B2D-57E0-683F804F3DF0}"/>
              </a:ext>
            </a:extLst>
          </p:cNvPr>
          <p:cNvCxnSpPr>
            <a:cxnSpLocks/>
          </p:cNvCxnSpPr>
          <p:nvPr/>
        </p:nvCxnSpPr>
        <p:spPr>
          <a:xfrm>
            <a:off x="793897" y="2963540"/>
            <a:ext cx="11103936" cy="0"/>
          </a:xfrm>
          <a:prstGeom prst="straightConnector1">
            <a:avLst/>
          </a:prstGeom>
          <a:ln w="76200">
            <a:solidFill>
              <a:schemeClr val="accent2"/>
            </a:solidFill>
            <a:prstDash val="lgDashDotDot"/>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6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B1444-2202-AC63-A0FE-060830A42B6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CD8B1A-2F58-C226-9C53-76838BC1A3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2000" cy="6858000"/>
          </a:xfrm>
          <a:prstGeom prst="rect">
            <a:avLst/>
          </a:prstGeom>
        </p:spPr>
      </p:pic>
      <p:sp>
        <p:nvSpPr>
          <p:cNvPr id="5" name="Rectangle 4">
            <a:extLst>
              <a:ext uri="{FF2B5EF4-FFF2-40B4-BE49-F238E27FC236}">
                <a16:creationId xmlns:a16="http://schemas.microsoft.com/office/drawing/2014/main" id="{331B97F1-A919-ABAC-D2E3-C2ED62C610C4}"/>
              </a:ext>
            </a:extLst>
          </p:cNvPr>
          <p:cNvSpPr/>
          <p:nvPr/>
        </p:nvSpPr>
        <p:spPr>
          <a:xfrm>
            <a:off x="74430" y="74428"/>
            <a:ext cx="12014790" cy="669851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6C9B07-6BAD-EE90-0385-E9E24BFD558B}"/>
              </a:ext>
            </a:extLst>
          </p:cNvPr>
          <p:cNvSpPr txBox="1"/>
          <p:nvPr/>
        </p:nvSpPr>
        <p:spPr>
          <a:xfrm>
            <a:off x="205560" y="410637"/>
            <a:ext cx="11986440" cy="6287875"/>
          </a:xfrm>
          <a:prstGeom prst="rect">
            <a:avLst/>
          </a:prstGeom>
          <a:noFill/>
        </p:spPr>
        <p:txBody>
          <a:bodyPr wrap="square">
            <a:spAutoFit/>
          </a:bodyPr>
          <a:lstStyle/>
          <a:p>
            <a:pPr marL="0" indent="0" algn="ctr">
              <a:buNone/>
            </a:pPr>
            <a:r>
              <a:rPr lang="en-US" sz="3200" b="1" u="sng" dirty="0">
                <a:solidFill>
                  <a:srgbClr val="FFC000"/>
                </a:solidFill>
                <a:latin typeface="Alasassy Caps" pitchFamily="2" charset="0"/>
              </a:rPr>
              <a:t>Isaiah 1:18</a:t>
            </a:r>
            <a:r>
              <a:rPr lang="en-US" sz="3200" b="1" dirty="0">
                <a:solidFill>
                  <a:srgbClr val="FFC000"/>
                </a:solidFill>
                <a:latin typeface="Alasassy Caps" pitchFamily="2" charset="0"/>
              </a:rPr>
              <a:t> </a:t>
            </a:r>
            <a:r>
              <a:rPr lang="en-US" sz="3220" b="1" dirty="0">
                <a:solidFill>
                  <a:schemeClr val="bg1"/>
                </a:solidFill>
                <a:latin typeface="Alasassy Caps" pitchFamily="2" charset="0"/>
              </a:rPr>
              <a:t>“Come now, and let us reason together, saith the Lord: though your sins be as scarlet, they shall be as white as snow; though they be red like crimson, they shall be as wool.”</a:t>
            </a:r>
          </a:p>
          <a:p>
            <a:pPr marL="0" indent="0" algn="ctr">
              <a:buNone/>
            </a:pPr>
            <a:endParaRPr lang="en-US" sz="3200" b="1" dirty="0">
              <a:solidFill>
                <a:schemeClr val="bg1"/>
              </a:solidFill>
              <a:latin typeface="Alasassy Caps" pitchFamily="2" charset="0"/>
            </a:endParaRPr>
          </a:p>
          <a:p>
            <a:pPr marL="0" indent="0" algn="ctr">
              <a:buNone/>
            </a:pPr>
            <a:r>
              <a:rPr lang="en-US" sz="3200" b="1" dirty="0">
                <a:solidFill>
                  <a:schemeClr val="bg1"/>
                </a:solidFill>
                <a:latin typeface="Alasassy Caps" pitchFamily="2" charset="0"/>
              </a:rPr>
              <a:t>Reasoning with God means that God is inviting us to have a conversation with Him, to engage in a dialogue where He can explain His perspective and we can share ours. </a:t>
            </a:r>
          </a:p>
          <a:p>
            <a:pPr marL="0" indent="0" algn="ctr">
              <a:buNone/>
            </a:pPr>
            <a:endParaRPr lang="en-US" b="1" dirty="0">
              <a:solidFill>
                <a:schemeClr val="bg1"/>
              </a:solidFill>
              <a:latin typeface="Alasassy Caps" pitchFamily="2" charset="0"/>
            </a:endParaRPr>
          </a:p>
          <a:p>
            <a:pPr marL="0" indent="0" algn="ctr">
              <a:buNone/>
            </a:pPr>
            <a:r>
              <a:rPr lang="en-US" sz="3200" b="1" dirty="0">
                <a:solidFill>
                  <a:srgbClr val="FFC000"/>
                </a:solidFill>
                <a:latin typeface="Alasassy Caps" pitchFamily="2" charset="0"/>
              </a:rPr>
              <a:t>Talking constantly with God will</a:t>
            </a:r>
            <a:r>
              <a:rPr lang="en-US" sz="3200" b="1" dirty="0">
                <a:solidFill>
                  <a:schemeClr val="bg1"/>
                </a:solidFill>
                <a:latin typeface="Alasassy Caps" pitchFamily="2" charset="0"/>
              </a:rPr>
              <a:t>: </a:t>
            </a:r>
          </a:p>
          <a:p>
            <a:pPr marL="514350" indent="-514350" algn="ctr">
              <a:buClr>
                <a:srgbClr val="FFC000"/>
              </a:buClr>
              <a:buFont typeface="Wingdings" panose="05000000000000000000" pitchFamily="2" charset="2"/>
              <a:buChar char="v"/>
            </a:pPr>
            <a:r>
              <a:rPr lang="en-US" sz="3200" b="1" dirty="0">
                <a:solidFill>
                  <a:schemeClr val="bg1"/>
                </a:solidFill>
                <a:latin typeface="Alasassy Caps" pitchFamily="2" charset="0"/>
              </a:rPr>
              <a:t>Deepens our relationship with God </a:t>
            </a:r>
          </a:p>
          <a:p>
            <a:pPr marL="514350" indent="-514350" algn="ctr">
              <a:buClr>
                <a:srgbClr val="FFC000"/>
              </a:buClr>
              <a:buFont typeface="Wingdings" panose="05000000000000000000" pitchFamily="2" charset="2"/>
              <a:buChar char="v"/>
            </a:pPr>
            <a:r>
              <a:rPr lang="en-US" sz="3200" b="1" dirty="0">
                <a:solidFill>
                  <a:schemeClr val="bg1"/>
                </a:solidFill>
                <a:latin typeface="Alasassy Caps" pitchFamily="2" charset="0"/>
              </a:rPr>
              <a:t>Get you to know God better</a:t>
            </a:r>
          </a:p>
          <a:p>
            <a:pPr marL="514350" indent="-514350" algn="ctr">
              <a:buClr>
                <a:srgbClr val="FFC000"/>
              </a:buClr>
              <a:buFont typeface="Wingdings" panose="05000000000000000000" pitchFamily="2" charset="2"/>
              <a:buChar char="v"/>
            </a:pPr>
            <a:r>
              <a:rPr lang="en-US" sz="3200" b="1" dirty="0">
                <a:solidFill>
                  <a:schemeClr val="bg1"/>
                </a:solidFill>
                <a:latin typeface="Alasassy Caps" pitchFamily="2" charset="0"/>
              </a:rPr>
              <a:t>Give us access to God 24-hours a day</a:t>
            </a:r>
          </a:p>
          <a:p>
            <a:pPr marL="514350" indent="-514350" algn="ctr">
              <a:buClr>
                <a:srgbClr val="FFC000"/>
              </a:buClr>
              <a:buFont typeface="Wingdings" panose="05000000000000000000" pitchFamily="2" charset="2"/>
              <a:buChar char="v"/>
            </a:pPr>
            <a:r>
              <a:rPr lang="en-US" sz="3200" b="1" dirty="0">
                <a:solidFill>
                  <a:schemeClr val="bg1"/>
                </a:solidFill>
                <a:latin typeface="Alasassy Caps" pitchFamily="2" charset="0"/>
              </a:rPr>
              <a:t>not feel performative</a:t>
            </a:r>
          </a:p>
        </p:txBody>
      </p:sp>
    </p:spTree>
    <p:extLst>
      <p:ext uri="{BB962C8B-B14F-4D97-AF65-F5344CB8AC3E}">
        <p14:creationId xmlns:p14="http://schemas.microsoft.com/office/powerpoint/2010/main" val="1980118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1555</TotalTime>
  <Words>1157</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Alasassy Caps</vt:lpstr>
      <vt:lpstr>Algerian</vt:lpstr>
      <vt:lpstr>Amasis MT Pro Medium</vt: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dcterms:created xsi:type="dcterms:W3CDTF">2026-01-20T19:27:56Z</dcterms:created>
  <dcterms:modified xsi:type="dcterms:W3CDTF">2026-01-21T23:06:06Z</dcterms:modified>
</cp:coreProperties>
</file>