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1" r:id="rId8"/>
    <p:sldId id="268" r:id="rId9"/>
    <p:sldId id="262" r:id="rId10"/>
    <p:sldId id="269" r:id="rId11"/>
    <p:sldId id="263" r:id="rId12"/>
    <p:sldId id="270" r:id="rId13"/>
    <p:sldId id="264" r:id="rId14"/>
    <p:sldId id="271" r:id="rId15"/>
    <p:sldId id="265" r:id="rId1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8392"/>
    <a:srgbClr val="4B7A84"/>
    <a:srgbClr val="2D4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32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29150-ECB4-0F4B-A9AA-F2520BA413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9AF5DF-8D5D-3E73-C7B3-F6833B71BC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D4038-B013-731B-F103-B54E63088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B57C2-AB51-436A-B254-AEFDDB5E987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B5C97-3344-0BF5-6A1C-9D0D23981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EEB53-FEF9-8DE4-9244-FE0302347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FC0B0-7476-42AD-BD51-02AF78B80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2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DC4C2-1DE6-A7F6-3D5B-F383B3FC1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4FE345-98E1-1EB4-3339-7118FE007E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D7624-9E0B-A332-6F0C-B0BBC0A30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B57C2-AB51-436A-B254-AEFDDB5E987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177678-5554-66DE-AEE6-1123F6DDC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673673-6B9A-D6D5-3540-1C01FA584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FC0B0-7476-42AD-BD51-02AF78B80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428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A75A70-52ED-DB0D-BF8D-E53763929C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2D730F-6CA4-EB5A-08D7-FA47B4B459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BDA5B-398F-5C9D-FE3D-E9D79AFD5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B57C2-AB51-436A-B254-AEFDDB5E987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F35DD7-F54A-36DC-C5E5-DB593909A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4DB89-0EDC-EBD2-158C-3A44C3E01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FC0B0-7476-42AD-BD51-02AF78B80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29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05A01-154B-C77A-9824-E8832D4A3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43A54-8B07-DD07-1861-A852CA8CD4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C88A0-6BF5-C41A-4D3E-FF92E0491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B57C2-AB51-436A-B254-AEFDDB5E987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17EE2-7428-1396-B358-3B3A3081A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2D0E5-A0DB-1201-ED5C-BE85199D6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FC0B0-7476-42AD-BD51-02AF78B80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021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6F301-0AE0-2EE7-68E4-F87609AE5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E3EBDB-9BE2-E92B-6DC5-A35B4E536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BBBA2-4512-28B4-6E24-80E96DB74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B57C2-AB51-436A-B254-AEFDDB5E987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C719C-1349-F16D-2087-B8D401285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315D7-9416-BC08-8BBE-ECD496E29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FC0B0-7476-42AD-BD51-02AF78B80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083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0E3B5-F9A9-9491-A8EF-46E7A2A67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07626-6F87-B926-42C8-649A70FA5A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BB2C9B-F79E-B78C-B090-A2441C2A2C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03B674-77F9-99C9-1EBD-0F6E4E0F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B57C2-AB51-436A-B254-AEFDDB5E987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01019-5C75-F6AD-3D47-D532EC3B7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B61A2E-43E2-4CEA-B59B-F72A44A0F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FC0B0-7476-42AD-BD51-02AF78B80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611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ABE9A-F0F4-D6B2-64B9-D28ED6A83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F227F7-EF45-2763-C20D-9D50475B9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83AB82-8556-6E42-3F56-9EAD1483B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303444-617F-1712-0AC8-807A85B06F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7045B1-38D3-DB1D-EADF-0FBC6A11C2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A683BC-28E4-0629-DD66-A618372CA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B57C2-AB51-436A-B254-AEFDDB5E987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4974AF-F2C3-6D83-7D0F-7C62833F1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D01CE9-FC07-A1B1-93D0-A992AE57A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FC0B0-7476-42AD-BD51-02AF78B80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167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B7547-6E67-73BC-8FE6-1FDC148FB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6925C8-8476-BC3E-BA5E-BEA9BD1A1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B57C2-AB51-436A-B254-AEFDDB5E987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B6D61-6541-627F-74D3-A66423673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407917-F1A9-F26C-A18A-D20704ECF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FC0B0-7476-42AD-BD51-02AF78B80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071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7DCF1-1395-0100-C7D0-0AF77E3BA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B57C2-AB51-436A-B254-AEFDDB5E987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D1378-6B83-AAF6-82D3-3F49C7B96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F81DE2-5C67-087F-A3F1-FEA64B65F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FC0B0-7476-42AD-BD51-02AF78B80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713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E674D-E0BD-E9D6-9F0D-27FDBBDDE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2FF44-64CC-5CC8-8D28-0425657D4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45747C-D000-674A-3D31-2BBBFEDFA0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3E9FF7-728D-3CB5-0ED9-7F1955528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B57C2-AB51-436A-B254-AEFDDB5E987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9EB44D-C232-5A5D-9F1B-21D09E201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9CAA03-16EF-6588-F0FE-94FE9157F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FC0B0-7476-42AD-BD51-02AF78B80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905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32277-098B-0B65-2B3A-96758EEBD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5A5A3A-FE9A-234B-E6B9-16B8742CB7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BCDDEF-BFD9-A5A8-90DC-1B6DEA943D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4ACF7D-A684-40B7-E3A4-6C3A05CFF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B57C2-AB51-436A-B254-AEFDDB5E987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233191-DECA-262A-95B8-0519E5587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821B45-4686-0816-EA16-4BAC6C1DA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FC0B0-7476-42AD-BD51-02AF78B80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950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3A7FAB-A679-5969-8E1E-1CD70D28B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333D44-F641-E91B-7DE6-1A85D23D0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D62A1-0F0F-52CD-0DF7-4F0B007B4D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7B57C2-AB51-436A-B254-AEFDDB5E987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FFEAFF-B5AB-2902-4681-64FF5E567C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2F794-61BB-9A87-2443-789841C60B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5FC0B0-7476-42AD-BD51-02AF78B80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22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43005B-A305-E43E-4AE9-5B71A9719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B2176F-D390-B3B3-0F15-27CFBCF1BE3E}"/>
              </a:ext>
            </a:extLst>
          </p:cNvPr>
          <p:cNvSpPr/>
          <p:nvPr/>
        </p:nvSpPr>
        <p:spPr>
          <a:xfrm>
            <a:off x="72736" y="72736"/>
            <a:ext cx="12032673" cy="665537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104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8B00E-B221-AAE2-979B-DC53DBEB5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044A4E-DD49-013D-DD2D-CC0B3B64F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9EE8B2E-C963-1613-4F54-7D920C86BF03}"/>
              </a:ext>
            </a:extLst>
          </p:cNvPr>
          <p:cNvSpPr/>
          <p:nvPr/>
        </p:nvSpPr>
        <p:spPr>
          <a:xfrm>
            <a:off x="1065068" y="306531"/>
            <a:ext cx="10484427" cy="268085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9B6432-6F55-2B29-51CB-8132CC77F8B3}"/>
              </a:ext>
            </a:extLst>
          </p:cNvPr>
          <p:cNvSpPr txBox="1"/>
          <p:nvPr/>
        </p:nvSpPr>
        <p:spPr>
          <a:xfrm>
            <a:off x="1205345" y="576696"/>
            <a:ext cx="102766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Amasis MT Pro Medium" panose="02040604050005020304" pitchFamily="18" charset="0"/>
              </a:rPr>
              <a:t>Foundation Three: Reason and Purpose!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519477-435C-D0FE-9E8D-F6DA2200B9F0}"/>
              </a:ext>
            </a:extLst>
          </p:cNvPr>
          <p:cNvSpPr/>
          <p:nvPr/>
        </p:nvSpPr>
        <p:spPr>
          <a:xfrm>
            <a:off x="893619" y="4265468"/>
            <a:ext cx="10536382" cy="1449532"/>
          </a:xfrm>
          <a:prstGeom prst="rect">
            <a:avLst/>
          </a:prstGeom>
          <a:solidFill>
            <a:srgbClr val="4E8392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B3E988-EAFA-7149-A055-25E19EE23515}"/>
              </a:ext>
            </a:extLst>
          </p:cNvPr>
          <p:cNvSpPr txBox="1"/>
          <p:nvPr/>
        </p:nvSpPr>
        <p:spPr>
          <a:xfrm>
            <a:off x="1103168" y="4554744"/>
            <a:ext cx="102766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FFFF00"/>
                </a:solidFill>
                <a:latin typeface="Amasis MT Pro Medium" panose="02040604050005020304" pitchFamily="18" charset="0"/>
              </a:rPr>
              <a:t>Psalm 27:4</a:t>
            </a:r>
            <a:r>
              <a:rPr lang="en-US" sz="2000" b="1" dirty="0">
                <a:solidFill>
                  <a:srgbClr val="FFFF00"/>
                </a:solidFill>
                <a:latin typeface="Amasis MT Pro Medium" panose="02040604050005020304" pitchFamily="18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Amasis MT Pro Medium" panose="02040604050005020304" pitchFamily="18" charset="0"/>
              </a:rPr>
              <a:t>“One thing I have desired of the Lord, That will I seek: That I may dwell in the house of the Lord All the days of my life, To behold the beauty of the Lord, And to inquire in His temple.”</a:t>
            </a:r>
            <a:endParaRPr lang="en-US" sz="2000" dirty="0">
              <a:solidFill>
                <a:schemeClr val="bg1"/>
              </a:solidFill>
              <a:latin typeface="Amasis MT Pro Medium" panose="020406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653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5E12F7-4CBD-7820-8A25-5E2187B0154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8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5673CC9-AC16-B1E5-EF3B-4F173DEA41E1}"/>
              </a:ext>
            </a:extLst>
          </p:cNvPr>
          <p:cNvSpPr/>
          <p:nvPr/>
        </p:nvSpPr>
        <p:spPr>
          <a:xfrm>
            <a:off x="72736" y="72736"/>
            <a:ext cx="12032673" cy="665537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474CF5-2133-C519-43C4-3A63B179CF6C}"/>
              </a:ext>
            </a:extLst>
          </p:cNvPr>
          <p:cNvSpPr txBox="1"/>
          <p:nvPr/>
        </p:nvSpPr>
        <p:spPr>
          <a:xfrm>
            <a:off x="438150" y="384464"/>
            <a:ext cx="11315700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buNone/>
            </a:pPr>
            <a:r>
              <a:rPr lang="en-US" sz="3600" b="1" i="0" u="none" strike="noStrike" dirty="0">
                <a:solidFill>
                  <a:srgbClr val="FFC000"/>
                </a:solidFill>
                <a:effectLst/>
                <a:latin typeface="Amasis MT Pro Medium" panose="02040604050005020304" pitchFamily="18" charset="0"/>
              </a:rPr>
              <a:t>Prayer Shapes Our Hearts to Love What God Loves</a:t>
            </a:r>
            <a:r>
              <a:rPr lang="en-US" sz="3600" b="0" i="0" dirty="0">
                <a:solidFill>
                  <a:srgbClr val="FFC000"/>
                </a:solidFill>
                <a:effectLst/>
                <a:latin typeface="Amasis MT Pro Medium" panose="02040604050005020304" pitchFamily="18" charset="0"/>
              </a:rPr>
              <a:t>​</a:t>
            </a:r>
          </a:p>
          <a:p>
            <a:pPr marL="342900" indent="-342900" algn="ctr" rtl="0" fontAlgn="base">
              <a:buFont typeface="Wingdings" panose="05000000000000000000" pitchFamily="2" charset="2"/>
              <a:buChar char="v"/>
            </a:pPr>
            <a:endParaRPr lang="en-US" sz="2000" b="0" i="0" dirty="0">
              <a:solidFill>
                <a:schemeClr val="bg1"/>
              </a:solidFill>
              <a:effectLst/>
              <a:latin typeface="Amasis MT Pro Medium" panose="02040604050005020304" pitchFamily="18" charset="0"/>
            </a:endParaRPr>
          </a:p>
          <a:p>
            <a:pPr marL="342900" indent="-342900" algn="ctr" rtl="0" fontAlgn="base">
              <a:buFont typeface="Wingdings" panose="05000000000000000000" pitchFamily="2" charset="2"/>
              <a:buChar char="v"/>
            </a:pP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To seek God’s kingdom is to seek the </a:t>
            </a:r>
            <a:r>
              <a:rPr lang="en-US" sz="2000" b="1" i="0" u="none" strike="noStrike" dirty="0">
                <a:solidFill>
                  <a:schemeClr val="accent2"/>
                </a:solidFill>
                <a:effectLst/>
                <a:latin typeface="Amasis MT Pro Medium" panose="02040604050005020304" pitchFamily="18" charset="0"/>
              </a:rPr>
              <a:t>heart</a:t>
            </a: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 of the King of the Kingdom. And God’s kingdom is not just about power or position—it’s about </a:t>
            </a:r>
            <a:r>
              <a:rPr lang="en-US" sz="2000" b="1" i="0" u="none" strike="noStrike" dirty="0">
                <a:solidFill>
                  <a:schemeClr val="accent2"/>
                </a:solidFill>
                <a:effectLst/>
                <a:latin typeface="Amasis MT Pro Medium" panose="02040604050005020304" pitchFamily="18" charset="0"/>
              </a:rPr>
              <a:t>people</a:t>
            </a: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, </a:t>
            </a:r>
            <a:r>
              <a:rPr lang="en-US" sz="2000" b="1" i="0" u="none" strike="noStrike" dirty="0">
                <a:solidFill>
                  <a:schemeClr val="accent2"/>
                </a:solidFill>
                <a:effectLst/>
                <a:latin typeface="Amasis MT Pro Medium" panose="02040604050005020304" pitchFamily="18" charset="0"/>
              </a:rPr>
              <a:t>righteousness</a:t>
            </a: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, </a:t>
            </a:r>
            <a:r>
              <a:rPr lang="en-US" sz="2000" b="1" i="0" u="none" strike="noStrike" dirty="0">
                <a:solidFill>
                  <a:schemeClr val="accent2"/>
                </a:solidFill>
                <a:effectLst/>
                <a:latin typeface="Amasis MT Pro Medium" panose="02040604050005020304" pitchFamily="18" charset="0"/>
              </a:rPr>
              <a:t>justice</a:t>
            </a: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, </a:t>
            </a:r>
            <a:r>
              <a:rPr lang="en-US" sz="2000" b="1" i="0" u="none" strike="noStrike" dirty="0">
                <a:solidFill>
                  <a:schemeClr val="accent2"/>
                </a:solidFill>
                <a:effectLst/>
                <a:latin typeface="Amasis MT Pro Medium" panose="02040604050005020304" pitchFamily="18" charset="0"/>
              </a:rPr>
              <a:t>mercy</a:t>
            </a: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, and </a:t>
            </a:r>
            <a:r>
              <a:rPr lang="en-US" sz="2000" b="1" i="0" u="none" strike="noStrike" dirty="0">
                <a:solidFill>
                  <a:schemeClr val="accent2"/>
                </a:solidFill>
                <a:effectLst/>
                <a:latin typeface="Amasis MT Pro Medium" panose="02040604050005020304" pitchFamily="18" charset="0"/>
              </a:rPr>
              <a:t>truth</a:t>
            </a: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. When we pray, we spend time in the presence of the One who embodies all these things. His values begin to shape ours. His ways become ours.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​</a:t>
            </a:r>
          </a:p>
          <a:p>
            <a:pPr marL="342900" indent="-342900" algn="ctr" rtl="0" fontAlgn="base">
              <a:buFont typeface="Wingdings" panose="05000000000000000000" pitchFamily="2" charset="2"/>
              <a:buChar char="v"/>
            </a:pPr>
            <a:endParaRPr lang="en-US" sz="2000" b="0" i="0" dirty="0">
              <a:solidFill>
                <a:schemeClr val="bg1"/>
              </a:solidFill>
              <a:effectLst/>
              <a:latin typeface="Amasis MT Pro Medium" panose="02040604050005020304" pitchFamily="18" charset="0"/>
            </a:endParaRPr>
          </a:p>
          <a:p>
            <a:pPr marL="342900" indent="-342900" algn="ctr" rtl="0" fontAlgn="base">
              <a:buFont typeface="Wingdings" panose="05000000000000000000" pitchFamily="2" charset="2"/>
              <a:buChar char="v"/>
            </a:pP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Reason reflects the heart of the creator. A reason gives an explanation from the creator. That explanation can tell you a lot about the creator's original intent. If God </a:t>
            </a:r>
            <a:r>
              <a:rPr lang="en-US" sz="2000" b="1" i="0" u="none" strike="noStrike" dirty="0">
                <a:solidFill>
                  <a:schemeClr val="accent2"/>
                </a:solidFill>
                <a:effectLst/>
                <a:latin typeface="Amasis MT Pro Medium" panose="02040604050005020304" pitchFamily="18" charset="0"/>
              </a:rPr>
              <a:t>created prayer</a:t>
            </a: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, we must ask ourselves what </a:t>
            </a:r>
            <a:r>
              <a:rPr lang="en-US" sz="2000" b="1" i="0" u="none" strike="noStrike" dirty="0">
                <a:solidFill>
                  <a:schemeClr val="accent2"/>
                </a:solidFill>
                <a:effectLst/>
                <a:latin typeface="Amasis MT Pro Medium" panose="02040604050005020304" pitchFamily="18" charset="0"/>
              </a:rPr>
              <a:t>His intent </a:t>
            </a: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was so we can determine if we are aligned with its </a:t>
            </a:r>
            <a:r>
              <a:rPr lang="en-US" sz="2000" b="1" i="0" u="none" strike="noStrike" dirty="0">
                <a:solidFill>
                  <a:schemeClr val="accent2"/>
                </a:solidFill>
                <a:effectLst/>
                <a:latin typeface="Amasis MT Pro Medium" panose="02040604050005020304" pitchFamily="18" charset="0"/>
              </a:rPr>
              <a:t>purpose</a:t>
            </a: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.</a:t>
            </a:r>
            <a:endParaRPr lang="en-US" sz="2000" b="0" i="0" dirty="0">
              <a:solidFill>
                <a:schemeClr val="bg1"/>
              </a:solidFill>
              <a:effectLst/>
              <a:latin typeface="Amasis MT Pro Medium" panose="02040604050005020304" pitchFamily="18" charset="0"/>
            </a:endParaRPr>
          </a:p>
          <a:p>
            <a:pPr marL="342900" indent="-342900" algn="ctr" rtl="0" fontAlgn="base">
              <a:buFont typeface="Wingdings" panose="05000000000000000000" pitchFamily="2" charset="2"/>
              <a:buChar char="v"/>
            </a:pPr>
            <a:endParaRPr lang="en-US" sz="2000" b="0" i="0" dirty="0">
              <a:solidFill>
                <a:schemeClr val="bg1"/>
              </a:solidFill>
              <a:effectLst/>
              <a:latin typeface="Amasis MT Pro Medium" panose="02040604050005020304" pitchFamily="18" charset="0"/>
            </a:endParaRPr>
          </a:p>
          <a:p>
            <a:pPr marL="342900" indent="-342900" algn="ctr" rtl="0" fontAlgn="base">
              <a:buFont typeface="Wingdings" panose="05000000000000000000" pitchFamily="2" charset="2"/>
              <a:buChar char="v"/>
            </a:pP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God's purpose refers to </a:t>
            </a:r>
            <a:r>
              <a:rPr lang="en-US" sz="2000" b="1" i="0" u="none" strike="noStrike" dirty="0">
                <a:solidFill>
                  <a:schemeClr val="accent2"/>
                </a:solidFill>
                <a:effectLst/>
                <a:latin typeface="Amasis MT Pro Medium" panose="02040604050005020304" pitchFamily="18" charset="0"/>
              </a:rPr>
              <a:t>identifying</a:t>
            </a: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 the function for which something was </a:t>
            </a:r>
            <a:r>
              <a:rPr lang="en-US" sz="2000" b="1" i="0" u="none" strike="noStrike" dirty="0">
                <a:solidFill>
                  <a:schemeClr val="accent2"/>
                </a:solidFill>
                <a:effectLst/>
                <a:latin typeface="Amasis MT Pro Medium" panose="02040604050005020304" pitchFamily="18" charset="0"/>
              </a:rPr>
              <a:t>created</a:t>
            </a: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. The purpose of a thing reflects the function of it. The purpose is to </a:t>
            </a:r>
            <a:r>
              <a:rPr lang="en-US" sz="2000" b="1" i="0" u="none" strike="noStrike" dirty="0">
                <a:solidFill>
                  <a:schemeClr val="accent2"/>
                </a:solidFill>
                <a:effectLst/>
                <a:latin typeface="Amasis MT Pro Medium" panose="02040604050005020304" pitchFamily="18" charset="0"/>
              </a:rPr>
              <a:t>communicate</a:t>
            </a: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 with God and for God to communicate with us. Through prayer, the Spirit softens our hearts to care for the </a:t>
            </a:r>
            <a:r>
              <a:rPr lang="en-US" sz="2000" b="1" i="0" u="none" strike="noStrike" dirty="0">
                <a:solidFill>
                  <a:schemeClr val="accent2"/>
                </a:solidFill>
                <a:effectLst/>
                <a:latin typeface="Amasis MT Pro Medium" panose="02040604050005020304" pitchFamily="18" charset="0"/>
              </a:rPr>
              <a:t>broken</a:t>
            </a: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, the </a:t>
            </a:r>
            <a:r>
              <a:rPr lang="en-US" sz="2000" b="1" i="0" u="none" strike="noStrike" dirty="0">
                <a:solidFill>
                  <a:schemeClr val="accent2"/>
                </a:solidFill>
                <a:effectLst/>
                <a:latin typeface="Amasis MT Pro Medium" panose="02040604050005020304" pitchFamily="18" charset="0"/>
              </a:rPr>
              <a:t>lost</a:t>
            </a: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, and the </a:t>
            </a:r>
            <a:r>
              <a:rPr lang="en-US" sz="2000" b="1" i="0" u="none" strike="noStrike" dirty="0">
                <a:solidFill>
                  <a:schemeClr val="accent2"/>
                </a:solidFill>
                <a:effectLst/>
                <a:latin typeface="Amasis MT Pro Medium" panose="02040604050005020304" pitchFamily="18" charset="0"/>
              </a:rPr>
              <a:t>marginalized</a:t>
            </a: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. We begin to long for revival, not recognition—for holiness, not happiness—for impact, not applause. Our prayers shift from “bless me” to “use me.”</a:t>
            </a:r>
            <a:endParaRPr lang="en-US" sz="2000" b="0" i="0" dirty="0">
              <a:solidFill>
                <a:schemeClr val="bg1"/>
              </a:solidFill>
              <a:effectLst/>
              <a:latin typeface="Amasis MT Pro Medium" panose="020406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027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86C1B-3517-A211-1E55-9E8F5EF05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2BBBA0-87E1-09C4-FCA7-CDB1C3FF8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6903EA-B278-A6EE-941A-71F9F752F7CC}"/>
              </a:ext>
            </a:extLst>
          </p:cNvPr>
          <p:cNvSpPr/>
          <p:nvPr/>
        </p:nvSpPr>
        <p:spPr>
          <a:xfrm>
            <a:off x="1065068" y="306531"/>
            <a:ext cx="10484427" cy="268085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B26990-591B-B488-A97F-7C1BE5CD86EB}"/>
              </a:ext>
            </a:extLst>
          </p:cNvPr>
          <p:cNvSpPr txBox="1"/>
          <p:nvPr/>
        </p:nvSpPr>
        <p:spPr>
          <a:xfrm>
            <a:off x="1205345" y="576696"/>
            <a:ext cx="102766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Amasis MT Pro Medium" panose="02040604050005020304" pitchFamily="18" charset="0"/>
              </a:rPr>
              <a:t>Foundation Four: What is the Kingdom!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1BB09B-C4E0-63A7-A381-C20494C7D2B1}"/>
              </a:ext>
            </a:extLst>
          </p:cNvPr>
          <p:cNvSpPr/>
          <p:nvPr/>
        </p:nvSpPr>
        <p:spPr>
          <a:xfrm>
            <a:off x="893619" y="4265468"/>
            <a:ext cx="10536382" cy="1449532"/>
          </a:xfrm>
          <a:prstGeom prst="rect">
            <a:avLst/>
          </a:prstGeom>
          <a:solidFill>
            <a:srgbClr val="4E8392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E988D1-9FE2-B1E6-2D7D-E8FA0A710EAF}"/>
              </a:ext>
            </a:extLst>
          </p:cNvPr>
          <p:cNvSpPr txBox="1"/>
          <p:nvPr/>
        </p:nvSpPr>
        <p:spPr>
          <a:xfrm>
            <a:off x="957695" y="4513180"/>
            <a:ext cx="102766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FFFF00"/>
                </a:solidFill>
                <a:latin typeface="Amasis MT Pro Medium" panose="02040604050005020304" pitchFamily="18" charset="0"/>
              </a:rPr>
              <a:t>Matthew 6:33</a:t>
            </a:r>
            <a:r>
              <a:rPr lang="en-US" sz="2800" b="1" dirty="0">
                <a:solidFill>
                  <a:srgbClr val="FFFF00"/>
                </a:solidFill>
                <a:latin typeface="Amasis MT Pro Medium" panose="02040604050005020304" pitchFamily="18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Amasis MT Pro Medium" panose="02040604050005020304" pitchFamily="18" charset="0"/>
              </a:rPr>
              <a:t>“But seek ye first the kingdom of God, and his righteousness; and all these things shall be added unto you”.</a:t>
            </a:r>
            <a:endParaRPr lang="en-US" sz="2800" dirty="0">
              <a:solidFill>
                <a:schemeClr val="bg1"/>
              </a:solidFill>
              <a:latin typeface="Amasis MT Pro Medium" panose="020406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355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7541B8-B658-9C37-14BB-75618A25F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83B9B84-7698-FDB8-E159-2A95D9C45B38}"/>
              </a:ext>
            </a:extLst>
          </p:cNvPr>
          <p:cNvSpPr/>
          <p:nvPr/>
        </p:nvSpPr>
        <p:spPr>
          <a:xfrm>
            <a:off x="72736" y="72736"/>
            <a:ext cx="12032673" cy="665537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0B18F2-BA80-613F-710A-5B58B3FACA0C}"/>
              </a:ext>
            </a:extLst>
          </p:cNvPr>
          <p:cNvSpPr txBox="1"/>
          <p:nvPr/>
        </p:nvSpPr>
        <p:spPr>
          <a:xfrm>
            <a:off x="527337" y="342902"/>
            <a:ext cx="11123469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buNone/>
            </a:pPr>
            <a:r>
              <a:rPr lang="en-US" sz="3600" b="1" i="0" u="none" strike="noStrike" dirty="0">
                <a:solidFill>
                  <a:srgbClr val="FFC000"/>
                </a:solidFill>
                <a:effectLst/>
                <a:latin typeface="Amasis MT Pro Medium" panose="02040604050005020304" pitchFamily="18" charset="0"/>
              </a:rPr>
              <a:t>Prayer Empowers Us to Live the Kingdom on Earth</a:t>
            </a:r>
            <a:r>
              <a:rPr lang="en-US" sz="3600" b="0" i="0" dirty="0">
                <a:solidFill>
                  <a:srgbClr val="FFC000"/>
                </a:solidFill>
                <a:effectLst/>
                <a:latin typeface="Amasis MT Pro Medium" panose="02040604050005020304" pitchFamily="18" charset="0"/>
              </a:rPr>
              <a:t>​</a:t>
            </a:r>
          </a:p>
          <a:p>
            <a:pPr algn="ctr" rtl="0" fontAlgn="base">
              <a:buNone/>
            </a:pPr>
            <a:endParaRPr lang="en-US" sz="2000" b="0" i="0" dirty="0">
              <a:solidFill>
                <a:schemeClr val="bg1"/>
              </a:solidFill>
              <a:effectLst/>
              <a:latin typeface="Amasis MT Pro Medium" panose="02040604050005020304" pitchFamily="18" charset="0"/>
            </a:endParaRPr>
          </a:p>
          <a:p>
            <a:pPr algn="ctr" rtl="0" fontAlgn="base">
              <a:buNone/>
            </a:pPr>
            <a:endParaRPr lang="en-US" sz="2000" b="0" i="0" dirty="0">
              <a:solidFill>
                <a:schemeClr val="bg1"/>
              </a:solidFill>
              <a:effectLst/>
              <a:latin typeface="Amasis MT Pro Medium" panose="02040604050005020304" pitchFamily="18" charset="0"/>
            </a:endParaRPr>
          </a:p>
          <a:p>
            <a:pPr marL="457200" indent="-457200" algn="ctr" rtl="0" fontAlgn="base">
              <a:buFont typeface="Wingdings" panose="05000000000000000000" pitchFamily="2" charset="2"/>
              <a:buChar char="Ø"/>
            </a:pPr>
            <a:endParaRPr lang="en-US" sz="2800" b="0" i="0" dirty="0">
              <a:solidFill>
                <a:schemeClr val="bg1"/>
              </a:solidFill>
              <a:effectLst/>
              <a:latin typeface="Amasis MT Pro Medium" panose="02040604050005020304" pitchFamily="18" charset="0"/>
            </a:endParaRPr>
          </a:p>
          <a:p>
            <a:pPr marL="457200" indent="-457200" algn="ctr" rtl="0" fontAlgn="base">
              <a:buFont typeface="Wingdings" panose="05000000000000000000" pitchFamily="2" charset="2"/>
              <a:buChar char="Ø"/>
            </a:pP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Seeking the Kingdom is not just about </a:t>
            </a:r>
            <a:r>
              <a:rPr lang="en-US" sz="2800" b="0" i="0" u="none" strike="noStrike" dirty="0">
                <a:solidFill>
                  <a:srgbClr val="FFFF00"/>
                </a:solidFill>
                <a:effectLst/>
                <a:latin typeface="Amasis MT Pro Medium" panose="02040604050005020304" pitchFamily="18" charset="0"/>
              </a:rPr>
              <a:t>internal transformation</a:t>
            </a: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; it leads to </a:t>
            </a:r>
            <a:r>
              <a:rPr lang="en-US" sz="2800" b="0" i="0" u="none" strike="noStrike" dirty="0">
                <a:solidFill>
                  <a:srgbClr val="FFFF00"/>
                </a:solidFill>
                <a:effectLst/>
                <a:latin typeface="Amasis MT Pro Medium" panose="02040604050005020304" pitchFamily="18" charset="0"/>
              </a:rPr>
              <a:t>external demonstration</a:t>
            </a: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. Prayer empowers us to live out what we have prayed for. It fuels obedience, courage, generosity, forgiveness, and compassion.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​</a:t>
            </a:r>
          </a:p>
          <a:p>
            <a:pPr marL="457200" indent="-457200" algn="ctr" rtl="0" fontAlgn="base">
              <a:buFont typeface="Wingdings" panose="05000000000000000000" pitchFamily="2" charset="2"/>
              <a:buChar char="Ø"/>
            </a:pPr>
            <a:endParaRPr lang="en-US" sz="2800" b="0" i="0" dirty="0">
              <a:solidFill>
                <a:schemeClr val="bg1"/>
              </a:solidFill>
              <a:effectLst/>
              <a:latin typeface="Amasis MT Pro Medium" panose="02040604050005020304" pitchFamily="18" charset="0"/>
            </a:endParaRPr>
          </a:p>
          <a:p>
            <a:pPr marL="457200" indent="-457200" algn="ctr" rtl="0" fontAlgn="base">
              <a:buFont typeface="Wingdings" panose="05000000000000000000" pitchFamily="2" charset="2"/>
              <a:buChar char="Ø"/>
            </a:pP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“Basileia” is a Greek term meaning “kingdom,” It is often used in the New Testament to refer to the reign of God or the divine sovereignty over creation. It signifies both a </a:t>
            </a:r>
            <a:r>
              <a:rPr lang="en-US" sz="2800" b="0" i="0" u="none" strike="noStrike" dirty="0">
                <a:solidFill>
                  <a:srgbClr val="FFFF00"/>
                </a:solidFill>
                <a:effectLst/>
                <a:latin typeface="Amasis MT Pro Medium" panose="02040604050005020304" pitchFamily="18" charset="0"/>
              </a:rPr>
              <a:t>present reality </a:t>
            </a: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in the life of believers and a </a:t>
            </a:r>
            <a:r>
              <a:rPr lang="en-US" sz="2800" b="0" i="0" u="none" strike="noStrike" dirty="0">
                <a:solidFill>
                  <a:srgbClr val="FFFF00"/>
                </a:solidFill>
                <a:effectLst/>
                <a:latin typeface="Amasis MT Pro Medium" panose="02040604050005020304" pitchFamily="18" charset="0"/>
              </a:rPr>
              <a:t>future hope </a:t>
            </a: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of God’s ultimate reign.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​</a:t>
            </a:r>
          </a:p>
          <a:p>
            <a:pPr algn="ctr" rtl="0" fontAlgn="base">
              <a:buNone/>
            </a:pPr>
            <a:endParaRPr lang="en-US" sz="2000" b="0" i="0" dirty="0">
              <a:solidFill>
                <a:schemeClr val="bg1"/>
              </a:solidFill>
              <a:effectLst/>
              <a:latin typeface="Amasis MT Pro Medium" panose="020406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190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F551C-CFCF-BE92-EE31-63F20ABFF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61140A-E178-A2B0-BB93-4555E6E20A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30AC905-D990-54C4-DD72-E8702FA263FE}"/>
              </a:ext>
            </a:extLst>
          </p:cNvPr>
          <p:cNvSpPr/>
          <p:nvPr/>
        </p:nvSpPr>
        <p:spPr>
          <a:xfrm>
            <a:off x="72736" y="72736"/>
            <a:ext cx="12032673" cy="665537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A51F78-4C87-69A9-AA63-4553DCC455F2}"/>
              </a:ext>
            </a:extLst>
          </p:cNvPr>
          <p:cNvSpPr txBox="1"/>
          <p:nvPr/>
        </p:nvSpPr>
        <p:spPr>
          <a:xfrm>
            <a:off x="527337" y="72736"/>
            <a:ext cx="11123469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buNone/>
            </a:pPr>
            <a:r>
              <a:rPr lang="en-US" sz="3600" b="1" i="0" u="none" strike="noStrike" dirty="0">
                <a:solidFill>
                  <a:srgbClr val="FFC000"/>
                </a:solidFill>
                <a:effectLst/>
                <a:latin typeface="Amasis MT Pro Medium" panose="02040604050005020304" pitchFamily="18" charset="0"/>
              </a:rPr>
              <a:t>Prayer Empowers Us to Live the Kingdom on Earth</a:t>
            </a:r>
            <a:r>
              <a:rPr lang="en-US" sz="3600" b="0" i="0" dirty="0">
                <a:solidFill>
                  <a:srgbClr val="FFC000"/>
                </a:solidFill>
                <a:effectLst/>
                <a:latin typeface="Amasis MT Pro Medium" panose="02040604050005020304" pitchFamily="18" charset="0"/>
              </a:rPr>
              <a:t>​</a:t>
            </a:r>
          </a:p>
          <a:p>
            <a:pPr algn="ctr" rtl="0" fontAlgn="base">
              <a:buNone/>
            </a:pPr>
            <a:endParaRPr lang="en-US" sz="2000" b="0" i="0" dirty="0">
              <a:solidFill>
                <a:schemeClr val="bg1"/>
              </a:solidFill>
              <a:effectLst/>
              <a:latin typeface="Amasis MT Pro Medium" panose="02040604050005020304" pitchFamily="18" charset="0"/>
            </a:endParaRPr>
          </a:p>
          <a:p>
            <a:pPr algn="ctr" rtl="0" fontAlgn="base">
              <a:buNone/>
            </a:pPr>
            <a:endParaRPr lang="en-US" sz="2000" b="0" i="0" dirty="0">
              <a:solidFill>
                <a:schemeClr val="bg1"/>
              </a:solidFill>
              <a:effectLst/>
              <a:latin typeface="Amasis MT Pro Medium" panose="02040604050005020304" pitchFamily="18" charset="0"/>
            </a:endParaRPr>
          </a:p>
          <a:p>
            <a:pPr marL="457200" indent="-457200" algn="ctr" rtl="0" fontAlgn="base">
              <a:buFont typeface="Wingdings" panose="05000000000000000000" pitchFamily="2" charset="2"/>
              <a:buChar char="Ø"/>
            </a:pPr>
            <a:r>
              <a:rPr lang="en-US" sz="26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 </a:t>
            </a:r>
            <a:r>
              <a:rPr lang="en-US" sz="2600" b="0" i="0" u="none" strike="noStrike" dirty="0">
                <a:solidFill>
                  <a:srgbClr val="FFFF00"/>
                </a:solidFill>
                <a:effectLst/>
                <a:latin typeface="Amasis MT Pro Medium" panose="02040604050005020304" pitchFamily="18" charset="0"/>
              </a:rPr>
              <a:t>Dr. Myles Monroe </a:t>
            </a:r>
            <a:r>
              <a:rPr lang="en-US" sz="26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notes that the only thing Jesus preached was the Kingdom of God. He goes on to define Kingdom as the sovereign rule of a king over a territory, impacting it with his will, purpose, and intent.</a:t>
            </a:r>
            <a:r>
              <a:rPr lang="en-US" sz="2600" b="0" i="0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​</a:t>
            </a:r>
          </a:p>
          <a:p>
            <a:pPr marL="457200" indent="-457200" algn="ctr" rtl="0" fontAlgn="base">
              <a:buFont typeface="Wingdings" panose="05000000000000000000" pitchFamily="2" charset="2"/>
              <a:buChar char="Ø"/>
            </a:pPr>
            <a:endParaRPr lang="en-US" sz="2600" b="0" i="0" dirty="0">
              <a:solidFill>
                <a:schemeClr val="bg1"/>
              </a:solidFill>
              <a:effectLst/>
              <a:latin typeface="Amasis MT Pro Medium" panose="02040604050005020304" pitchFamily="18" charset="0"/>
            </a:endParaRPr>
          </a:p>
          <a:p>
            <a:pPr marL="457200" indent="-457200" algn="ctr" rtl="0" fontAlgn="base">
              <a:buFont typeface="Wingdings" panose="05000000000000000000" pitchFamily="2" charset="2"/>
              <a:buChar char="Ø"/>
            </a:pPr>
            <a:r>
              <a:rPr lang="en-US" sz="26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In a world filled with distractions, contradictions, worries, and endless pursuits, prayer becomes the </a:t>
            </a:r>
            <a:r>
              <a:rPr lang="en-US" sz="2600" b="0" i="0" u="none" strike="noStrike" dirty="0">
                <a:solidFill>
                  <a:srgbClr val="FFFF00"/>
                </a:solidFill>
                <a:effectLst/>
                <a:latin typeface="Amasis MT Pro Medium" panose="02040604050005020304" pitchFamily="18" charset="0"/>
              </a:rPr>
              <a:t>sacred space </a:t>
            </a:r>
            <a:r>
              <a:rPr lang="en-US" sz="26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where the believer recalibrates. </a:t>
            </a:r>
            <a:r>
              <a:rPr lang="en-US" sz="2600" b="0" i="0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​</a:t>
            </a:r>
          </a:p>
          <a:p>
            <a:pPr marL="457200" indent="-457200" algn="ctr" rtl="0" fontAlgn="base">
              <a:buFont typeface="Wingdings" panose="05000000000000000000" pitchFamily="2" charset="2"/>
              <a:buChar char="Ø"/>
            </a:pPr>
            <a:endParaRPr lang="en-US" sz="2600" b="0" i="0" dirty="0">
              <a:solidFill>
                <a:schemeClr val="bg1"/>
              </a:solidFill>
              <a:effectLst/>
              <a:latin typeface="Amasis MT Pro Medium" panose="02040604050005020304" pitchFamily="18" charset="0"/>
            </a:endParaRPr>
          </a:p>
          <a:p>
            <a:pPr marL="457200" indent="-457200" algn="ctr" rtl="0" fontAlgn="base">
              <a:buFont typeface="Wingdings" panose="05000000000000000000" pitchFamily="2" charset="2"/>
              <a:buChar char="Ø"/>
            </a:pPr>
            <a:r>
              <a:rPr lang="en-US" sz="26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When we pray, we quiet the noise of the world and turn our </a:t>
            </a:r>
            <a:r>
              <a:rPr lang="en-US" sz="2600" b="0" i="0" u="none" strike="noStrike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hearts towards </a:t>
            </a:r>
            <a:r>
              <a:rPr lang="en-US" sz="26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heaven. In that posture of </a:t>
            </a:r>
            <a:r>
              <a:rPr lang="en-US" sz="2600" b="0" i="0" u="none" strike="noStrike" dirty="0">
                <a:solidFill>
                  <a:srgbClr val="FFFF00"/>
                </a:solidFill>
                <a:effectLst/>
                <a:latin typeface="Amasis MT Pro Medium" panose="02040604050005020304" pitchFamily="18" charset="0"/>
              </a:rPr>
              <a:t>stillness</a:t>
            </a:r>
            <a:r>
              <a:rPr lang="en-US" sz="26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 and </a:t>
            </a:r>
            <a:r>
              <a:rPr lang="en-US" sz="2600" b="0" i="0" u="none" strike="noStrike" dirty="0">
                <a:solidFill>
                  <a:srgbClr val="FFFF00"/>
                </a:solidFill>
                <a:effectLst/>
                <a:latin typeface="Amasis MT Pro Medium" panose="02040604050005020304" pitchFamily="18" charset="0"/>
              </a:rPr>
              <a:t>surrender</a:t>
            </a:r>
            <a:r>
              <a:rPr lang="en-US" sz="26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, God reminds us of what truly matters—His kingdom and His righteousness.</a:t>
            </a:r>
            <a:endParaRPr lang="en-US" sz="2600" b="0" i="0" dirty="0">
              <a:solidFill>
                <a:schemeClr val="bg1"/>
              </a:solidFill>
              <a:effectLst/>
              <a:latin typeface="Amasis MT Pro Medium" panose="020406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09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DF0953-63FA-2BAB-242E-B93FD772F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817C85E-A714-4D5E-0C57-CD616A2D6EFE}"/>
              </a:ext>
            </a:extLst>
          </p:cNvPr>
          <p:cNvSpPr/>
          <p:nvPr/>
        </p:nvSpPr>
        <p:spPr>
          <a:xfrm>
            <a:off x="72736" y="72736"/>
            <a:ext cx="12032673" cy="665537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8DF1C7-7886-7404-7D1F-8ABE59088A88}"/>
              </a:ext>
            </a:extLst>
          </p:cNvPr>
          <p:cNvSpPr/>
          <p:nvPr/>
        </p:nvSpPr>
        <p:spPr>
          <a:xfrm>
            <a:off x="1214005" y="1335232"/>
            <a:ext cx="9528463" cy="4592782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Amasis MT Pro Medium" panose="02040604050005020304" pitchFamily="18" charset="0"/>
              </a:rPr>
              <a:t>LET’S PRAY!</a:t>
            </a:r>
          </a:p>
        </p:txBody>
      </p:sp>
    </p:spTree>
    <p:extLst>
      <p:ext uri="{BB962C8B-B14F-4D97-AF65-F5344CB8AC3E}">
        <p14:creationId xmlns:p14="http://schemas.microsoft.com/office/powerpoint/2010/main" val="3441626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D1AA68-C700-20F3-42E4-2B8E7E754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C99BA1-7A5F-A2A8-0A05-CC212FC4DC8E}"/>
              </a:ext>
            </a:extLst>
          </p:cNvPr>
          <p:cNvSpPr txBox="1"/>
          <p:nvPr/>
        </p:nvSpPr>
        <p:spPr>
          <a:xfrm>
            <a:off x="1021981" y="2036618"/>
            <a:ext cx="98412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Amasis MT Pro Medium" panose="02040604050005020304" pitchFamily="18" charset="0"/>
              </a:rPr>
              <a:t>PRAY THE KINGDOM WAY!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6A272A-B9B1-CAF3-2E03-291C37DFD9A0}"/>
              </a:ext>
            </a:extLst>
          </p:cNvPr>
          <p:cNvSpPr/>
          <p:nvPr/>
        </p:nvSpPr>
        <p:spPr>
          <a:xfrm>
            <a:off x="1023505" y="2036618"/>
            <a:ext cx="9886950" cy="3070513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122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6670BB-BD8E-1CC4-B451-AF488DCB9EE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90A2975-92FF-E7D9-3DD0-E341BEE88AA4}"/>
              </a:ext>
            </a:extLst>
          </p:cNvPr>
          <p:cNvSpPr/>
          <p:nvPr/>
        </p:nvSpPr>
        <p:spPr>
          <a:xfrm>
            <a:off x="1153391" y="1345623"/>
            <a:ext cx="9398577" cy="4369377"/>
          </a:xfrm>
          <a:prstGeom prst="roundRect">
            <a:avLst/>
          </a:prstGeom>
          <a:solidFill>
            <a:srgbClr val="4B7A8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EC01A0-1E06-05A1-BB67-FAE71C0616B4}"/>
              </a:ext>
            </a:extLst>
          </p:cNvPr>
          <p:cNvSpPr txBox="1"/>
          <p:nvPr/>
        </p:nvSpPr>
        <p:spPr>
          <a:xfrm>
            <a:off x="1459923" y="1480705"/>
            <a:ext cx="9092045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3200" dirty="0">
                <a:solidFill>
                  <a:schemeClr val="bg1"/>
                </a:solidFill>
                <a:latin typeface="Amasis MT Pro Light" panose="02040304050005020304" pitchFamily="18" charset="0"/>
              </a:rPr>
              <a:t>Prayer​</a:t>
            </a:r>
          </a:p>
          <a:p>
            <a:pPr algn="ctr" fontAlgn="base"/>
            <a:r>
              <a:rPr lang="en-US" sz="3200" dirty="0">
                <a:solidFill>
                  <a:schemeClr val="bg1"/>
                </a:solidFill>
                <a:latin typeface="Amasis MT Pro Light" panose="02040304050005020304" pitchFamily="18" charset="0"/>
              </a:rPr>
              <a:t>Important Kingdom Prayer Foundations​</a:t>
            </a:r>
          </a:p>
          <a:p>
            <a:pPr algn="ctr" fontAlgn="base"/>
            <a:r>
              <a:rPr lang="en-US" sz="3200" b="1" dirty="0">
                <a:solidFill>
                  <a:schemeClr val="bg1"/>
                </a:solidFill>
                <a:latin typeface="Amasis MT Pro Light" panose="02040304050005020304" pitchFamily="18" charset="0"/>
              </a:rPr>
              <a:t>Foundation One: </a:t>
            </a:r>
            <a:r>
              <a:rPr lang="en-US" sz="3200" dirty="0">
                <a:solidFill>
                  <a:schemeClr val="bg1"/>
                </a:solidFill>
                <a:latin typeface="Amasis MT Pro Light" panose="02040304050005020304" pitchFamily="18" charset="0"/>
              </a:rPr>
              <a:t>God is Love and God is God​</a:t>
            </a:r>
          </a:p>
          <a:p>
            <a:pPr algn="ctr" fontAlgn="base"/>
            <a:r>
              <a:rPr lang="en-US" sz="3200" b="1" dirty="0">
                <a:solidFill>
                  <a:schemeClr val="bg1"/>
                </a:solidFill>
                <a:latin typeface="Amasis MT Pro Light" panose="02040304050005020304" pitchFamily="18" charset="0"/>
              </a:rPr>
              <a:t>Foundation Two</a:t>
            </a:r>
            <a:r>
              <a:rPr lang="en-US" sz="3200" dirty="0">
                <a:solidFill>
                  <a:schemeClr val="bg1"/>
                </a:solidFill>
                <a:latin typeface="Amasis MT Pro Light" panose="02040304050005020304" pitchFamily="18" charset="0"/>
              </a:rPr>
              <a:t>: Jesus is Lord of All Creation​</a:t>
            </a:r>
          </a:p>
          <a:p>
            <a:pPr algn="ctr" fontAlgn="base"/>
            <a:r>
              <a:rPr lang="en-US" sz="3200" b="1" dirty="0">
                <a:solidFill>
                  <a:schemeClr val="bg1"/>
                </a:solidFill>
                <a:latin typeface="Amasis MT Pro Light" panose="02040304050005020304" pitchFamily="18" charset="0"/>
              </a:rPr>
              <a:t>Foundation Three</a:t>
            </a:r>
            <a:r>
              <a:rPr lang="en-US" sz="3200" dirty="0">
                <a:solidFill>
                  <a:schemeClr val="bg1"/>
                </a:solidFill>
                <a:latin typeface="Amasis MT Pro Light" panose="02040304050005020304" pitchFamily="18" charset="0"/>
              </a:rPr>
              <a:t>: Reason and Purpose​</a:t>
            </a:r>
          </a:p>
          <a:p>
            <a:pPr algn="ctr" fontAlgn="base"/>
            <a:r>
              <a:rPr lang="en-US" sz="3200" b="1" dirty="0">
                <a:solidFill>
                  <a:schemeClr val="bg1"/>
                </a:solidFill>
                <a:latin typeface="Amasis MT Pro Light" panose="02040304050005020304" pitchFamily="18" charset="0"/>
              </a:rPr>
              <a:t>Foundation Four: </a:t>
            </a:r>
            <a:r>
              <a:rPr lang="en-US" sz="3200" dirty="0">
                <a:solidFill>
                  <a:schemeClr val="bg1"/>
                </a:solidFill>
                <a:latin typeface="Amasis MT Pro Light" panose="02040304050005020304" pitchFamily="18" charset="0"/>
              </a:rPr>
              <a:t>What is the Kingdom​</a:t>
            </a:r>
          </a:p>
          <a:p>
            <a:pPr algn="ctr" fontAlgn="base"/>
            <a:r>
              <a:rPr lang="en-US" sz="3200" dirty="0">
                <a:solidFill>
                  <a:schemeClr val="bg1"/>
                </a:solidFill>
                <a:latin typeface="Amasis MT Pro Light" panose="02040304050005020304" pitchFamily="18" charset="0"/>
              </a:rPr>
              <a:t>Let’s Talk​</a:t>
            </a:r>
          </a:p>
          <a:p>
            <a:pPr algn="ctr" fontAlgn="base"/>
            <a:r>
              <a:rPr lang="en-US" sz="3200" dirty="0">
                <a:solidFill>
                  <a:schemeClr val="bg1"/>
                </a:solidFill>
                <a:latin typeface="Amasis MT Pro Light" panose="02040304050005020304" pitchFamily="18" charset="0"/>
              </a:rPr>
              <a:t>Questions and Answers</a:t>
            </a:r>
          </a:p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CB1432-2BBE-63A5-1B08-23FFF4ECC3AC}"/>
              </a:ext>
            </a:extLst>
          </p:cNvPr>
          <p:cNvSpPr/>
          <p:nvPr/>
        </p:nvSpPr>
        <p:spPr>
          <a:xfrm>
            <a:off x="72736" y="72736"/>
            <a:ext cx="12032673" cy="665537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659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7592A7-8532-125D-E93B-BAAE686D3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C89228-91F3-16F9-7456-F32F8519758D}"/>
              </a:ext>
            </a:extLst>
          </p:cNvPr>
          <p:cNvSpPr/>
          <p:nvPr/>
        </p:nvSpPr>
        <p:spPr>
          <a:xfrm>
            <a:off x="1065068" y="306531"/>
            <a:ext cx="10484427" cy="268085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094C0B-F591-5A6C-B5DB-6B4E4422BB99}"/>
              </a:ext>
            </a:extLst>
          </p:cNvPr>
          <p:cNvSpPr txBox="1"/>
          <p:nvPr/>
        </p:nvSpPr>
        <p:spPr>
          <a:xfrm>
            <a:off x="1205345" y="576696"/>
            <a:ext cx="102766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masis MT Pro Medium" panose="02040604050005020304" pitchFamily="18" charset="0"/>
              </a:rPr>
              <a:t>IMPORTANT KINGDOM PRAYER FOUNDATIONS!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A97710-E689-0699-E294-C54A4DE97CCA}"/>
              </a:ext>
            </a:extLst>
          </p:cNvPr>
          <p:cNvSpPr/>
          <p:nvPr/>
        </p:nvSpPr>
        <p:spPr>
          <a:xfrm>
            <a:off x="893619" y="4265468"/>
            <a:ext cx="10536382" cy="1449532"/>
          </a:xfrm>
          <a:prstGeom prst="rect">
            <a:avLst/>
          </a:prstGeom>
          <a:solidFill>
            <a:srgbClr val="4E8392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706669-FEA5-BF6A-77D6-234D65EAB64E}"/>
              </a:ext>
            </a:extLst>
          </p:cNvPr>
          <p:cNvSpPr txBox="1"/>
          <p:nvPr/>
        </p:nvSpPr>
        <p:spPr>
          <a:xfrm>
            <a:off x="957695" y="4513180"/>
            <a:ext cx="102766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masis MT Pro Medium" panose="02040604050005020304" pitchFamily="18" charset="0"/>
              </a:rPr>
              <a:t>What you believe about God determines how you </a:t>
            </a:r>
            <a:r>
              <a:rPr lang="en-US" sz="2800" b="1" dirty="0">
                <a:solidFill>
                  <a:srgbClr val="FFC000"/>
                </a:solidFill>
                <a:latin typeface="Amasis MT Pro Medium" panose="02040604050005020304" pitchFamily="18" charset="0"/>
              </a:rPr>
              <a:t>interact</a:t>
            </a:r>
            <a:r>
              <a:rPr lang="en-US" sz="2800" b="1" dirty="0">
                <a:solidFill>
                  <a:schemeClr val="bg1"/>
                </a:solidFill>
                <a:latin typeface="Amasis MT Pro Medium" panose="02040604050005020304" pitchFamily="18" charset="0"/>
              </a:rPr>
              <a:t>, what you </a:t>
            </a:r>
            <a:r>
              <a:rPr lang="en-US" sz="2800" b="1" dirty="0">
                <a:solidFill>
                  <a:srgbClr val="FFC000"/>
                </a:solidFill>
                <a:latin typeface="Amasis MT Pro Medium" panose="02040604050005020304" pitchFamily="18" charset="0"/>
              </a:rPr>
              <a:t>accept</a:t>
            </a:r>
            <a:r>
              <a:rPr lang="en-US" sz="2800" b="1" dirty="0">
                <a:solidFill>
                  <a:schemeClr val="bg1"/>
                </a:solidFill>
                <a:latin typeface="Amasis MT Pro Medium" panose="02040604050005020304" pitchFamily="18" charset="0"/>
              </a:rPr>
              <a:t>, and what you </a:t>
            </a:r>
            <a:r>
              <a:rPr lang="en-US" sz="2800" b="1" dirty="0">
                <a:solidFill>
                  <a:srgbClr val="FFC000"/>
                </a:solidFill>
                <a:latin typeface="Amasis MT Pro Medium" panose="02040604050005020304" pitchFamily="18" charset="0"/>
              </a:rPr>
              <a:t>expect</a:t>
            </a:r>
            <a:r>
              <a:rPr lang="en-US" sz="2800" b="1" dirty="0">
                <a:solidFill>
                  <a:schemeClr val="bg1"/>
                </a:solidFill>
                <a:latin typeface="Amasis MT Pro Medium" panose="02040604050005020304" pitchFamily="18" charset="0"/>
              </a:rPr>
              <a:t> from Him. </a:t>
            </a:r>
            <a:endParaRPr lang="en-US" sz="2800" dirty="0">
              <a:solidFill>
                <a:schemeClr val="bg1"/>
              </a:solidFill>
              <a:latin typeface="Amasis MT Pro Medium" panose="020406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879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1AE20C-4D39-3D0C-2382-65DDA4AE2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2521E4-16E3-8760-7465-2C119073673B}"/>
              </a:ext>
            </a:extLst>
          </p:cNvPr>
          <p:cNvSpPr/>
          <p:nvPr/>
        </p:nvSpPr>
        <p:spPr>
          <a:xfrm>
            <a:off x="72736" y="72736"/>
            <a:ext cx="12032673" cy="665537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BACB79-8862-9CCD-FAED-5E22FD72A43C}"/>
              </a:ext>
            </a:extLst>
          </p:cNvPr>
          <p:cNvSpPr txBox="1"/>
          <p:nvPr/>
        </p:nvSpPr>
        <p:spPr>
          <a:xfrm>
            <a:off x="514350" y="545522"/>
            <a:ext cx="11284527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buNone/>
            </a:pPr>
            <a:r>
              <a:rPr lang="en-US" sz="2800" b="1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These are the underlining principles of Kingdom prayer foundations.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​</a:t>
            </a:r>
          </a:p>
          <a:p>
            <a:pPr algn="l" rtl="0" fontAlgn="base">
              <a:buNone/>
            </a:pPr>
            <a:endParaRPr lang="en-US" sz="2400" b="0" i="0" dirty="0">
              <a:solidFill>
                <a:schemeClr val="bg1"/>
              </a:solidFill>
              <a:effectLst/>
              <a:latin typeface="Amasis MT Pro Medium" panose="02040604050005020304" pitchFamily="18" charset="0"/>
            </a:endParaRPr>
          </a:p>
          <a:p>
            <a:pPr marL="342900" indent="-342900" algn="l" rtl="0" fontAlgn="base">
              <a:buFont typeface="Wingdings" panose="05000000000000000000" pitchFamily="2" charset="2"/>
              <a:buChar char="Ø"/>
            </a:pPr>
            <a:r>
              <a:rPr lang="en-US" sz="2400" b="1" i="0" u="sng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Align with God's Will</a:t>
            </a:r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: Seek to understand and align your prayers with God's purposes and</a:t>
            </a:r>
            <a:r>
              <a:rPr lang="en-US" sz="2400" dirty="0">
                <a:solidFill>
                  <a:schemeClr val="bg1"/>
                </a:solidFill>
                <a:latin typeface="Amasis MT Pro Medium" panose="02040604050005020304" pitchFamily="18" charset="0"/>
              </a:rPr>
              <a:t> </a:t>
            </a:r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desires. </a:t>
            </a:r>
            <a:r>
              <a:rPr lang="en-US" sz="2400" b="0" i="0" u="none" strike="noStrike" dirty="0">
                <a:solidFill>
                  <a:srgbClr val="FFC000"/>
                </a:solidFill>
                <a:effectLst/>
                <a:latin typeface="Amasis MT Pro Medium" panose="02040604050005020304" pitchFamily="18" charset="0"/>
              </a:rPr>
              <a:t>John 3:16</a:t>
            </a:r>
            <a:endParaRPr lang="en-US" sz="2400" b="0" i="0" dirty="0">
              <a:solidFill>
                <a:srgbClr val="FFC000"/>
              </a:solidFill>
              <a:effectLst/>
              <a:latin typeface="Amasis MT Pro Medium" panose="02040604050005020304" pitchFamily="18" charset="0"/>
            </a:endParaRPr>
          </a:p>
          <a:p>
            <a:pPr marL="342900" indent="-342900" algn="l" rtl="0" fontAlgn="base">
              <a:buFont typeface="Wingdings" panose="05000000000000000000" pitchFamily="2" charset="2"/>
              <a:buChar char="Ø"/>
            </a:pPr>
            <a:r>
              <a:rPr lang="en-US" sz="2400" b="1" i="0" u="sng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Pray with Faith</a:t>
            </a:r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: Approach prayer with confidence, believing that God hears and answers. </a:t>
            </a:r>
            <a:r>
              <a:rPr lang="en-US" sz="2400" b="0" i="0" u="none" strike="noStrike" dirty="0">
                <a:solidFill>
                  <a:srgbClr val="FFC000"/>
                </a:solidFill>
                <a:effectLst/>
                <a:latin typeface="Amasis MT Pro Medium" panose="02040604050005020304" pitchFamily="18" charset="0"/>
              </a:rPr>
              <a:t>John1:3</a:t>
            </a:r>
            <a:endParaRPr lang="en-US" sz="2400" b="0" i="0" dirty="0">
              <a:solidFill>
                <a:srgbClr val="FFC000"/>
              </a:solidFill>
              <a:effectLst/>
              <a:latin typeface="Amasis MT Pro Medium" panose="02040604050005020304" pitchFamily="18" charset="0"/>
            </a:endParaRPr>
          </a:p>
          <a:p>
            <a:pPr marL="342900" indent="-342900" algn="l" rtl="0" fontAlgn="base">
              <a:buFont typeface="Wingdings" panose="05000000000000000000" pitchFamily="2" charset="2"/>
              <a:buChar char="Ø"/>
            </a:pPr>
            <a:r>
              <a:rPr lang="en-US" sz="2400" b="1" i="0" u="sng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Use Scripture</a:t>
            </a:r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: Incorporate biblical promises and truths into your prayers for greater power. </a:t>
            </a:r>
            <a:r>
              <a:rPr lang="en-US" sz="2400" b="0" i="0" u="none" strike="noStrike" dirty="0">
                <a:solidFill>
                  <a:srgbClr val="FFC000"/>
                </a:solidFill>
                <a:effectLst/>
                <a:latin typeface="Amasis MT Pro Medium" panose="02040604050005020304" pitchFamily="18" charset="0"/>
              </a:rPr>
              <a:t>Matthew 4:8</a:t>
            </a:r>
            <a:endParaRPr lang="en-US" sz="2400" b="0" i="0" dirty="0">
              <a:solidFill>
                <a:srgbClr val="FFC000"/>
              </a:solidFill>
              <a:effectLst/>
              <a:latin typeface="Amasis MT Pro Medium" panose="02040604050005020304" pitchFamily="18" charset="0"/>
            </a:endParaRPr>
          </a:p>
          <a:p>
            <a:pPr marL="342900" indent="-342900" algn="l" rtl="0" fontAlgn="base">
              <a:buFont typeface="Wingdings" panose="05000000000000000000" pitchFamily="2" charset="2"/>
              <a:buChar char="Ø"/>
            </a:pPr>
            <a:r>
              <a:rPr lang="en-US" sz="2400" b="1" i="0" u="sng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Practice Persistence: </a:t>
            </a:r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Be consistent and persistent in prayer, not giving up easily. </a:t>
            </a:r>
            <a:r>
              <a:rPr lang="en-US" sz="2400" b="0" i="0" u="none" strike="noStrike" dirty="0">
                <a:solidFill>
                  <a:srgbClr val="FFC000"/>
                </a:solidFill>
                <a:effectLst/>
                <a:latin typeface="Amasis MT Pro Medium" panose="02040604050005020304" pitchFamily="18" charset="0"/>
              </a:rPr>
              <a:t>Romans 12:2</a:t>
            </a:r>
            <a:endParaRPr lang="en-US" sz="2400" b="0" i="0" dirty="0">
              <a:solidFill>
                <a:srgbClr val="FFC000"/>
              </a:solidFill>
              <a:effectLst/>
              <a:latin typeface="Amasis MT Pro Medium" panose="02040604050005020304" pitchFamily="18" charset="0"/>
            </a:endParaRPr>
          </a:p>
          <a:p>
            <a:pPr marL="342900" indent="-342900" algn="l" rtl="0" fontAlgn="base">
              <a:buFont typeface="Wingdings" panose="05000000000000000000" pitchFamily="2" charset="2"/>
              <a:buChar char="Ø"/>
            </a:pPr>
            <a:r>
              <a:rPr lang="en-US" sz="2400" b="1" i="0" u="sng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Cultivate a Heart of Worship</a:t>
            </a:r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: Begin and end your prayers with worship and gratitude to honor God. </a:t>
            </a:r>
            <a:r>
              <a:rPr lang="en-US" sz="2400" b="0" i="0" u="none" strike="noStrike" dirty="0">
                <a:solidFill>
                  <a:srgbClr val="FFC000"/>
                </a:solidFill>
                <a:effectLst/>
                <a:latin typeface="Amasis MT Pro Medium" panose="02040604050005020304" pitchFamily="18" charset="0"/>
              </a:rPr>
              <a:t>Psalm 27:4</a:t>
            </a:r>
            <a:r>
              <a:rPr lang="en-US" sz="2400" b="0" i="0" dirty="0">
                <a:solidFill>
                  <a:srgbClr val="FFC000"/>
                </a:solidFill>
                <a:effectLst/>
                <a:latin typeface="Amasis MT Pro Medium" panose="02040604050005020304" pitchFamily="18" charset="0"/>
              </a:rPr>
              <a:t>​</a:t>
            </a:r>
          </a:p>
          <a:p>
            <a:pPr marL="342900" indent="-342900" algn="l" rtl="0" fontAlgn="base">
              <a:buFont typeface="Wingdings" panose="05000000000000000000" pitchFamily="2" charset="2"/>
              <a:buChar char="Ø"/>
            </a:pPr>
            <a:r>
              <a:rPr lang="en-US" sz="2400" b="1" i="0" u="sng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Engage in Community Prayer: </a:t>
            </a:r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Join with others in prayer to strengthen faith and unity in the body of Christ. </a:t>
            </a:r>
            <a:r>
              <a:rPr lang="en-US" sz="2400" b="0" i="0" u="none" strike="noStrike" dirty="0">
                <a:solidFill>
                  <a:srgbClr val="FFC000"/>
                </a:solidFill>
                <a:effectLst/>
                <a:latin typeface="Amasis MT Pro Medium" panose="02040604050005020304" pitchFamily="18" charset="0"/>
              </a:rPr>
              <a:t>Matthew 6:33</a:t>
            </a:r>
            <a:endParaRPr lang="en-US" sz="2400" b="0" i="0" dirty="0">
              <a:solidFill>
                <a:srgbClr val="FFC000"/>
              </a:solidFill>
              <a:effectLst/>
              <a:latin typeface="Amasis MT Pro Medium" panose="020406040500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0FEFC3-69F3-E7FE-A8B5-B748CEC8BF40}"/>
              </a:ext>
            </a:extLst>
          </p:cNvPr>
          <p:cNvSpPr/>
          <p:nvPr/>
        </p:nvSpPr>
        <p:spPr>
          <a:xfrm>
            <a:off x="566305" y="561109"/>
            <a:ext cx="11144250" cy="59228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97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4B030-AD17-3AA7-2081-E7495207D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ECCCF2-7D1D-708E-A07A-EB36BDEB0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A141DE-8CA0-7CED-A3D0-168DB6364A37}"/>
              </a:ext>
            </a:extLst>
          </p:cNvPr>
          <p:cNvSpPr/>
          <p:nvPr/>
        </p:nvSpPr>
        <p:spPr>
          <a:xfrm>
            <a:off x="1065068" y="306531"/>
            <a:ext cx="10484427" cy="268085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BFFFFC-CA3D-2AF2-F07F-84A36C7737D1}"/>
              </a:ext>
            </a:extLst>
          </p:cNvPr>
          <p:cNvSpPr txBox="1"/>
          <p:nvPr/>
        </p:nvSpPr>
        <p:spPr>
          <a:xfrm>
            <a:off x="1153391" y="492796"/>
            <a:ext cx="102766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Amasis MT Pro Medium" panose="02040604050005020304" pitchFamily="18" charset="0"/>
              </a:rPr>
              <a:t>Foundation One: God is Love and God is God!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ADFF75-61EE-0E57-A67B-4999574A6395}"/>
              </a:ext>
            </a:extLst>
          </p:cNvPr>
          <p:cNvSpPr/>
          <p:nvPr/>
        </p:nvSpPr>
        <p:spPr>
          <a:xfrm>
            <a:off x="893619" y="4265468"/>
            <a:ext cx="10536382" cy="1449532"/>
          </a:xfrm>
          <a:prstGeom prst="rect">
            <a:avLst/>
          </a:prstGeom>
          <a:solidFill>
            <a:srgbClr val="4E8392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2B25A6-A464-CF07-66F9-6E060F681DF5}"/>
              </a:ext>
            </a:extLst>
          </p:cNvPr>
          <p:cNvSpPr txBox="1"/>
          <p:nvPr/>
        </p:nvSpPr>
        <p:spPr>
          <a:xfrm>
            <a:off x="957695" y="4390069"/>
            <a:ext cx="102766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2000" b="1" dirty="0">
                <a:solidFill>
                  <a:schemeClr val="bg1"/>
                </a:solidFill>
              </a:rPr>
              <a:t>God the father is, and always has been, and always will be </a:t>
            </a:r>
            <a:r>
              <a:rPr lang="en-US" sz="2000" b="1" dirty="0">
                <a:solidFill>
                  <a:srgbClr val="FFC000"/>
                </a:solidFill>
              </a:rPr>
              <a:t>LOVE</a:t>
            </a:r>
            <a:r>
              <a:rPr lang="en-US" sz="2000" b="1" dirty="0">
                <a:solidFill>
                  <a:schemeClr val="bg1"/>
                </a:solidFill>
              </a:rPr>
              <a:t>. ​</a:t>
            </a:r>
          </a:p>
          <a:p>
            <a:pPr algn="ctr" fontAlgn="base"/>
            <a:endParaRPr lang="en-US" sz="2000" dirty="0">
              <a:solidFill>
                <a:schemeClr val="bg1"/>
              </a:solidFill>
            </a:endParaRPr>
          </a:p>
          <a:p>
            <a:pPr algn="ctr" fontAlgn="base"/>
            <a:r>
              <a:rPr lang="en-US" sz="2000" b="1" i="1" u="sng" dirty="0">
                <a:solidFill>
                  <a:schemeClr val="bg1"/>
                </a:solidFill>
              </a:rPr>
              <a:t>John 3:16</a:t>
            </a:r>
            <a:r>
              <a:rPr lang="en-US" sz="2000" b="1" i="1" dirty="0">
                <a:solidFill>
                  <a:schemeClr val="bg1"/>
                </a:solidFill>
              </a:rPr>
              <a:t>: “For God so loved the world that he gave his one and only Son, that whoever believes in him shall not perish but have eternal life”.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740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461769-26A7-9D20-428F-639766EC6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D7E4F31-AB46-8924-AF10-D3CC7556D2DE}"/>
              </a:ext>
            </a:extLst>
          </p:cNvPr>
          <p:cNvSpPr/>
          <p:nvPr/>
        </p:nvSpPr>
        <p:spPr>
          <a:xfrm>
            <a:off x="72736" y="72736"/>
            <a:ext cx="12032673" cy="665537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F3F301-3EB4-31EC-1BBD-AE7F0F4A9D7B}"/>
              </a:ext>
            </a:extLst>
          </p:cNvPr>
          <p:cNvSpPr txBox="1"/>
          <p:nvPr/>
        </p:nvSpPr>
        <p:spPr>
          <a:xfrm>
            <a:off x="301335" y="0"/>
            <a:ext cx="11378046" cy="6217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buNone/>
            </a:pPr>
            <a:r>
              <a:rPr lang="en-US" sz="360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Prayer reorients the minds to love others and ourselves!</a:t>
            </a:r>
            <a:r>
              <a:rPr lang="en-US" sz="3600" i="0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​</a:t>
            </a:r>
            <a:endParaRPr lang="en-US" sz="3600" dirty="0">
              <a:solidFill>
                <a:schemeClr val="bg1"/>
              </a:solidFill>
              <a:latin typeface="Amasis MT Pro Medium" panose="02040604050005020304" pitchFamily="18" charset="0"/>
            </a:endParaRPr>
          </a:p>
          <a:p>
            <a:pPr algn="ctr" rtl="0" fontAlgn="base">
              <a:buNone/>
            </a:pP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22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It is hard to pray to a God you don't believe is </a:t>
            </a:r>
            <a:r>
              <a:rPr lang="en-US" sz="2200" b="0" i="0" u="none" strike="noStrike" dirty="0">
                <a:solidFill>
                  <a:srgbClr val="FFFF00"/>
                </a:solidFill>
                <a:effectLst/>
                <a:latin typeface="Amasis MT Pro Medium" panose="02040604050005020304" pitchFamily="18" charset="0"/>
              </a:rPr>
              <a:t>good</a:t>
            </a:r>
            <a:r>
              <a:rPr lang="en-US" sz="22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, </a:t>
            </a:r>
            <a:r>
              <a:rPr lang="en-US" sz="2200" b="0" i="0" u="none" strike="noStrike" dirty="0">
                <a:solidFill>
                  <a:srgbClr val="FFFF00"/>
                </a:solidFill>
                <a:effectLst/>
                <a:latin typeface="Amasis MT Pro Medium" panose="02040604050005020304" pitchFamily="18" charset="0"/>
              </a:rPr>
              <a:t>loving</a:t>
            </a:r>
            <a:r>
              <a:rPr lang="en-US" sz="22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, or </a:t>
            </a:r>
            <a:r>
              <a:rPr lang="en-US" sz="2200" b="0" i="0" u="none" strike="noStrike" dirty="0">
                <a:solidFill>
                  <a:srgbClr val="FFFF00"/>
                </a:solidFill>
                <a:effectLst/>
                <a:latin typeface="Amasis MT Pro Medium" panose="02040604050005020304" pitchFamily="18" charset="0"/>
              </a:rPr>
              <a:t>trustworthy</a:t>
            </a:r>
            <a:r>
              <a:rPr lang="en-US" sz="22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. Yet, many people are more prone to act like the devil who is evil, uncaring, unlovable, and untrustworthy.</a:t>
            </a:r>
            <a:r>
              <a:rPr lang="en-US" sz="2200" b="0" i="0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​</a:t>
            </a:r>
          </a:p>
          <a:p>
            <a:pPr algn="l" rtl="0" fontAlgn="base"/>
            <a:endParaRPr lang="en-US" sz="2200" b="0" i="0" dirty="0">
              <a:solidFill>
                <a:schemeClr val="bg1"/>
              </a:solidFill>
              <a:effectLst/>
              <a:latin typeface="Amasis MT Pro Medium" panose="02040604050005020304" pitchFamily="18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2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The devil tested Jesus on the mountain, and today the devil pesters you and me with the exact same goal</a:t>
            </a:r>
            <a:r>
              <a:rPr lang="en-US" sz="2200" dirty="0">
                <a:solidFill>
                  <a:schemeClr val="bg1"/>
                </a:solidFill>
                <a:latin typeface="Amasis MT Pro Medium" panose="02040604050005020304" pitchFamily="18" charset="0"/>
              </a:rPr>
              <a:t>! T</a:t>
            </a:r>
            <a:r>
              <a:rPr lang="en-US" sz="22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o get you to agree that what you know about God is </a:t>
            </a:r>
            <a:r>
              <a:rPr lang="en-US" sz="2200" b="0" i="0" u="none" strike="noStrike" dirty="0">
                <a:solidFill>
                  <a:srgbClr val="FFFF00"/>
                </a:solidFill>
                <a:effectLst/>
                <a:latin typeface="Amasis MT Pro Medium" panose="02040604050005020304" pitchFamily="18" charset="0"/>
              </a:rPr>
              <a:t>not true</a:t>
            </a:r>
            <a:r>
              <a:rPr lang="en-US" sz="22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. (Matthew 4:8)  </a:t>
            </a:r>
            <a:r>
              <a:rPr lang="en-US" sz="2200" b="0" i="0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​</a:t>
            </a:r>
          </a:p>
          <a:p>
            <a:pPr algn="l" rtl="0" fontAlgn="base"/>
            <a:endParaRPr lang="en-US" sz="2200" b="0" i="0" dirty="0">
              <a:solidFill>
                <a:schemeClr val="bg1"/>
              </a:solidFill>
              <a:effectLst/>
              <a:latin typeface="Amasis MT Pro Medium" panose="02040604050005020304" pitchFamily="18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22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The reason that we struggle with </a:t>
            </a:r>
            <a:r>
              <a:rPr lang="en-US" sz="2200" b="0" i="0" u="none" strike="noStrike" dirty="0">
                <a:solidFill>
                  <a:srgbClr val="FFFF00"/>
                </a:solidFill>
                <a:effectLst/>
                <a:latin typeface="Amasis MT Pro Medium" panose="02040604050005020304" pitchFamily="18" charset="0"/>
              </a:rPr>
              <a:t>truth</a:t>
            </a:r>
            <a:r>
              <a:rPr lang="en-US" sz="22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 is because we have allowed the enemy to validate experiences.</a:t>
            </a:r>
            <a:r>
              <a:rPr lang="en-US" sz="2200" b="0" i="0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​</a:t>
            </a:r>
          </a:p>
          <a:p>
            <a:pPr algn="l" rtl="0" fontAlgn="base"/>
            <a:endParaRPr lang="en-US" sz="2200" b="0" i="0" dirty="0">
              <a:solidFill>
                <a:schemeClr val="bg1"/>
              </a:solidFill>
              <a:effectLst/>
              <a:latin typeface="Amasis MT Pro Medium" panose="02040604050005020304" pitchFamily="18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2200" b="0" i="0" u="none" strike="noStrike" dirty="0">
                <a:solidFill>
                  <a:srgbClr val="FFFF00"/>
                </a:solidFill>
                <a:effectLst/>
                <a:latin typeface="Amasis MT Pro Medium" panose="02040604050005020304" pitchFamily="18" charset="0"/>
              </a:rPr>
              <a:t>Romans 12:2 </a:t>
            </a:r>
            <a:r>
              <a:rPr lang="en-US" sz="22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talks about transforming the mind</a:t>
            </a:r>
            <a:r>
              <a:rPr lang="en-US" sz="2200" dirty="0">
                <a:solidFill>
                  <a:schemeClr val="bg1"/>
                </a:solidFill>
                <a:latin typeface="Amasis MT Pro Medium" panose="02040604050005020304" pitchFamily="18" charset="0"/>
              </a:rPr>
              <a:t>! S</a:t>
            </a:r>
            <a:r>
              <a:rPr lang="en-US" sz="22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o, we must renew our minds in the areas where we believe and have had experiences where we believe God was not loving or not good. </a:t>
            </a:r>
            <a:endParaRPr lang="en-US" sz="2200" b="0" i="0" dirty="0">
              <a:solidFill>
                <a:schemeClr val="bg1"/>
              </a:solidFill>
              <a:effectLst/>
              <a:latin typeface="Amasis MT Pro Medium" panose="020406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439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257E4-4D6C-4EE2-BA7C-3E2B4DBED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C8CBF8-C2DC-46F8-0905-DBFA6C8C3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EB9DDD4-87E2-EFAE-20A8-F6E7709A3731}"/>
              </a:ext>
            </a:extLst>
          </p:cNvPr>
          <p:cNvSpPr/>
          <p:nvPr/>
        </p:nvSpPr>
        <p:spPr>
          <a:xfrm>
            <a:off x="1065068" y="306531"/>
            <a:ext cx="10484427" cy="268085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92308B-FBE3-E34B-E919-2CBB8F960BD3}"/>
              </a:ext>
            </a:extLst>
          </p:cNvPr>
          <p:cNvSpPr txBox="1"/>
          <p:nvPr/>
        </p:nvSpPr>
        <p:spPr>
          <a:xfrm>
            <a:off x="1205345" y="576696"/>
            <a:ext cx="102766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Amasis MT Pro Medium" panose="02040604050005020304" pitchFamily="18" charset="0"/>
              </a:rPr>
              <a:t>Foundation Two: Jesus is Lord of All Creation!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96468B-E789-0717-9BDC-BDDDC34CAA2B}"/>
              </a:ext>
            </a:extLst>
          </p:cNvPr>
          <p:cNvSpPr/>
          <p:nvPr/>
        </p:nvSpPr>
        <p:spPr>
          <a:xfrm>
            <a:off x="827809" y="4197927"/>
            <a:ext cx="10536382" cy="1449532"/>
          </a:xfrm>
          <a:prstGeom prst="rect">
            <a:avLst/>
          </a:prstGeom>
          <a:solidFill>
            <a:srgbClr val="4E8392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CDFF49-E4D3-DFE6-CB8E-6E7EF84338DA}"/>
              </a:ext>
            </a:extLst>
          </p:cNvPr>
          <p:cNvSpPr txBox="1"/>
          <p:nvPr/>
        </p:nvSpPr>
        <p:spPr>
          <a:xfrm>
            <a:off x="1087581" y="4445639"/>
            <a:ext cx="102766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FFFF00"/>
                </a:solidFill>
                <a:latin typeface="Amasis MT Pro Medium" panose="02040604050005020304" pitchFamily="18" charset="0"/>
              </a:rPr>
              <a:t>John 1:3</a:t>
            </a:r>
            <a:r>
              <a:rPr lang="en-US" sz="2800" b="1" dirty="0">
                <a:solidFill>
                  <a:srgbClr val="FFFF00"/>
                </a:solidFill>
                <a:latin typeface="Amasis MT Pro Medium" panose="02040604050005020304" pitchFamily="18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Amasis MT Pro Medium" panose="02040604050005020304" pitchFamily="18" charset="0"/>
              </a:rPr>
              <a:t>“Through him all things were made; without him nothing was made that has been made”.</a:t>
            </a:r>
            <a:endParaRPr lang="en-US" sz="2800" dirty="0">
              <a:solidFill>
                <a:schemeClr val="bg1"/>
              </a:solidFill>
              <a:latin typeface="Amasis MT Pro Medium" panose="020406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226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448BF1-5876-E4C1-2F72-6032921CA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F958B1E-D9F7-2210-4517-BBFC58B73DF0}"/>
              </a:ext>
            </a:extLst>
          </p:cNvPr>
          <p:cNvSpPr/>
          <p:nvPr/>
        </p:nvSpPr>
        <p:spPr>
          <a:xfrm>
            <a:off x="72736" y="72736"/>
            <a:ext cx="12032673" cy="665537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F68D0F-2ED2-9985-EECF-864C6B180762}"/>
              </a:ext>
            </a:extLst>
          </p:cNvPr>
          <p:cNvSpPr txBox="1"/>
          <p:nvPr/>
        </p:nvSpPr>
        <p:spPr>
          <a:xfrm>
            <a:off x="597478" y="238991"/>
            <a:ext cx="10842913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buNone/>
            </a:pPr>
            <a:r>
              <a:rPr lang="en-US" sz="2400" b="0" i="0" u="sng" strike="noStrike" dirty="0">
                <a:solidFill>
                  <a:srgbClr val="FFC000"/>
                </a:solidFill>
                <a:effectLst/>
                <a:latin typeface="Amasis MT Pro Medium" panose="02040604050005020304" pitchFamily="18" charset="0"/>
              </a:rPr>
              <a:t>Colossians 1:15</a:t>
            </a:r>
            <a:r>
              <a:rPr lang="en-US" sz="2400" b="0" i="0" strike="noStrike" dirty="0">
                <a:solidFill>
                  <a:srgbClr val="FFC000"/>
                </a:solidFill>
                <a:effectLst/>
                <a:latin typeface="Amasis MT Pro Medium" panose="02040604050005020304" pitchFamily="18" charset="0"/>
              </a:rPr>
              <a:t> </a:t>
            </a:r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“The Son is the image of the invisible God, the firstborn overall creation. 16 For in him all things were created: things in heaven and on earth, visible and invisible, whether thrones or powers or rulers or authorities; all things have been created through him and for him”.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​</a:t>
            </a:r>
          </a:p>
          <a:p>
            <a:pPr algn="ctr" rtl="0" fontAlgn="base">
              <a:buNone/>
            </a:pPr>
            <a:endParaRPr lang="en-US" sz="2400" b="0" i="0" dirty="0">
              <a:solidFill>
                <a:schemeClr val="bg1"/>
              </a:solidFill>
              <a:effectLst/>
              <a:latin typeface="Amasis MT Pro Medium" panose="02040604050005020304" pitchFamily="18" charset="0"/>
            </a:endParaRPr>
          </a:p>
          <a:p>
            <a:pPr algn="ctr" rtl="0" fontAlgn="base">
              <a:buNone/>
            </a:pPr>
            <a:r>
              <a:rPr lang="en-US" sz="3600" b="1" i="0" u="none" strike="noStrike" dirty="0">
                <a:solidFill>
                  <a:srgbClr val="FFC000"/>
                </a:solidFill>
                <a:effectLst/>
                <a:latin typeface="Amasis MT Pro Medium" panose="02040604050005020304" pitchFamily="18" charset="0"/>
              </a:rPr>
              <a:t>Prayer Lifts Our Minds to Eternal Realities</a:t>
            </a:r>
            <a:r>
              <a:rPr lang="en-US" sz="3600" b="0" i="0" dirty="0">
                <a:solidFill>
                  <a:srgbClr val="FFC000"/>
                </a:solidFill>
                <a:effectLst/>
                <a:latin typeface="Amasis MT Pro Medium" panose="02040604050005020304" pitchFamily="18" charset="0"/>
              </a:rPr>
              <a:t>​!</a:t>
            </a:r>
          </a:p>
          <a:p>
            <a:pPr algn="ctr" rtl="0" fontAlgn="base">
              <a:buNone/>
            </a:pPr>
            <a:endParaRPr lang="en-US" sz="2400" b="0" i="0" dirty="0">
              <a:solidFill>
                <a:schemeClr val="bg1"/>
              </a:solidFill>
              <a:effectLst/>
              <a:latin typeface="Amasis MT Pro Medium" panose="02040604050005020304" pitchFamily="18" charset="0"/>
            </a:endParaRPr>
          </a:p>
          <a:p>
            <a:pPr algn="ctr" rtl="0" fontAlgn="base">
              <a:buNone/>
            </a:pPr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Everything that was created by God was created through and for Jesus. If God created something, it was created </a:t>
            </a:r>
            <a:r>
              <a:rPr lang="en-US" sz="2400" b="0" i="0" u="none" strike="noStrike" dirty="0">
                <a:solidFill>
                  <a:schemeClr val="accent2"/>
                </a:solidFill>
                <a:effectLst/>
                <a:latin typeface="Amasis MT Pro Medium" panose="02040604050005020304" pitchFamily="18" charset="0"/>
              </a:rPr>
              <a:t>pure</a:t>
            </a:r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 and </a:t>
            </a:r>
            <a:r>
              <a:rPr lang="en-US" sz="2400" b="0" i="0" u="none" strike="noStrike" dirty="0">
                <a:solidFill>
                  <a:schemeClr val="accent2"/>
                </a:solidFill>
                <a:effectLst/>
                <a:latin typeface="Amasis MT Pro Medium" panose="02040604050005020304" pitchFamily="18" charset="0"/>
              </a:rPr>
              <a:t>purposed</a:t>
            </a:r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 in Jesus before it ever came to being. 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​</a:t>
            </a:r>
          </a:p>
          <a:p>
            <a:pPr algn="ctr" rtl="0" fontAlgn="base">
              <a:buNone/>
            </a:pPr>
            <a:endParaRPr lang="en-US" sz="2400" b="0" i="0" dirty="0">
              <a:solidFill>
                <a:schemeClr val="bg1"/>
              </a:solidFill>
              <a:effectLst/>
              <a:latin typeface="Amasis MT Pro Medium" panose="02040604050005020304" pitchFamily="18" charset="0"/>
            </a:endParaRPr>
          </a:p>
          <a:p>
            <a:pPr algn="ctr" rtl="0" fontAlgn="base">
              <a:buNone/>
            </a:pPr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The temptation to live for what is visible is strong. Earthly goals, temporary pleasures, and immediate gratification </a:t>
            </a:r>
            <a:r>
              <a:rPr lang="en-US" sz="2400" b="0" i="0" u="none" strike="noStrike" dirty="0">
                <a:solidFill>
                  <a:schemeClr val="accent2"/>
                </a:solidFill>
                <a:effectLst/>
                <a:latin typeface="Amasis MT Pro Medium" panose="02040604050005020304" pitchFamily="18" charset="0"/>
              </a:rPr>
              <a:t>constantly clamor </a:t>
            </a:r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for our attention. But prayer </a:t>
            </a:r>
            <a:r>
              <a:rPr lang="en-US" sz="2400" b="0" i="0" u="none" strike="noStrike" dirty="0">
                <a:solidFill>
                  <a:schemeClr val="accent2"/>
                </a:solidFill>
                <a:effectLst/>
                <a:latin typeface="Amasis MT Pro Medium" panose="02040604050005020304" pitchFamily="18" charset="0"/>
              </a:rPr>
              <a:t>lifts the soul </a:t>
            </a:r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</a:rPr>
              <a:t>above the dust of the earth, the things created by people, and sets our minds on things eternal.</a:t>
            </a:r>
            <a:endParaRPr lang="en-US" sz="2400" b="0" i="0" dirty="0">
              <a:solidFill>
                <a:schemeClr val="bg1"/>
              </a:solidFill>
              <a:effectLst/>
              <a:latin typeface="Amasis MT Pro Medium" panose="020406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9209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1156</Words>
  <Application>Microsoft Office PowerPoint</Application>
  <PresentationFormat>Widescreen</PresentationFormat>
  <Paragraphs>68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Amasis MT Pro Light</vt:lpstr>
      <vt:lpstr>Amasis MT Pro Medium</vt:lpstr>
      <vt:lpstr>Aptos</vt:lpstr>
      <vt:lpstr>Aptos Display</vt:lpstr>
      <vt:lpstr>Arial</vt:lpstr>
      <vt:lpstr>Segoe UI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Courtney Coleman</dc:creator>
  <cp:lastModifiedBy>Preston Jacob</cp:lastModifiedBy>
  <cp:revision>2</cp:revision>
  <cp:lastPrinted>2026-01-07T22:56:58Z</cp:lastPrinted>
  <dcterms:created xsi:type="dcterms:W3CDTF">2026-01-06T22:07:09Z</dcterms:created>
  <dcterms:modified xsi:type="dcterms:W3CDTF">2026-01-07T22:57:34Z</dcterms:modified>
</cp:coreProperties>
</file>