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6" r:id="rId5"/>
    <p:sldId id="260" r:id="rId6"/>
    <p:sldId id="277" r:id="rId7"/>
    <p:sldId id="259" r:id="rId8"/>
    <p:sldId id="261" r:id="rId9"/>
    <p:sldId id="268" r:id="rId10"/>
    <p:sldId id="272" r:id="rId11"/>
    <p:sldId id="269" r:id="rId12"/>
    <p:sldId id="262" r:id="rId13"/>
    <p:sldId id="270" r:id="rId14"/>
    <p:sldId id="271" r:id="rId15"/>
    <p:sldId id="274" r:id="rId16"/>
    <p:sldId id="278" r:id="rId17"/>
    <p:sldId id="275" r:id="rId18"/>
    <p:sldId id="279" r:id="rId19"/>
    <p:sldId id="290" r:id="rId20"/>
    <p:sldId id="294" r:id="rId21"/>
    <p:sldId id="295" r:id="rId22"/>
    <p:sldId id="293" r:id="rId23"/>
    <p:sldId id="289" r:id="rId24"/>
    <p:sldId id="263"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271F"/>
    <a:srgbClr val="AB4723"/>
    <a:srgbClr val="A6441F"/>
    <a:srgbClr val="A9AE1A"/>
    <a:srgbClr val="E73A3D"/>
    <a:srgbClr val="F18750"/>
    <a:srgbClr val="EB5F1D"/>
    <a:srgbClr val="DFB50F"/>
    <a:srgbClr val="EC665E"/>
    <a:srgbClr val="E62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1D8237-B832-4030-B2B9-47731D238145}" v="11" dt="2025-09-03T17:23:40.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79" d="100"/>
          <a:sy n="79" d="100"/>
        </p:scale>
        <p:origin x="8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F226-C228-2F1F-E0EE-F63309FCA8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6D7A2-B0C0-D2F3-7EC8-A0B2C6AB4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5B4A8-FDD5-FCAC-60BC-562E9FD5D993}"/>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5" name="Footer Placeholder 4">
            <a:extLst>
              <a:ext uri="{FF2B5EF4-FFF2-40B4-BE49-F238E27FC236}">
                <a16:creationId xmlns:a16="http://schemas.microsoft.com/office/drawing/2014/main" id="{AAFADF47-766C-F9E1-2FF2-2A41FA460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3752F-4FDA-AF02-9D2C-D4BB74B3F572}"/>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126837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914-54C5-C14F-6176-62DB7A8862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19C4F-8384-8E99-00ED-A1F230A93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89C21-E0A5-996F-E7E1-017C8EDD683A}"/>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5" name="Footer Placeholder 4">
            <a:extLst>
              <a:ext uri="{FF2B5EF4-FFF2-40B4-BE49-F238E27FC236}">
                <a16:creationId xmlns:a16="http://schemas.microsoft.com/office/drawing/2014/main" id="{4925A088-98F7-9560-97A4-EC23AAEEF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90AEB-500A-E541-D565-2696C9C897A8}"/>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140585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E7C9C-E048-94D0-4A99-F524D5E1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DBC3F-38D9-A2FE-27A2-A1015003A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DEE5B-5EFE-4CC9-F13B-9EB3CDAC343C}"/>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5" name="Footer Placeholder 4">
            <a:extLst>
              <a:ext uri="{FF2B5EF4-FFF2-40B4-BE49-F238E27FC236}">
                <a16:creationId xmlns:a16="http://schemas.microsoft.com/office/drawing/2014/main" id="{93D9A249-6E16-E965-74D0-2837D8C56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41DA5-9CF5-BEC6-1402-D30CD82FB765}"/>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351298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3FC-0F58-010F-7E91-6DD30EBC1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0359C-C953-079F-64B2-9FF10CB5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E3381-D248-BED2-C44E-57D19C263492}"/>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5" name="Footer Placeholder 4">
            <a:extLst>
              <a:ext uri="{FF2B5EF4-FFF2-40B4-BE49-F238E27FC236}">
                <a16:creationId xmlns:a16="http://schemas.microsoft.com/office/drawing/2014/main" id="{15F268C7-415F-EAE5-57C4-05FAA3F7B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C715A-EDA0-71C0-8CAD-0E686F044CA4}"/>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167221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14D9-85E4-5BBE-B557-FBC47190F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131B0-5039-11C3-B4C6-BB6961ABDA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12D36-6E27-0BF7-FD4E-407CDCB34D43}"/>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5" name="Footer Placeholder 4">
            <a:extLst>
              <a:ext uri="{FF2B5EF4-FFF2-40B4-BE49-F238E27FC236}">
                <a16:creationId xmlns:a16="http://schemas.microsoft.com/office/drawing/2014/main" id="{DCF033A5-9846-8DDC-7807-D06792E28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018FA-07B7-7C96-5761-F94492F75B12}"/>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3848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1A23-9366-77F4-B2A6-15EC02253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F82E2-C232-1E49-9312-2A8E591F3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F0E5C-0A94-3B99-6FC4-721034FC0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FD2601-BCA9-DB40-2194-AD606A1038A6}"/>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6" name="Footer Placeholder 5">
            <a:extLst>
              <a:ext uri="{FF2B5EF4-FFF2-40B4-BE49-F238E27FC236}">
                <a16:creationId xmlns:a16="http://schemas.microsoft.com/office/drawing/2014/main" id="{D0C4CF8B-6487-52DB-51B1-A9B7BAC22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B2CEB-EC5D-852C-D828-2A07BD2C93A6}"/>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39941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98EC-9F1C-827E-65E1-6C67C5D71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2FDB7B-4AB8-233C-FA36-1C73A5DC8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2FA46-55A8-CBB2-E6E9-03968C644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4A4A0-C492-BA5B-B44C-67CB54526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B8106-41DC-71AB-5CA9-DC180D891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8E59A-F6F3-AFAC-7693-6AF00873FED5}"/>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8" name="Footer Placeholder 7">
            <a:extLst>
              <a:ext uri="{FF2B5EF4-FFF2-40B4-BE49-F238E27FC236}">
                <a16:creationId xmlns:a16="http://schemas.microsoft.com/office/drawing/2014/main" id="{E13A1853-BD97-4D40-7BDA-F061CEA8E1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D9CF25-C348-BBAD-87D3-6629D4BCBD6A}"/>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394758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44D7-157D-EEFC-211A-DF4F7D212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227C-B8A0-A24D-E39D-0E5B61FB44B1}"/>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4" name="Footer Placeholder 3">
            <a:extLst>
              <a:ext uri="{FF2B5EF4-FFF2-40B4-BE49-F238E27FC236}">
                <a16:creationId xmlns:a16="http://schemas.microsoft.com/office/drawing/2014/main" id="{8BDFE1D8-9768-6AA0-52EE-3554AD2000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379D2D-E1A8-409B-0ED2-465661E743B6}"/>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41542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75789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7E83-071A-71D9-B8DC-55DB17003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98412-135C-BE5F-4300-004E2F94A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78649-39AB-A16D-995A-FCCAA638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2EC2F-7CBA-70AF-9BFC-CE28C5C8E661}"/>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6" name="Footer Placeholder 5">
            <a:extLst>
              <a:ext uri="{FF2B5EF4-FFF2-40B4-BE49-F238E27FC236}">
                <a16:creationId xmlns:a16="http://schemas.microsoft.com/office/drawing/2014/main" id="{10D93479-CED8-2A8F-4C31-A96D8F1DA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88AB4-CBA4-6046-80EB-026A406286D3}"/>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5469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51D-FD92-C40C-2CAA-3A1737A4C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CB025-CCBF-689F-132F-61608A01A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B4EE50-C754-4736-D6CA-5A802CC8F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D6AF0-E7F0-259C-0D5B-8D55316A47DA}"/>
              </a:ext>
            </a:extLst>
          </p:cNvPr>
          <p:cNvSpPr>
            <a:spLocks noGrp="1"/>
          </p:cNvSpPr>
          <p:nvPr>
            <p:ph type="dt" sz="half" idx="10"/>
          </p:nvPr>
        </p:nvSpPr>
        <p:spPr/>
        <p:txBody>
          <a:bodyPr/>
          <a:lstStyle/>
          <a:p>
            <a:fld id="{3577A4A1-2C0D-4BDA-916B-65AE64C7D295}" type="datetimeFigureOut">
              <a:rPr lang="en-US" smtClean="0"/>
              <a:t>9/3/2025</a:t>
            </a:fld>
            <a:endParaRPr lang="en-US"/>
          </a:p>
        </p:txBody>
      </p:sp>
      <p:sp>
        <p:nvSpPr>
          <p:cNvPr id="6" name="Footer Placeholder 5">
            <a:extLst>
              <a:ext uri="{FF2B5EF4-FFF2-40B4-BE49-F238E27FC236}">
                <a16:creationId xmlns:a16="http://schemas.microsoft.com/office/drawing/2014/main" id="{E445DED1-8DEB-3B08-8268-8D3C27729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B0060-78C7-F3C3-5EE0-515FF7468712}"/>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101288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9/3/2025</a:t>
            </a:fld>
            <a:endParaRPr lang="en-US"/>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red background">
            <a:extLst>
              <a:ext uri="{FF2B5EF4-FFF2-40B4-BE49-F238E27FC236}">
                <a16:creationId xmlns:a16="http://schemas.microsoft.com/office/drawing/2014/main" id="{0DB793B6-AB64-3DFB-DEFE-AA14C3CCE8A4}"/>
              </a:ext>
            </a:extLst>
          </p:cNvPr>
          <p:cNvPicPr>
            <a:picLocks noChangeAspect="1"/>
          </p:cNvPicPr>
          <p:nvPr/>
        </p:nvPicPr>
        <p:blipFill>
          <a:blip r:embed="rId2">
            <a:extLst>
              <a:ext uri="{28A0092B-C50C-407E-A947-70E740481C1C}">
                <a14:useLocalDpi xmlns:a14="http://schemas.microsoft.com/office/drawing/2010/main" val="0"/>
              </a:ext>
            </a:extLst>
          </a:blip>
          <a:srcRect l="2440" r="261"/>
          <a:stretch>
            <a:fillRect/>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530-B0D7-E598-E1DD-F0AE27CD3DE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0991DCE-E8A3-317E-4533-46FA6DE3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314CA8-5506-0491-BA9B-C25D5229C072}"/>
              </a:ext>
            </a:extLst>
          </p:cNvPr>
          <p:cNvSpPr/>
          <p:nvPr/>
        </p:nvSpPr>
        <p:spPr>
          <a:xfrm>
            <a:off x="527337" y="125700"/>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8E5647-824A-6040-BE15-FB6F083AC0F0}"/>
              </a:ext>
            </a:extLst>
          </p:cNvPr>
          <p:cNvSpPr txBox="1"/>
          <p:nvPr/>
        </p:nvSpPr>
        <p:spPr>
          <a:xfrm>
            <a:off x="527337" y="243512"/>
            <a:ext cx="10832522" cy="6370975"/>
          </a:xfrm>
          <a:prstGeom prst="rect">
            <a:avLst/>
          </a:prstGeom>
          <a:noFill/>
        </p:spPr>
        <p:txBody>
          <a:bodyPr wrap="square" rtlCol="0">
            <a:spAutoFit/>
          </a:bodyPr>
          <a:lstStyle/>
          <a:p>
            <a:pPr algn="ctr" fontAlgn="base"/>
            <a:r>
              <a:rPr lang="en-US" sz="2400" b="1" u="sng" dirty="0">
                <a:latin typeface="Abadi" panose="020B0604020104020204" pitchFamily="34" charset="0"/>
              </a:rPr>
              <a:t>Matthew 11:20-21 </a:t>
            </a:r>
            <a:r>
              <a:rPr lang="en-US" sz="2400" b="1" dirty="0">
                <a:latin typeface="Abadi" panose="020B0604020104020204" pitchFamily="34" charset="0"/>
              </a:rPr>
              <a:t>"Then Jesus began to denounce the towns in which most of his miracles had been performed, because they did not repent. 'Woe to you, Chorazin! Woe to you, Bethsaida! If the miracles that were performed in you had been performed in </a:t>
            </a:r>
            <a:r>
              <a:rPr lang="en-US" sz="2400" b="1" dirty="0" err="1">
                <a:latin typeface="Abadi" panose="020B0604020104020204" pitchFamily="34" charset="0"/>
              </a:rPr>
              <a:t>Tyre</a:t>
            </a:r>
            <a:r>
              <a:rPr lang="en-US" sz="2400" b="1" dirty="0">
                <a:latin typeface="Abadi" panose="020B0604020104020204" pitchFamily="34" charset="0"/>
              </a:rPr>
              <a:t> and Sidon, they would have repented long ago in sackcloth and ashes.’”</a:t>
            </a:r>
            <a:r>
              <a:rPr lang="en-US" sz="2400" dirty="0">
                <a:latin typeface="Abadi" panose="020B0604020104020204" pitchFamily="34" charset="0"/>
              </a:rPr>
              <a:t>​</a:t>
            </a:r>
          </a:p>
          <a:p>
            <a:pPr algn="ctr" fontAlgn="base"/>
            <a:r>
              <a:rPr lang="en-US" sz="2400" dirty="0">
                <a:solidFill>
                  <a:schemeClr val="bg1"/>
                </a:solidFill>
                <a:latin typeface="Abadi" panose="020B0604020104020204" pitchFamily="34" charset="0"/>
              </a:rPr>
              <a:t>There are people in the presence of God by technical redemption only. Technical redemption is simply saying the </a:t>
            </a:r>
            <a:r>
              <a:rPr lang="en-US" sz="2400" dirty="0">
                <a:latin typeface="Abadi" panose="020B0604020104020204" pitchFamily="34" charset="0"/>
              </a:rPr>
              <a:t>right things </a:t>
            </a:r>
            <a:r>
              <a:rPr lang="en-US" sz="2400" dirty="0">
                <a:solidFill>
                  <a:schemeClr val="bg1"/>
                </a:solidFill>
                <a:latin typeface="Abadi" panose="020B0604020104020204" pitchFamily="34" charset="0"/>
              </a:rPr>
              <a:t>and going through the right motions.</a:t>
            </a:r>
          </a:p>
          <a:p>
            <a:pPr algn="ctr" fontAlgn="base"/>
            <a:endParaRPr lang="en-US" sz="2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a:p>
            <a:pPr algn="ctr" fontAlgn="base"/>
            <a:r>
              <a:rPr lang="en-US" sz="2400" dirty="0">
                <a:solidFill>
                  <a:schemeClr val="bg1"/>
                </a:solidFill>
                <a:latin typeface="Abadi" panose="020B0604020104020204" pitchFamily="34" charset="0"/>
              </a:rPr>
              <a:t>If I say the right thing and act the </a:t>
            </a:r>
            <a:r>
              <a:rPr lang="en-US" sz="2400" dirty="0">
                <a:latin typeface="Abadi" panose="020B0604020104020204" pitchFamily="34" charset="0"/>
              </a:rPr>
              <a:t>right way</a:t>
            </a:r>
            <a:r>
              <a:rPr lang="en-US" sz="2400" dirty="0">
                <a:solidFill>
                  <a:schemeClr val="bg1"/>
                </a:solidFill>
                <a:latin typeface="Abadi" panose="020B0604020104020204" pitchFamily="34" charset="0"/>
              </a:rPr>
              <a:t>, I must be a Christian, but God knows. ​</a:t>
            </a:r>
          </a:p>
          <a:p>
            <a:pPr algn="ctr" fontAlgn="base"/>
            <a:endParaRPr lang="en-US" sz="2400" dirty="0">
              <a:solidFill>
                <a:schemeClr val="bg1"/>
              </a:solidFill>
              <a:latin typeface="Abadi" panose="020B0604020104020204" pitchFamily="34" charset="0"/>
            </a:endParaRPr>
          </a:p>
          <a:p>
            <a:pPr algn="ctr" fontAlgn="base"/>
            <a:r>
              <a:rPr lang="en-US" sz="2400" b="1" u="sng" dirty="0">
                <a:latin typeface="Abadi" panose="020B0604020104020204" pitchFamily="34" charset="0"/>
              </a:rPr>
              <a:t>2 Timothy 3: 2-5 </a:t>
            </a:r>
            <a:r>
              <a:rPr lang="en-US" sz="2400" b="1" dirty="0">
                <a:latin typeface="Abadi" panose="020B0604020104020204" pitchFamily="34" charset="0"/>
              </a:rPr>
              <a:t>“People will be lovers of themselves, lovers of money, boastful, proud, abusive, disobedient to their parents, ungrateful, unholy, without love, unforgiving, slanderous, without self-control, brutal, not lovers of the good,  treacherous, rash, conceited, lovers of pleasure rather than lovers of God— having a form of godliness but denying its power. Have nothing to do with such people.”</a:t>
            </a:r>
            <a:endParaRPr lang="en-US" sz="2400" dirty="0">
              <a:latin typeface="Abadi" panose="020B0604020104020204" pitchFamily="34" charset="0"/>
            </a:endParaRPr>
          </a:p>
        </p:txBody>
      </p:sp>
      <p:cxnSp>
        <p:nvCxnSpPr>
          <p:cNvPr id="6" name="Straight Connector 5">
            <a:extLst>
              <a:ext uri="{FF2B5EF4-FFF2-40B4-BE49-F238E27FC236}">
                <a16:creationId xmlns:a16="http://schemas.microsoft.com/office/drawing/2014/main" id="{4FE0E7AB-B088-7FCB-0D6D-AFD294B79A2F}"/>
              </a:ext>
            </a:extLst>
          </p:cNvPr>
          <p:cNvCxnSpPr/>
          <p:nvPr/>
        </p:nvCxnSpPr>
        <p:spPr>
          <a:xfrm>
            <a:off x="987135" y="3470564"/>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37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FA8D-9F98-B6EE-CCC7-C2C6D0336E65}"/>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B4598D0-43C0-14A8-E708-B2400BD052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B5BD4D-22A0-B8CC-B06A-BE0400BFA7BE}"/>
              </a:ext>
            </a:extLst>
          </p:cNvPr>
          <p:cNvSpPr/>
          <p:nvPr/>
        </p:nvSpPr>
        <p:spPr>
          <a:xfrm>
            <a:off x="555915" y="4488873"/>
            <a:ext cx="10858499" cy="1537855"/>
          </a:xfrm>
          <a:prstGeom prst="rect">
            <a:avLst/>
          </a:prstGeom>
          <a:solidFill>
            <a:srgbClr val="A9AE1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While on vacation, I kneeled in the Caribbean Sea to repent of my sin. I felt how incurably vile I was in comparison to the  glory of God. I earnestly repented.</a:t>
            </a:r>
          </a:p>
        </p:txBody>
      </p:sp>
      <p:sp>
        <p:nvSpPr>
          <p:cNvPr id="6" name="Rectangle 5">
            <a:extLst>
              <a:ext uri="{FF2B5EF4-FFF2-40B4-BE49-F238E27FC236}">
                <a16:creationId xmlns:a16="http://schemas.microsoft.com/office/drawing/2014/main" id="{8F6450E4-9900-C67A-7755-6CC7DD0CE725}"/>
              </a:ext>
            </a:extLst>
          </p:cNvPr>
          <p:cNvSpPr/>
          <p:nvPr/>
        </p:nvSpPr>
        <p:spPr>
          <a:xfrm>
            <a:off x="548987" y="323279"/>
            <a:ext cx="11094025" cy="3572458"/>
          </a:xfrm>
          <a:prstGeom prst="rect">
            <a:avLst/>
          </a:prstGeom>
          <a:solidFill>
            <a:srgbClr val="DFB50F"/>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62713D-F507-265A-CD0B-480D37A5AB2C}"/>
              </a:ext>
            </a:extLst>
          </p:cNvPr>
          <p:cNvSpPr txBox="1"/>
          <p:nvPr/>
        </p:nvSpPr>
        <p:spPr>
          <a:xfrm>
            <a:off x="542060" y="216682"/>
            <a:ext cx="11357262" cy="3785652"/>
          </a:xfrm>
          <a:prstGeom prst="rect">
            <a:avLst/>
          </a:prstGeom>
          <a:noFill/>
        </p:spPr>
        <p:txBody>
          <a:bodyPr wrap="square" rtlCol="0">
            <a:spAutoFit/>
          </a:bodyPr>
          <a:lstStyle/>
          <a:p>
            <a:pPr algn="ctr"/>
            <a:r>
              <a:rPr lang="en-US" sz="8000" b="1" dirty="0">
                <a:solidFill>
                  <a:schemeClr val="bg1"/>
                </a:solidFill>
              </a:rPr>
              <a:t>REPENTANCE TESTED BY FIRE FOR AUTHENTIC WORSHIP!</a:t>
            </a:r>
          </a:p>
        </p:txBody>
      </p:sp>
    </p:spTree>
    <p:extLst>
      <p:ext uri="{BB962C8B-B14F-4D97-AF65-F5344CB8AC3E}">
        <p14:creationId xmlns:p14="http://schemas.microsoft.com/office/powerpoint/2010/main" val="212199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2B7A-E282-0C56-1533-0B64907C3CEA}"/>
            </a:ext>
          </a:extLst>
        </p:cNvPr>
        <p:cNvGrpSpPr/>
        <p:nvPr/>
      </p:nvGrpSpPr>
      <p:grpSpPr>
        <a:xfrm>
          <a:off x="0" y="0"/>
          <a:ext cx="0" cy="0"/>
          <a:chOff x="0" y="0"/>
          <a:chExt cx="0" cy="0"/>
        </a:xfrm>
      </p:grpSpPr>
      <p:pic>
        <p:nvPicPr>
          <p:cNvPr id="3" name="Picture 2" descr="A red and yellow background">
            <a:extLst>
              <a:ext uri="{FF2B5EF4-FFF2-40B4-BE49-F238E27FC236}">
                <a16:creationId xmlns:a16="http://schemas.microsoft.com/office/drawing/2014/main" id="{F9BAEDAC-2D7B-A588-F1AE-8781C136C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84E4791-1E65-21FD-AF44-6900D96C7358}"/>
              </a:ext>
            </a:extLst>
          </p:cNvPr>
          <p:cNvSpPr/>
          <p:nvPr/>
        </p:nvSpPr>
        <p:spPr>
          <a:xfrm>
            <a:off x="431223" y="400050"/>
            <a:ext cx="10588336" cy="5855277"/>
          </a:xfrm>
          <a:prstGeom prst="roundRect">
            <a:avLst/>
          </a:prstGeom>
          <a:solidFill>
            <a:srgbClr val="EC665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753AA3-E2BC-FC8A-4C1F-3B183EB8580B}"/>
              </a:ext>
            </a:extLst>
          </p:cNvPr>
          <p:cNvSpPr txBox="1"/>
          <p:nvPr/>
        </p:nvSpPr>
        <p:spPr>
          <a:xfrm>
            <a:off x="535132" y="809877"/>
            <a:ext cx="4759036" cy="4893647"/>
          </a:xfrm>
          <a:prstGeom prst="rect">
            <a:avLst/>
          </a:prstGeom>
          <a:noFill/>
        </p:spPr>
        <p:txBody>
          <a:bodyPr wrap="square" rtlCol="0">
            <a:spAutoFit/>
          </a:bodyPr>
          <a:lstStyle/>
          <a:p>
            <a:pPr marL="342900" indent="-342900" algn="ctr" fontAlgn="base">
              <a:buFont typeface="Wingdings" panose="05000000000000000000" pitchFamily="2" charset="2"/>
              <a:buChar char="Ø"/>
            </a:pPr>
            <a:r>
              <a:rPr lang="en-US" sz="2600" dirty="0">
                <a:solidFill>
                  <a:schemeClr val="bg1"/>
                </a:solidFill>
                <a:latin typeface="Amasis MT Pro Medium" panose="02040604050005020304" pitchFamily="18" charset="0"/>
              </a:rPr>
              <a:t>Fire repentance means repentance that </a:t>
            </a:r>
            <a:r>
              <a:rPr lang="en-US" sz="2600" u="sng" dirty="0">
                <a:solidFill>
                  <a:schemeClr val="bg1"/>
                </a:solidFill>
                <a:latin typeface="Amasis MT Pro Medium" panose="02040604050005020304" pitchFamily="18" charset="0"/>
              </a:rPr>
              <a:t>burns away </a:t>
            </a:r>
            <a:r>
              <a:rPr lang="en-US" sz="2600" dirty="0">
                <a:solidFill>
                  <a:schemeClr val="bg1"/>
                </a:solidFill>
                <a:latin typeface="Amasis MT Pro Medium" panose="02040604050005020304" pitchFamily="18" charset="0"/>
              </a:rPr>
              <a:t>false motives, insecurities, and leads to authentic worship.​</a:t>
            </a:r>
          </a:p>
          <a:p>
            <a:pPr marL="342900" indent="-342900" algn="ctr" fontAlgn="base">
              <a:buFont typeface="Wingdings" panose="05000000000000000000" pitchFamily="2" charset="2"/>
              <a:buChar char="Ø"/>
            </a:pPr>
            <a:endParaRPr lang="en-US" sz="2600" dirty="0">
              <a:solidFill>
                <a:schemeClr val="bg1"/>
              </a:solidFill>
              <a:latin typeface="Amasis MT Pro Medium" panose="02040604050005020304" pitchFamily="18" charset="0"/>
            </a:endParaRPr>
          </a:p>
          <a:p>
            <a:pPr marL="342900" indent="-342900" algn="ctr" fontAlgn="base">
              <a:buFont typeface="Wingdings" panose="05000000000000000000" pitchFamily="2" charset="2"/>
              <a:buChar char="Ø"/>
            </a:pPr>
            <a:r>
              <a:rPr lang="en-US" sz="2600" dirty="0">
                <a:solidFill>
                  <a:schemeClr val="bg1"/>
                </a:solidFill>
                <a:latin typeface="Amasis MT Pro Medium" panose="02040604050005020304" pitchFamily="18" charset="0"/>
              </a:rPr>
              <a:t>Fire repentance saves believers from fire.</a:t>
            </a:r>
          </a:p>
          <a:p>
            <a:pPr marL="342900" indent="-342900" algn="ctr" fontAlgn="base">
              <a:buFont typeface="Wingdings" panose="05000000000000000000" pitchFamily="2" charset="2"/>
              <a:buChar char="Ø"/>
            </a:pPr>
            <a:endParaRPr lang="en-US" sz="2600" dirty="0">
              <a:solidFill>
                <a:schemeClr val="bg1"/>
              </a:solidFill>
              <a:latin typeface="Amasis MT Pro Medium" panose="02040604050005020304" pitchFamily="18" charset="0"/>
            </a:endParaRPr>
          </a:p>
          <a:p>
            <a:pPr marL="342900" indent="-342900" algn="ctr" fontAlgn="base">
              <a:buFont typeface="Wingdings" panose="05000000000000000000" pitchFamily="2" charset="2"/>
              <a:buChar char="Ø"/>
            </a:pPr>
            <a:r>
              <a:rPr lang="en-US" sz="2600" u="sng" dirty="0">
                <a:solidFill>
                  <a:schemeClr val="bg1"/>
                </a:solidFill>
                <a:latin typeface="Amasis MT Pro Medium" panose="02040604050005020304" pitchFamily="18" charset="0"/>
              </a:rPr>
              <a:t>Jude 1:23 </a:t>
            </a:r>
            <a:r>
              <a:rPr lang="en-US" sz="2600" dirty="0">
                <a:solidFill>
                  <a:schemeClr val="bg1"/>
                </a:solidFill>
                <a:latin typeface="Amasis MT Pro Medium" panose="02040604050005020304" pitchFamily="18" charset="0"/>
              </a:rPr>
              <a:t>“snatching others from the fire and saving them.”</a:t>
            </a:r>
            <a:endParaRPr lang="en-US" dirty="0"/>
          </a:p>
        </p:txBody>
      </p:sp>
      <p:sp>
        <p:nvSpPr>
          <p:cNvPr id="6" name="TextBox 5">
            <a:extLst>
              <a:ext uri="{FF2B5EF4-FFF2-40B4-BE49-F238E27FC236}">
                <a16:creationId xmlns:a16="http://schemas.microsoft.com/office/drawing/2014/main" id="{5D7171E6-D269-2231-5616-C67BB8C23C47}"/>
              </a:ext>
            </a:extLst>
          </p:cNvPr>
          <p:cNvSpPr txBox="1"/>
          <p:nvPr/>
        </p:nvSpPr>
        <p:spPr>
          <a:xfrm>
            <a:off x="5685559" y="934935"/>
            <a:ext cx="5245678" cy="4093428"/>
          </a:xfrm>
          <a:prstGeom prst="rect">
            <a:avLst/>
          </a:prstGeom>
          <a:noFill/>
        </p:spPr>
        <p:txBody>
          <a:bodyPr wrap="square" rtlCol="0">
            <a:spAutoFit/>
          </a:bodyPr>
          <a:lstStyle/>
          <a:p>
            <a:pPr marL="457200" indent="-457200" algn="ctr" fontAlgn="base">
              <a:buFont typeface="Wingdings" panose="05000000000000000000" pitchFamily="2" charset="2"/>
              <a:buChar char="Ø"/>
            </a:pPr>
            <a:r>
              <a:rPr lang="en-US" sz="2600" u="sng" dirty="0">
                <a:solidFill>
                  <a:schemeClr val="bg1"/>
                </a:solidFill>
                <a:latin typeface="Amasis MT Pro Medium" panose="02040604050005020304" pitchFamily="18" charset="0"/>
              </a:rPr>
              <a:t>Hebrews 12:29</a:t>
            </a:r>
            <a:r>
              <a:rPr lang="en-US" sz="2600" dirty="0">
                <a:solidFill>
                  <a:schemeClr val="bg1"/>
                </a:solidFill>
                <a:latin typeface="Amasis MT Pro Medium" panose="02040604050005020304" pitchFamily="18" charset="0"/>
              </a:rPr>
              <a:t> “For our God is a consuming fire.​”</a:t>
            </a:r>
          </a:p>
          <a:p>
            <a:pPr marL="457200" indent="-457200" algn="ctr" fontAlgn="base">
              <a:buFont typeface="Wingdings" panose="05000000000000000000" pitchFamily="2" charset="2"/>
              <a:buChar char="Ø"/>
            </a:pPr>
            <a:endParaRPr lang="en-US" sz="2600" dirty="0">
              <a:solidFill>
                <a:schemeClr val="bg1"/>
              </a:solidFill>
              <a:latin typeface="Amasis MT Pro Medium" panose="02040604050005020304" pitchFamily="18" charset="0"/>
            </a:endParaRPr>
          </a:p>
          <a:p>
            <a:pPr marL="457200" indent="-457200" algn="ctr" fontAlgn="base">
              <a:buFont typeface="Wingdings" panose="05000000000000000000" pitchFamily="2" charset="2"/>
              <a:buChar char="Ø"/>
            </a:pPr>
            <a:r>
              <a:rPr lang="en-US" sz="2600" u="sng" dirty="0">
                <a:solidFill>
                  <a:schemeClr val="bg1"/>
                </a:solidFill>
                <a:latin typeface="Amasis MT Pro Medium" panose="02040604050005020304" pitchFamily="18" charset="0"/>
              </a:rPr>
              <a:t>Isaiah 33:14</a:t>
            </a:r>
            <a:r>
              <a:rPr lang="en-US" sz="2600" dirty="0">
                <a:solidFill>
                  <a:schemeClr val="bg1"/>
                </a:solidFill>
                <a:latin typeface="Amasis MT Pro Medium" panose="02040604050005020304" pitchFamily="18" charset="0"/>
              </a:rPr>
              <a:t> “The sinners in Zion are afraid; fearfulness hath surprised the hypocrites. Who among us shall dwell with the devouring fire? who among us shall dwell with everlasting burnings?”</a:t>
            </a:r>
            <a:endParaRPr lang="en-US" dirty="0"/>
          </a:p>
        </p:txBody>
      </p:sp>
      <p:cxnSp>
        <p:nvCxnSpPr>
          <p:cNvPr id="8" name="Straight Connector 7">
            <a:extLst>
              <a:ext uri="{FF2B5EF4-FFF2-40B4-BE49-F238E27FC236}">
                <a16:creationId xmlns:a16="http://schemas.microsoft.com/office/drawing/2014/main" id="{1DD635B6-C09F-873B-7A0C-681716DB63A2}"/>
              </a:ext>
            </a:extLst>
          </p:cNvPr>
          <p:cNvCxnSpPr>
            <a:cxnSpLocks/>
          </p:cNvCxnSpPr>
          <p:nvPr/>
        </p:nvCxnSpPr>
        <p:spPr>
          <a:xfrm>
            <a:off x="5597236" y="846859"/>
            <a:ext cx="0" cy="494632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6734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6DAED-FEA0-DB96-5300-3D64CF50C80E}"/>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6B2BBFC9-351E-74D7-59C0-F27C1D25A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6ABFA32-348F-D477-BDC9-A82CDD3355D5}"/>
              </a:ext>
            </a:extLst>
          </p:cNvPr>
          <p:cNvSpPr/>
          <p:nvPr/>
        </p:nvSpPr>
        <p:spPr>
          <a:xfrm>
            <a:off x="90919" y="581890"/>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52CB4E-F6F1-72CB-994B-CDE5B3AEE1B5}"/>
              </a:ext>
            </a:extLst>
          </p:cNvPr>
          <p:cNvSpPr txBox="1"/>
          <p:nvPr/>
        </p:nvSpPr>
        <p:spPr>
          <a:xfrm>
            <a:off x="160193" y="920621"/>
            <a:ext cx="11871614" cy="5016758"/>
          </a:xfrm>
          <a:prstGeom prst="rect">
            <a:avLst/>
          </a:prstGeom>
          <a:noFill/>
        </p:spPr>
        <p:txBody>
          <a:bodyPr wrap="square" rtlCol="0">
            <a:spAutoFit/>
          </a:bodyPr>
          <a:lstStyle/>
          <a:p>
            <a:pPr marL="457200" indent="-457200" algn="ctr" fontAlgn="base">
              <a:buFont typeface="Wingdings" panose="05000000000000000000" pitchFamily="2" charset="2"/>
              <a:buChar char="q"/>
            </a:pPr>
            <a:r>
              <a:rPr lang="en-US" sz="3200" dirty="0">
                <a:solidFill>
                  <a:schemeClr val="bg1"/>
                </a:solidFill>
              </a:rPr>
              <a:t>Repentance is the </a:t>
            </a:r>
            <a:r>
              <a:rPr lang="en-US" sz="3200" dirty="0">
                <a:solidFill>
                  <a:srgbClr val="FFFF00"/>
                </a:solidFill>
              </a:rPr>
              <a:t>doorway</a:t>
            </a:r>
            <a:r>
              <a:rPr lang="en-US" sz="3200" dirty="0">
                <a:solidFill>
                  <a:schemeClr val="bg1"/>
                </a:solidFill>
              </a:rPr>
              <a:t> to becoming part of God’s people, turning away from sin, and toward obedience. It is what </a:t>
            </a:r>
            <a:r>
              <a:rPr lang="en-US" sz="3200" dirty="0">
                <a:solidFill>
                  <a:srgbClr val="FFFF00"/>
                </a:solidFill>
              </a:rPr>
              <a:t>distinguishes</a:t>
            </a:r>
            <a:r>
              <a:rPr lang="en-US" sz="3200" dirty="0">
                <a:solidFill>
                  <a:schemeClr val="bg1"/>
                </a:solidFill>
              </a:rPr>
              <a:t> the sealed from those subject to judgment. ​</a:t>
            </a:r>
          </a:p>
          <a:p>
            <a:pPr algn="ctr" fontAlgn="base"/>
            <a:endParaRPr lang="en-US" sz="3200" dirty="0">
              <a:solidFill>
                <a:schemeClr val="bg1"/>
              </a:solidFill>
            </a:endParaRPr>
          </a:p>
          <a:p>
            <a:pPr marL="457200" indent="-457200" algn="ctr" fontAlgn="base">
              <a:buFont typeface="Wingdings" panose="05000000000000000000" pitchFamily="2" charset="2"/>
              <a:buChar char="q"/>
            </a:pPr>
            <a:r>
              <a:rPr lang="en-US" sz="3200" dirty="0">
                <a:solidFill>
                  <a:schemeClr val="bg1"/>
                </a:solidFill>
              </a:rPr>
              <a:t>Our worship is the </a:t>
            </a:r>
            <a:r>
              <a:rPr lang="en-US" sz="3200" dirty="0">
                <a:solidFill>
                  <a:srgbClr val="FFFF00"/>
                </a:solidFill>
              </a:rPr>
              <a:t>fruit</a:t>
            </a:r>
            <a:r>
              <a:rPr lang="en-US" sz="3200" dirty="0">
                <a:solidFill>
                  <a:schemeClr val="bg1"/>
                </a:solidFill>
              </a:rPr>
              <a:t> of repentance—we have been transformed from sinners under judgment to redeemed </a:t>
            </a:r>
            <a:r>
              <a:rPr lang="en-US" sz="3200" dirty="0">
                <a:solidFill>
                  <a:srgbClr val="FFFF00"/>
                </a:solidFill>
              </a:rPr>
              <a:t>worshippers</a:t>
            </a:r>
            <a:r>
              <a:rPr lang="en-US" sz="3200" dirty="0">
                <a:solidFill>
                  <a:schemeClr val="bg1"/>
                </a:solidFill>
              </a:rPr>
              <a:t> before God’s throne. ​</a:t>
            </a:r>
          </a:p>
          <a:p>
            <a:pPr algn="ctr" fontAlgn="base"/>
            <a:endParaRPr lang="en-US" sz="3200" dirty="0">
              <a:solidFill>
                <a:schemeClr val="bg1"/>
              </a:solidFill>
            </a:endParaRPr>
          </a:p>
          <a:p>
            <a:pPr marL="457200" indent="-457200" algn="ctr" fontAlgn="base">
              <a:buFont typeface="Wingdings" panose="05000000000000000000" pitchFamily="2" charset="2"/>
              <a:buChar char="q"/>
            </a:pPr>
            <a:r>
              <a:rPr lang="en-US" sz="3200" dirty="0">
                <a:solidFill>
                  <a:schemeClr val="bg1"/>
                </a:solidFill>
              </a:rPr>
              <a:t> </a:t>
            </a:r>
            <a:r>
              <a:rPr lang="en-US" sz="3200" dirty="0">
                <a:solidFill>
                  <a:srgbClr val="FFFF00"/>
                </a:solidFill>
              </a:rPr>
              <a:t>Radical</a:t>
            </a:r>
            <a:r>
              <a:rPr lang="en-US" sz="3200" dirty="0">
                <a:solidFill>
                  <a:schemeClr val="bg1"/>
                </a:solidFill>
              </a:rPr>
              <a:t> repentance tested by fire, therefore, is not only about forgiveness but about being sealed, </a:t>
            </a:r>
            <a:r>
              <a:rPr lang="en-US" sz="3200" dirty="0">
                <a:solidFill>
                  <a:srgbClr val="FFFF00"/>
                </a:solidFill>
              </a:rPr>
              <a:t>protected</a:t>
            </a:r>
            <a:r>
              <a:rPr lang="en-US" sz="3200" dirty="0">
                <a:solidFill>
                  <a:schemeClr val="bg1"/>
                </a:solidFill>
              </a:rPr>
              <a:t>, and given hope.</a:t>
            </a:r>
            <a:endParaRPr lang="en-US" dirty="0"/>
          </a:p>
        </p:txBody>
      </p:sp>
    </p:spTree>
    <p:extLst>
      <p:ext uri="{BB962C8B-B14F-4D97-AF65-F5344CB8AC3E}">
        <p14:creationId xmlns:p14="http://schemas.microsoft.com/office/powerpoint/2010/main" val="1322895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A5CA-0113-A709-97A1-73D376763DA9}"/>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FABB8DD7-C920-3EFB-EE03-33ECFD80613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8D428A6-5A31-4E88-57C8-2BBA38D14A7E}"/>
              </a:ext>
            </a:extLst>
          </p:cNvPr>
          <p:cNvSpPr/>
          <p:nvPr/>
        </p:nvSpPr>
        <p:spPr>
          <a:xfrm>
            <a:off x="602240" y="4288705"/>
            <a:ext cx="10858499" cy="1537855"/>
          </a:xfrm>
          <a:prstGeom prst="rect">
            <a:avLst/>
          </a:prstGeom>
          <a:solidFill>
            <a:srgbClr val="FFC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When fire burns, it leaves a permanent mark or brand. Fire </a:t>
            </a:r>
            <a:r>
              <a:rPr lang="en-US" sz="3600" u="sng" dirty="0">
                <a:solidFill>
                  <a:schemeClr val="tx1"/>
                </a:solidFill>
              </a:rPr>
              <a:t>repentance</a:t>
            </a:r>
            <a:r>
              <a:rPr lang="en-US" sz="3600" dirty="0">
                <a:solidFill>
                  <a:schemeClr val="tx1"/>
                </a:solidFill>
              </a:rPr>
              <a:t> brands you to do God’s will.</a:t>
            </a:r>
            <a:endParaRPr lang="en-US" sz="2800" dirty="0"/>
          </a:p>
        </p:txBody>
      </p:sp>
      <p:sp>
        <p:nvSpPr>
          <p:cNvPr id="6" name="Rectangle 5">
            <a:extLst>
              <a:ext uri="{FF2B5EF4-FFF2-40B4-BE49-F238E27FC236}">
                <a16:creationId xmlns:a16="http://schemas.microsoft.com/office/drawing/2014/main" id="{E62368F3-D0B0-9757-B771-E8DCBB115E07}"/>
              </a:ext>
            </a:extLst>
          </p:cNvPr>
          <p:cNvSpPr/>
          <p:nvPr/>
        </p:nvSpPr>
        <p:spPr>
          <a:xfrm>
            <a:off x="346796" y="199252"/>
            <a:ext cx="11269807" cy="3058014"/>
          </a:xfrm>
          <a:prstGeom prst="rect">
            <a:avLst/>
          </a:prstGeom>
          <a:solidFill>
            <a:srgbClr val="EB5F1D"/>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682B18-F16A-7A62-4280-A623CE7FD256}"/>
              </a:ext>
            </a:extLst>
          </p:cNvPr>
          <p:cNvSpPr txBox="1"/>
          <p:nvPr/>
        </p:nvSpPr>
        <p:spPr>
          <a:xfrm>
            <a:off x="303069" y="574097"/>
            <a:ext cx="11357262" cy="2308324"/>
          </a:xfrm>
          <a:prstGeom prst="rect">
            <a:avLst/>
          </a:prstGeom>
          <a:noFill/>
        </p:spPr>
        <p:txBody>
          <a:bodyPr wrap="square" rtlCol="0">
            <a:spAutoFit/>
          </a:bodyPr>
          <a:lstStyle/>
          <a:p>
            <a:pPr algn="ctr"/>
            <a:r>
              <a:rPr lang="en-US" sz="7200" b="1" dirty="0">
                <a:solidFill>
                  <a:schemeClr val="bg1"/>
                </a:solidFill>
              </a:rPr>
              <a:t>BRANDED BY FIRE FOR AUTHENTIC WORSHIP!</a:t>
            </a:r>
          </a:p>
        </p:txBody>
      </p:sp>
    </p:spTree>
    <p:extLst>
      <p:ext uri="{BB962C8B-B14F-4D97-AF65-F5344CB8AC3E}">
        <p14:creationId xmlns:p14="http://schemas.microsoft.com/office/powerpoint/2010/main" val="4245828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50A15-202E-FA42-AFE3-CE71BC013E38}"/>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40CAF9B2-ACA8-EAD7-0F96-7F57E7600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E3C1BE-17CC-E304-A31B-0E94F74E661A}"/>
              </a:ext>
            </a:extLst>
          </p:cNvPr>
          <p:cNvSpPr/>
          <p:nvPr/>
        </p:nvSpPr>
        <p:spPr>
          <a:xfrm>
            <a:off x="490103" y="169357"/>
            <a:ext cx="11022158" cy="6519286"/>
          </a:xfrm>
          <a:prstGeom prst="rect">
            <a:avLst/>
          </a:prstGeom>
          <a:solidFill>
            <a:srgbClr val="A9AE1A"/>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06EE10-46A7-A7C7-AF1B-4187832396E8}"/>
              </a:ext>
            </a:extLst>
          </p:cNvPr>
          <p:cNvSpPr txBox="1"/>
          <p:nvPr/>
        </p:nvSpPr>
        <p:spPr>
          <a:xfrm>
            <a:off x="584921" y="636390"/>
            <a:ext cx="10832522" cy="6432530"/>
          </a:xfrm>
          <a:prstGeom prst="rect">
            <a:avLst/>
          </a:prstGeom>
          <a:noFill/>
        </p:spPr>
        <p:txBody>
          <a:bodyPr wrap="square" rtlCol="0">
            <a:spAutoFit/>
          </a:bodyPr>
          <a:lstStyle/>
          <a:p>
            <a:pPr algn="ctr" fontAlgn="base"/>
            <a:r>
              <a:rPr lang="en-US" sz="3200" b="1" u="sng" dirty="0"/>
              <a:t>Exodus 3:2</a:t>
            </a:r>
            <a:r>
              <a:rPr lang="en-US" sz="3200" b="1" dirty="0"/>
              <a:t>  “And the angel of the Lord appeared unto him in a </a:t>
            </a:r>
            <a:r>
              <a:rPr lang="en-US" sz="3200" b="1" dirty="0">
                <a:solidFill>
                  <a:schemeClr val="bg1"/>
                </a:solidFill>
              </a:rPr>
              <a:t>flame</a:t>
            </a:r>
            <a:r>
              <a:rPr lang="en-US" sz="3200" b="1" dirty="0"/>
              <a:t> of fire out of the midst of a bush: and he looked, and behold, the bush burned with </a:t>
            </a:r>
            <a:r>
              <a:rPr lang="en-US" sz="3200" b="1" dirty="0">
                <a:solidFill>
                  <a:schemeClr val="bg1"/>
                </a:solidFill>
              </a:rPr>
              <a:t>fire</a:t>
            </a:r>
            <a:r>
              <a:rPr lang="en-US" sz="3200" b="1" dirty="0"/>
              <a:t>, and the bush was </a:t>
            </a:r>
            <a:r>
              <a:rPr lang="en-US" sz="3200" b="1" dirty="0">
                <a:solidFill>
                  <a:schemeClr val="bg1"/>
                </a:solidFill>
              </a:rPr>
              <a:t>not consumed</a:t>
            </a:r>
            <a:r>
              <a:rPr lang="en-US" sz="3200" b="1" dirty="0"/>
              <a:t>.</a:t>
            </a:r>
            <a:r>
              <a:rPr lang="en-US" sz="3200" dirty="0"/>
              <a:t>​”</a:t>
            </a:r>
          </a:p>
          <a:p>
            <a:pPr algn="ctr" fontAlgn="base"/>
            <a:endParaRPr lang="en-US" sz="3200" dirty="0"/>
          </a:p>
          <a:p>
            <a:pPr algn="ctr" fontAlgn="base"/>
            <a:r>
              <a:rPr lang="en-US" sz="3200" b="1" u="sng" dirty="0"/>
              <a:t>Exodus 13: 21</a:t>
            </a:r>
            <a:r>
              <a:rPr lang="en-US" sz="3200" b="1" dirty="0"/>
              <a:t>  “And the Lord went </a:t>
            </a:r>
            <a:r>
              <a:rPr lang="en-US" sz="3200" b="1" dirty="0">
                <a:solidFill>
                  <a:schemeClr val="bg1"/>
                </a:solidFill>
              </a:rPr>
              <a:t>before</a:t>
            </a:r>
            <a:r>
              <a:rPr lang="en-US" sz="3200" b="1" dirty="0"/>
              <a:t> them by day in a pillar of a cloud, to lead them the way; and by night in a pillar of </a:t>
            </a:r>
            <a:r>
              <a:rPr lang="en-US" sz="3200" b="1" dirty="0">
                <a:solidFill>
                  <a:schemeClr val="bg1"/>
                </a:solidFill>
              </a:rPr>
              <a:t>fire</a:t>
            </a:r>
            <a:r>
              <a:rPr lang="en-US" sz="3200" b="1" dirty="0"/>
              <a:t>, to give them light; to go by day and night.” </a:t>
            </a:r>
            <a:r>
              <a:rPr lang="en-US" sz="3200" dirty="0"/>
              <a:t>​</a:t>
            </a:r>
          </a:p>
          <a:p>
            <a:pPr algn="ctr" fontAlgn="base"/>
            <a:endParaRPr lang="en-US" sz="3200" dirty="0"/>
          </a:p>
          <a:p>
            <a:pPr algn="ctr" fontAlgn="base"/>
            <a:r>
              <a:rPr lang="en-US" sz="3200" b="1" u="sng" dirty="0"/>
              <a:t>Acts 2:3</a:t>
            </a:r>
            <a:r>
              <a:rPr lang="en-US" sz="3200" b="1" dirty="0"/>
              <a:t>  “And there appeared unto them cloven tongues like as of </a:t>
            </a:r>
            <a:r>
              <a:rPr lang="en-US" sz="3200" b="1" dirty="0">
                <a:solidFill>
                  <a:schemeClr val="bg1"/>
                </a:solidFill>
              </a:rPr>
              <a:t>fire</a:t>
            </a:r>
            <a:r>
              <a:rPr lang="en-US" sz="3200" b="1" dirty="0"/>
              <a:t>, and it sat upon </a:t>
            </a:r>
            <a:r>
              <a:rPr lang="en-US" sz="3200" b="1" dirty="0">
                <a:solidFill>
                  <a:schemeClr val="bg1"/>
                </a:solidFill>
              </a:rPr>
              <a:t>each</a:t>
            </a:r>
            <a:r>
              <a:rPr lang="en-US" sz="3200" b="1" dirty="0"/>
              <a:t> of them.”</a:t>
            </a:r>
            <a:endParaRPr lang="en-US" sz="3200" dirty="0"/>
          </a:p>
          <a:p>
            <a:pPr algn="ctr" fontAlgn="base"/>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4F6C17A9-27C6-0804-C0AE-69B6ED65FD01}"/>
              </a:ext>
            </a:extLst>
          </p:cNvPr>
          <p:cNvCxnSpPr/>
          <p:nvPr/>
        </p:nvCxnSpPr>
        <p:spPr>
          <a:xfrm>
            <a:off x="1217468" y="2910792"/>
            <a:ext cx="9757064" cy="0"/>
          </a:xfrm>
          <a:prstGeom prst="line">
            <a:avLst/>
          </a:prstGeom>
          <a:ln w="57150">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2AD362B9-C5C4-BD32-6211-00047F770F5E}"/>
              </a:ext>
            </a:extLst>
          </p:cNvPr>
          <p:cNvCxnSpPr/>
          <p:nvPr/>
        </p:nvCxnSpPr>
        <p:spPr>
          <a:xfrm>
            <a:off x="1136295" y="4922136"/>
            <a:ext cx="9757064" cy="0"/>
          </a:xfrm>
          <a:prstGeom prst="line">
            <a:avLst/>
          </a:prstGeom>
          <a:ln w="57150">
            <a:solidFill>
              <a:srgbClr val="FFFF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325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CF791-20DB-F02F-8F47-B4984623B9D3}"/>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B3E37DDF-623B-ADF8-78D3-ABFB89F6E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FCCD499-E2DC-AC7B-919B-E6629DD6794B}"/>
              </a:ext>
            </a:extLst>
          </p:cNvPr>
          <p:cNvSpPr/>
          <p:nvPr/>
        </p:nvSpPr>
        <p:spPr>
          <a:xfrm>
            <a:off x="582755" y="99723"/>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AC4A33-7C1A-4CDD-6EA2-307F311BF4B1}"/>
              </a:ext>
            </a:extLst>
          </p:cNvPr>
          <p:cNvSpPr txBox="1"/>
          <p:nvPr/>
        </p:nvSpPr>
        <p:spPr>
          <a:xfrm>
            <a:off x="582755" y="639041"/>
            <a:ext cx="10832522" cy="5078313"/>
          </a:xfrm>
          <a:prstGeom prst="rect">
            <a:avLst/>
          </a:prstGeom>
          <a:noFill/>
        </p:spPr>
        <p:txBody>
          <a:bodyPr wrap="square" rtlCol="0">
            <a:spAutoFit/>
          </a:bodyPr>
          <a:lstStyle/>
          <a:p>
            <a:pPr marL="571500" indent="-571500" algn="ctr" fontAlgn="base">
              <a:buFont typeface="Wingdings" panose="05000000000000000000" pitchFamily="2" charset="2"/>
              <a:buChar char="v"/>
            </a:pPr>
            <a:r>
              <a:rPr lang="en-US" sz="3600" dirty="0"/>
              <a:t>We are branded by fire for authentic worship. ​</a:t>
            </a:r>
          </a:p>
          <a:p>
            <a:pPr marL="571500" indent="-571500" algn="ctr" fontAlgn="base">
              <a:buFont typeface="Wingdings" panose="05000000000000000000" pitchFamily="2" charset="2"/>
              <a:buChar char="v"/>
            </a:pPr>
            <a:endParaRPr lang="en-US" sz="3600" dirty="0"/>
          </a:p>
          <a:p>
            <a:pPr marL="571500" indent="-571500" algn="ctr" fontAlgn="base">
              <a:buFont typeface="Wingdings" panose="05000000000000000000" pitchFamily="2" charset="2"/>
              <a:buChar char="v"/>
            </a:pPr>
            <a:r>
              <a:rPr lang="en-US" sz="3600" dirty="0"/>
              <a:t>If we harbor evil in our hearts, our </a:t>
            </a:r>
            <a:r>
              <a:rPr lang="en-US" sz="3600" dirty="0">
                <a:solidFill>
                  <a:schemeClr val="bg1"/>
                </a:solidFill>
              </a:rPr>
              <a:t>homes</a:t>
            </a:r>
            <a:r>
              <a:rPr lang="en-US" sz="3600" dirty="0"/>
              <a:t>, our </a:t>
            </a:r>
            <a:r>
              <a:rPr lang="en-US" sz="3600" dirty="0">
                <a:solidFill>
                  <a:schemeClr val="bg1"/>
                </a:solidFill>
              </a:rPr>
              <a:t>businesses</a:t>
            </a:r>
            <a:r>
              <a:rPr lang="en-US" sz="3600" dirty="0"/>
              <a:t>, our </a:t>
            </a:r>
            <a:r>
              <a:rPr lang="en-US" sz="3600" dirty="0">
                <a:solidFill>
                  <a:schemeClr val="bg1"/>
                </a:solidFill>
              </a:rPr>
              <a:t>church</a:t>
            </a:r>
            <a:r>
              <a:rPr lang="en-US" sz="3600" dirty="0"/>
              <a:t>, even in our </a:t>
            </a:r>
            <a:r>
              <a:rPr lang="en-US" sz="3600" dirty="0">
                <a:solidFill>
                  <a:schemeClr val="bg1"/>
                </a:solidFill>
              </a:rPr>
              <a:t>memories</a:t>
            </a:r>
            <a:r>
              <a:rPr lang="en-US" sz="3600" dirty="0"/>
              <a:t>; it is only by the infinite patience of God that we have not been consumed by fire.</a:t>
            </a:r>
          </a:p>
          <a:p>
            <a:pPr algn="ctr" fontAlgn="base"/>
            <a:r>
              <a:rPr lang="en-US" sz="3600" dirty="0"/>
              <a:t>​</a:t>
            </a:r>
          </a:p>
          <a:p>
            <a:pPr algn="ctr" fontAlgn="base"/>
            <a:r>
              <a:rPr lang="en-US" sz="3600" b="1" u="sng" dirty="0"/>
              <a:t>Hebrews 12:14</a:t>
            </a:r>
            <a:r>
              <a:rPr lang="en-US" sz="3600" b="1" dirty="0"/>
              <a:t>  “Follow </a:t>
            </a:r>
            <a:r>
              <a:rPr lang="en-US" sz="3600" b="1" dirty="0">
                <a:solidFill>
                  <a:schemeClr val="bg1"/>
                </a:solidFill>
              </a:rPr>
              <a:t>peace</a:t>
            </a:r>
            <a:r>
              <a:rPr lang="en-US" sz="3600" b="1" dirty="0"/>
              <a:t> with all men, and </a:t>
            </a:r>
            <a:r>
              <a:rPr lang="en-US" sz="3600" b="1" dirty="0">
                <a:solidFill>
                  <a:schemeClr val="bg1"/>
                </a:solidFill>
              </a:rPr>
              <a:t>holiness</a:t>
            </a:r>
            <a:r>
              <a:rPr lang="en-US" sz="3600" b="1" dirty="0"/>
              <a:t>, without which no man shall see the Lord.”</a:t>
            </a:r>
            <a:endParaRPr lang="en-US" sz="3600" dirty="0"/>
          </a:p>
        </p:txBody>
      </p:sp>
    </p:spTree>
    <p:extLst>
      <p:ext uri="{BB962C8B-B14F-4D97-AF65-F5344CB8AC3E}">
        <p14:creationId xmlns:p14="http://schemas.microsoft.com/office/powerpoint/2010/main" val="4170334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23E10-FB23-67B2-1071-4433DC191473}"/>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896B6182-9E2A-972B-79AD-63E114A396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E844096-5162-D141-21E2-4856C5911383}"/>
              </a:ext>
            </a:extLst>
          </p:cNvPr>
          <p:cNvSpPr/>
          <p:nvPr/>
        </p:nvSpPr>
        <p:spPr>
          <a:xfrm>
            <a:off x="142659" y="5531666"/>
            <a:ext cx="3886134" cy="1102929"/>
          </a:xfrm>
          <a:prstGeom prst="rect">
            <a:avLst/>
          </a:prstGeom>
          <a:solidFill>
            <a:srgbClr val="EC665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Bro.  Robert Myers, Master’s Touch</a:t>
            </a:r>
          </a:p>
        </p:txBody>
      </p:sp>
      <p:sp>
        <p:nvSpPr>
          <p:cNvPr id="6" name="Rectangle 5">
            <a:extLst>
              <a:ext uri="{FF2B5EF4-FFF2-40B4-BE49-F238E27FC236}">
                <a16:creationId xmlns:a16="http://schemas.microsoft.com/office/drawing/2014/main" id="{DF0DFC09-D186-4A9B-3F60-85B4C6E90AD9}"/>
              </a:ext>
            </a:extLst>
          </p:cNvPr>
          <p:cNvSpPr/>
          <p:nvPr/>
        </p:nvSpPr>
        <p:spPr>
          <a:xfrm>
            <a:off x="181639" y="223404"/>
            <a:ext cx="5728854" cy="2700016"/>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9D3589F-1109-1826-81DC-79ED25B8D35A}"/>
              </a:ext>
            </a:extLst>
          </p:cNvPr>
          <p:cNvSpPr txBox="1"/>
          <p:nvPr/>
        </p:nvSpPr>
        <p:spPr>
          <a:xfrm>
            <a:off x="285548" y="659822"/>
            <a:ext cx="5624945" cy="1938992"/>
          </a:xfrm>
          <a:prstGeom prst="rect">
            <a:avLst/>
          </a:prstGeom>
          <a:noFill/>
        </p:spPr>
        <p:txBody>
          <a:bodyPr wrap="square" rtlCol="0">
            <a:spAutoFit/>
          </a:bodyPr>
          <a:lstStyle/>
          <a:p>
            <a:pPr algn="ctr"/>
            <a:r>
              <a:rPr lang="en-US" sz="6000" b="1" dirty="0">
                <a:solidFill>
                  <a:schemeClr val="bg1"/>
                </a:solidFill>
              </a:rPr>
              <a:t>SPECIAL PRESENTATION</a:t>
            </a:r>
          </a:p>
        </p:txBody>
      </p:sp>
      <p:pic>
        <p:nvPicPr>
          <p:cNvPr id="1028" name="Picture 4" descr="A group of men walking in a park&#10;&#10;AI-generated content may be incorrect.">
            <a:extLst>
              <a:ext uri="{FF2B5EF4-FFF2-40B4-BE49-F238E27FC236}">
                <a16:creationId xmlns:a16="http://schemas.microsoft.com/office/drawing/2014/main" id="{EAC467C9-9868-8BC2-6ABF-12AB32BCA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493" y="524741"/>
            <a:ext cx="6238210" cy="622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10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orful background with text">
            <a:extLst>
              <a:ext uri="{FF2B5EF4-FFF2-40B4-BE49-F238E27FC236}">
                <a16:creationId xmlns:a16="http://schemas.microsoft.com/office/drawing/2014/main" id="{625CC2C3-0F7A-3F92-F92F-2F7E015A22A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2701"/>
          <a:stretch>
            <a:fillRect/>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5" name="Rectangle 4">
            <a:extLst>
              <a:ext uri="{FF2B5EF4-FFF2-40B4-BE49-F238E27FC236}">
                <a16:creationId xmlns:a16="http://schemas.microsoft.com/office/drawing/2014/main" id="{84C84C9B-ADF1-6E84-AC79-8E1220061289}"/>
              </a:ext>
            </a:extLst>
          </p:cNvPr>
          <p:cNvSpPr/>
          <p:nvPr/>
        </p:nvSpPr>
        <p:spPr>
          <a:xfrm>
            <a:off x="1627252" y="367055"/>
            <a:ext cx="10349345" cy="6045975"/>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98501B-98ED-7132-B797-BDE5B5BD71C8}"/>
              </a:ext>
            </a:extLst>
          </p:cNvPr>
          <p:cNvSpPr txBox="1"/>
          <p:nvPr/>
        </p:nvSpPr>
        <p:spPr>
          <a:xfrm>
            <a:off x="1879231" y="718500"/>
            <a:ext cx="9845386" cy="5176802"/>
          </a:xfrm>
          <a:prstGeom prst="rect">
            <a:avLst/>
          </a:prstGeom>
          <a:noFill/>
        </p:spPr>
        <p:txBody>
          <a:bodyPr wrap="square">
            <a:spAutoFit/>
          </a:bodyPr>
          <a:lstStyle/>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We want to follow the example in Acts,</a:t>
            </a:r>
            <a:r>
              <a:rPr lang="en-US" sz="2800" dirty="0">
                <a:solidFill>
                  <a:schemeClr val="bg1"/>
                </a:solidFill>
                <a:latin typeface="Calibri"/>
              </a:rPr>
              <a:t> chapter</a:t>
            </a:r>
            <a:r>
              <a:rPr kumimoji="0" lang="en-US" sz="2800" b="0" i="0" u="none" strike="noStrike" kern="1200" cap="none" spc="0" normalizeH="0" baseline="0" noProof="0" dirty="0">
                <a:ln>
                  <a:noFill/>
                </a:ln>
                <a:solidFill>
                  <a:schemeClr val="bg1"/>
                </a:solidFill>
                <a:effectLst/>
                <a:uLnTx/>
                <a:uFillTx/>
                <a:latin typeface="Calibri"/>
                <a:ea typeface="+mn-ea"/>
                <a:cs typeface="+mn-cs"/>
              </a:rPr>
              <a:t> 13, in sending believers to pray for our next</a:t>
            </a:r>
            <a:r>
              <a:rPr kumimoji="0" lang="en-US" sz="2800" b="1" i="0" u="none" strike="noStrike" kern="1200" cap="none" spc="0" normalizeH="0" baseline="0" noProof="0" dirty="0">
                <a:ln>
                  <a:noFill/>
                </a:ln>
                <a:solidFill>
                  <a:schemeClr val="bg1"/>
                </a:solidFill>
                <a:effectLst/>
                <a:uLnTx/>
                <a:uFillTx/>
                <a:latin typeface="Calibri"/>
                <a:ea typeface="+mn-ea"/>
                <a:cs typeface="+mn-cs"/>
              </a:rPr>
              <a:t>-</a:t>
            </a:r>
            <a:r>
              <a:rPr kumimoji="0" lang="en-US" sz="2800" b="0" i="0" u="none" strike="noStrike" kern="1200" cap="none" spc="0" normalizeH="0" baseline="0" noProof="0" dirty="0">
                <a:ln>
                  <a:noFill/>
                </a:ln>
                <a:solidFill>
                  <a:schemeClr val="bg1"/>
                </a:solidFill>
                <a:effectLst/>
                <a:uLnTx/>
                <a:uFillTx/>
                <a:latin typeface="Calibri"/>
                <a:ea typeface="+mn-ea"/>
                <a:cs typeface="+mn-cs"/>
              </a:rPr>
              <a:t>door neighbor communities:  Fairways and Glenn Dale Forest housing developments on Prospect Hill Road. </a:t>
            </a:r>
          </a:p>
          <a:p>
            <a:pPr marR="0" lvl="0" algn="ctr"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We want to pray for GOD’s </a:t>
            </a:r>
            <a:r>
              <a:rPr kumimoji="0" lang="en-US" sz="2800" b="1" i="0" u="none" strike="noStrike" kern="1200" cap="none" spc="0" normalizeH="0" baseline="0" noProof="0" dirty="0">
                <a:ln>
                  <a:noFill/>
                </a:ln>
                <a:solidFill>
                  <a:srgbClr val="FFFF00"/>
                </a:solidFill>
                <a:effectLst/>
                <a:uLnTx/>
                <a:uFillTx/>
                <a:latin typeface="Calibri"/>
                <a:ea typeface="+mn-ea"/>
                <a:cs typeface="+mn-cs"/>
              </a:rPr>
              <a:t>protection</a:t>
            </a:r>
            <a:r>
              <a:rPr kumimoji="0" lang="en-US" sz="2800" b="0" i="0" u="none" strike="noStrike" kern="1200" cap="none" spc="0" normalizeH="0" baseline="0" noProof="0" dirty="0">
                <a:ln>
                  <a:noFill/>
                </a:ln>
                <a:solidFill>
                  <a:schemeClr val="bg1"/>
                </a:solidFill>
                <a:effectLst/>
                <a:uLnTx/>
                <a:uFillTx/>
                <a:latin typeface="Calibri"/>
                <a:ea typeface="+mn-ea"/>
                <a:cs typeface="+mn-cs"/>
              </a:rPr>
              <a:t>, </a:t>
            </a:r>
            <a:r>
              <a:rPr kumimoji="0" lang="en-US" sz="2800" b="1" i="0" u="none" strike="noStrike" kern="1200" cap="none" spc="0" normalizeH="0" baseline="0" noProof="0" dirty="0">
                <a:ln>
                  <a:noFill/>
                </a:ln>
                <a:solidFill>
                  <a:srgbClr val="FFFF00"/>
                </a:solidFill>
                <a:effectLst/>
                <a:uLnTx/>
                <a:uFillTx/>
                <a:latin typeface="Calibri"/>
                <a:ea typeface="+mn-ea"/>
                <a:cs typeface="+mn-cs"/>
              </a:rPr>
              <a:t>provision</a:t>
            </a:r>
            <a:r>
              <a:rPr kumimoji="0" lang="en-US" sz="2800" b="0" i="0" u="none" strike="noStrike" kern="1200" cap="none" spc="0" normalizeH="0" baseline="0" noProof="0" dirty="0">
                <a:ln>
                  <a:noFill/>
                </a:ln>
                <a:solidFill>
                  <a:schemeClr val="bg1"/>
                </a:solidFill>
                <a:effectLst/>
                <a:uLnTx/>
                <a:uFillTx/>
                <a:latin typeface="Calibri"/>
                <a:ea typeface="+mn-ea"/>
                <a:cs typeface="+mn-cs"/>
              </a:rPr>
              <a:t>, and </a:t>
            </a:r>
            <a:r>
              <a:rPr kumimoji="0" lang="en-US" sz="2800" b="1" i="0" u="none" strike="noStrike" kern="1200" cap="none" spc="0" normalizeH="0" baseline="0" noProof="0" dirty="0">
                <a:ln>
                  <a:noFill/>
                </a:ln>
                <a:solidFill>
                  <a:srgbClr val="FFFF00"/>
                </a:solidFill>
                <a:effectLst/>
                <a:uLnTx/>
                <a:uFillTx/>
                <a:latin typeface="Calibri"/>
                <a:ea typeface="+mn-ea"/>
                <a:cs typeface="+mn-cs"/>
              </a:rPr>
              <a:t>presence</a:t>
            </a:r>
            <a:r>
              <a:rPr kumimoji="0" lang="en-US" sz="2800" b="0" i="0" u="none" strike="noStrike" kern="1200" cap="none" spc="0" normalizeH="0" baseline="0" noProof="0" dirty="0">
                <a:ln>
                  <a:noFill/>
                </a:ln>
                <a:solidFill>
                  <a:schemeClr val="bg1"/>
                </a:solidFill>
                <a:effectLst/>
                <a:uLnTx/>
                <a:uFillTx/>
                <a:latin typeface="Calibri"/>
                <a:ea typeface="+mn-ea"/>
                <a:cs typeface="+mn-cs"/>
              </a:rPr>
              <a:t> for each household.</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We call it “Pray and Release” because the plan is to</a:t>
            </a:r>
            <a:r>
              <a:rPr kumimoji="0" lang="en-US" sz="2800" b="1" i="0" u="none" strike="noStrike" kern="1200" cap="none" spc="0" normalizeH="0" baseline="0" noProof="0" dirty="0">
                <a:ln>
                  <a:noFill/>
                </a:ln>
                <a:solidFill>
                  <a:schemeClr val="bg1"/>
                </a:solidFill>
                <a:effectLst/>
                <a:uLnTx/>
                <a:uFillTx/>
                <a:latin typeface="Calibri"/>
                <a:ea typeface="+mn-ea"/>
                <a:cs typeface="+mn-cs"/>
              </a:rPr>
              <a:t> </a:t>
            </a:r>
            <a:r>
              <a:rPr kumimoji="0" lang="en-US" sz="2800" b="0" i="0" u="none" strike="noStrike" kern="1200" cap="none" spc="0" normalizeH="0" baseline="0" noProof="0" dirty="0">
                <a:ln>
                  <a:noFill/>
                </a:ln>
                <a:solidFill>
                  <a:schemeClr val="bg1"/>
                </a:solidFill>
                <a:effectLst/>
                <a:uLnTx/>
                <a:uFillTx/>
                <a:latin typeface="Calibri"/>
                <a:ea typeface="+mn-ea"/>
                <a:cs typeface="+mn-cs"/>
              </a:rPr>
              <a:t>follow Acts, </a:t>
            </a:r>
            <a:r>
              <a:rPr lang="en-US" sz="2800" dirty="0">
                <a:solidFill>
                  <a:schemeClr val="bg1"/>
                </a:solidFill>
                <a:latin typeface="Calibri"/>
              </a:rPr>
              <a:t>c</a:t>
            </a:r>
            <a:r>
              <a:rPr kumimoji="0" lang="en-US" sz="2800" b="0" i="0" u="none" strike="noStrike" kern="1200" cap="none" spc="0" normalizeH="0" baseline="0" noProof="0" dirty="0" err="1">
                <a:ln>
                  <a:noFill/>
                </a:ln>
                <a:solidFill>
                  <a:schemeClr val="bg1"/>
                </a:solidFill>
                <a:effectLst/>
                <a:uLnTx/>
                <a:uFillTx/>
                <a:latin typeface="Calibri"/>
                <a:ea typeface="+mn-ea"/>
                <a:cs typeface="+mn-cs"/>
              </a:rPr>
              <a:t>hapter</a:t>
            </a:r>
            <a:r>
              <a:rPr kumimoji="0" lang="en-US" sz="2800" b="0" i="0" u="none" strike="noStrike" kern="1200" cap="none" spc="0" normalizeH="0" baseline="0" noProof="0" dirty="0">
                <a:ln>
                  <a:noFill/>
                </a:ln>
                <a:solidFill>
                  <a:schemeClr val="bg1"/>
                </a:solidFill>
                <a:effectLst/>
                <a:uLnTx/>
                <a:uFillTx/>
                <a:latin typeface="Calibri"/>
                <a:ea typeface="+mn-ea"/>
                <a:cs typeface="+mn-cs"/>
              </a:rPr>
              <a:t> 13, by fasting and praying and then releasing persons into the communities to pray.  </a:t>
            </a:r>
          </a:p>
        </p:txBody>
      </p:sp>
      <p:sp>
        <p:nvSpPr>
          <p:cNvPr id="9" name="Rectangle 8">
            <a:extLst>
              <a:ext uri="{FF2B5EF4-FFF2-40B4-BE49-F238E27FC236}">
                <a16:creationId xmlns:a16="http://schemas.microsoft.com/office/drawing/2014/main" id="{86318729-7D2D-9595-C1B7-CEF8A03A808F}"/>
              </a:ext>
            </a:extLst>
          </p:cNvPr>
          <p:cNvSpPr/>
          <p:nvPr/>
        </p:nvSpPr>
        <p:spPr>
          <a:xfrm>
            <a:off x="179035" y="10400"/>
            <a:ext cx="820881" cy="6759286"/>
          </a:xfrm>
          <a:prstGeom prst="rect">
            <a:avLst/>
          </a:prstGeom>
          <a:solidFill>
            <a:srgbClr val="A627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7D98A8-914E-AB76-0BAD-BC59A3D2D095}"/>
              </a:ext>
            </a:extLst>
          </p:cNvPr>
          <p:cNvSpPr txBox="1"/>
          <p:nvPr/>
        </p:nvSpPr>
        <p:spPr>
          <a:xfrm rot="16200000">
            <a:off x="-2971262" y="2779030"/>
            <a:ext cx="7081397" cy="1055743"/>
          </a:xfrm>
          <a:prstGeom prst="rect">
            <a:avLst/>
          </a:prstGeom>
          <a:noFill/>
        </p:spPr>
        <p:txBody>
          <a:bodyPr wrap="square" rtlCol="0">
            <a:spAutoFit/>
          </a:bodyPr>
          <a:lstStyle/>
          <a:p>
            <a:r>
              <a:rPr lang="en-US" sz="6000" dirty="0">
                <a:solidFill>
                  <a:schemeClr val="bg1"/>
                </a:solidFill>
              </a:rPr>
              <a:t>PRAY AND RELEASE</a:t>
            </a:r>
          </a:p>
        </p:txBody>
      </p:sp>
    </p:spTree>
    <p:extLst>
      <p:ext uri="{BB962C8B-B14F-4D97-AF65-F5344CB8AC3E}">
        <p14:creationId xmlns:p14="http://schemas.microsoft.com/office/powerpoint/2010/main" val="4268760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75BDE5-8940-981A-F41A-30D664FD7E4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95E534-1401-F623-8F52-7FC46B9E0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orful background with text">
            <a:extLst>
              <a:ext uri="{FF2B5EF4-FFF2-40B4-BE49-F238E27FC236}">
                <a16:creationId xmlns:a16="http://schemas.microsoft.com/office/drawing/2014/main" id="{EF40B5D5-ED37-4AC6-EDCC-C4CDFFF1C3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2701"/>
          <a:stretch>
            <a:fillRect/>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5" name="Rectangle 4">
            <a:extLst>
              <a:ext uri="{FF2B5EF4-FFF2-40B4-BE49-F238E27FC236}">
                <a16:creationId xmlns:a16="http://schemas.microsoft.com/office/drawing/2014/main" id="{2D22208C-1006-8615-5511-D20C61C028E2}"/>
              </a:ext>
            </a:extLst>
          </p:cNvPr>
          <p:cNvSpPr/>
          <p:nvPr/>
        </p:nvSpPr>
        <p:spPr>
          <a:xfrm>
            <a:off x="1627252" y="367055"/>
            <a:ext cx="10349345" cy="6045975"/>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D595D7-0908-E62B-16D2-5EB25497E7AF}"/>
              </a:ext>
            </a:extLst>
          </p:cNvPr>
          <p:cNvSpPr/>
          <p:nvPr/>
        </p:nvSpPr>
        <p:spPr>
          <a:xfrm>
            <a:off x="179035" y="10400"/>
            <a:ext cx="820881" cy="6759286"/>
          </a:xfrm>
          <a:prstGeom prst="rect">
            <a:avLst/>
          </a:prstGeom>
          <a:solidFill>
            <a:srgbClr val="A627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1B3D2F-AA5B-F5F4-8FFC-258BC3B23CE2}"/>
              </a:ext>
            </a:extLst>
          </p:cNvPr>
          <p:cNvSpPr txBox="1"/>
          <p:nvPr/>
        </p:nvSpPr>
        <p:spPr>
          <a:xfrm rot="16200000">
            <a:off x="-2971262" y="2779030"/>
            <a:ext cx="7081397" cy="1055743"/>
          </a:xfrm>
          <a:prstGeom prst="rect">
            <a:avLst/>
          </a:prstGeom>
          <a:noFill/>
        </p:spPr>
        <p:txBody>
          <a:bodyPr wrap="square" rtlCol="0">
            <a:spAutoFit/>
          </a:bodyPr>
          <a:lstStyle/>
          <a:p>
            <a:pPr algn="ctr"/>
            <a:r>
              <a:rPr lang="en-US" sz="6000" dirty="0">
                <a:solidFill>
                  <a:schemeClr val="bg1"/>
                </a:solidFill>
              </a:rPr>
              <a:t>PRAYER WALK</a:t>
            </a:r>
          </a:p>
        </p:txBody>
      </p:sp>
      <p:sp>
        <p:nvSpPr>
          <p:cNvPr id="2" name="TextBox 1">
            <a:extLst>
              <a:ext uri="{FF2B5EF4-FFF2-40B4-BE49-F238E27FC236}">
                <a16:creationId xmlns:a16="http://schemas.microsoft.com/office/drawing/2014/main" id="{AC6CCCA5-AAE2-C8A9-B078-F4ABCEC11DD3}"/>
              </a:ext>
            </a:extLst>
          </p:cNvPr>
          <p:cNvSpPr txBox="1"/>
          <p:nvPr/>
        </p:nvSpPr>
        <p:spPr>
          <a:xfrm>
            <a:off x="1869705" y="712386"/>
            <a:ext cx="10143260" cy="5355312"/>
          </a:xfrm>
          <a:prstGeom prst="rect">
            <a:avLst/>
          </a:prstGeom>
          <a:noFill/>
        </p:spPr>
        <p:txBody>
          <a:bodyPr wrap="square">
            <a:spAutoFit/>
          </a:bodyPr>
          <a:lstStyle/>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250" b="0" i="0" u="none" strike="noStrike" kern="1200" cap="none" spc="0" normalizeH="0" baseline="0" noProof="0" dirty="0">
                <a:ln>
                  <a:noFill/>
                </a:ln>
                <a:solidFill>
                  <a:schemeClr val="bg1"/>
                </a:solidFill>
                <a:effectLst/>
                <a:uLnTx/>
                <a:uFillTx/>
                <a:latin typeface="Calibri"/>
                <a:ea typeface="+mn-ea"/>
                <a:cs typeface="+mn-cs"/>
              </a:rPr>
              <a:t>Prayer walk </a:t>
            </a:r>
            <a:r>
              <a:rPr kumimoji="0" lang="en-US" sz="2250" b="1" i="0" u="none" strike="noStrike" kern="1200" cap="none" spc="0" normalizeH="0" baseline="0" noProof="0" dirty="0">
                <a:ln>
                  <a:noFill/>
                </a:ln>
                <a:solidFill>
                  <a:srgbClr val="FFFF00"/>
                </a:solidFill>
                <a:effectLst/>
                <a:uLnTx/>
                <a:uFillTx/>
                <a:latin typeface="Calibri"/>
                <a:ea typeface="+mn-ea"/>
                <a:cs typeface="+mn-cs"/>
              </a:rPr>
              <a:t>participants</a:t>
            </a:r>
            <a:r>
              <a:rPr kumimoji="0" lang="en-US" sz="2250" b="0" i="0" u="none" strike="noStrike" kern="1200" cap="none" spc="0" normalizeH="0" baseline="0" noProof="0" dirty="0">
                <a:ln>
                  <a:noFill/>
                </a:ln>
                <a:solidFill>
                  <a:schemeClr val="bg1"/>
                </a:solidFill>
                <a:effectLst/>
                <a:uLnTx/>
                <a:uFillTx/>
                <a:latin typeface="Calibri"/>
                <a:ea typeface="+mn-ea"/>
                <a:cs typeface="+mn-cs"/>
              </a:rPr>
              <a:t> will pray as we travel from Reid Temple up Prospect Hill Road and cross the street at the entrance of the Fairways housing development.  </a:t>
            </a: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endParaRPr kumimoji="0" lang="en-US" sz="225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250" b="0" i="0" u="none" strike="noStrike" kern="1200" cap="none" spc="0" normalizeH="0" baseline="0" noProof="0" dirty="0">
                <a:ln>
                  <a:noFill/>
                </a:ln>
                <a:solidFill>
                  <a:schemeClr val="bg1"/>
                </a:solidFill>
                <a:effectLst/>
                <a:uLnTx/>
                <a:uFillTx/>
                <a:latin typeface="Calibri"/>
                <a:ea typeface="+mn-ea"/>
                <a:cs typeface="+mn-cs"/>
              </a:rPr>
              <a:t>The participants will form a prayer circle for a short prayer then release </a:t>
            </a:r>
            <a:r>
              <a:rPr kumimoji="0" lang="en-US" sz="2250" b="1" i="0" u="none" strike="noStrike" kern="1200" cap="none" spc="0" normalizeH="0" baseline="0" noProof="0" dirty="0">
                <a:ln>
                  <a:noFill/>
                </a:ln>
                <a:solidFill>
                  <a:srgbClr val="FFFF00"/>
                </a:solidFill>
                <a:effectLst/>
                <a:uLnTx/>
                <a:uFillTx/>
                <a:latin typeface="Calibri"/>
                <a:ea typeface="+mn-ea"/>
                <a:cs typeface="+mn-cs"/>
              </a:rPr>
              <a:t>four persons</a:t>
            </a:r>
            <a:r>
              <a:rPr kumimoji="0" lang="en-US" sz="2250" b="0" i="0" u="none" strike="noStrike" kern="1200" cap="none" spc="0" normalizeH="0" baseline="0" noProof="0" dirty="0">
                <a:ln>
                  <a:noFill/>
                </a:ln>
                <a:solidFill>
                  <a:schemeClr val="bg1"/>
                </a:solidFill>
                <a:effectLst/>
                <a:uLnTx/>
                <a:uFillTx/>
                <a:latin typeface="Calibri"/>
                <a:ea typeface="+mn-ea"/>
                <a:cs typeface="+mn-cs"/>
              </a:rPr>
              <a:t> from the prayer ministry to walk </a:t>
            </a:r>
            <a:r>
              <a:rPr kumimoji="0" lang="en-US" sz="2250" b="1" i="0" u="none" strike="noStrike" kern="1200" cap="none" spc="0" normalizeH="0" baseline="0" noProof="0" dirty="0">
                <a:ln>
                  <a:noFill/>
                </a:ln>
                <a:solidFill>
                  <a:srgbClr val="FFFF00"/>
                </a:solidFill>
                <a:effectLst/>
                <a:uLnTx/>
                <a:uFillTx/>
                <a:latin typeface="Calibri"/>
                <a:ea typeface="+mn-ea"/>
                <a:cs typeface="+mn-cs"/>
              </a:rPr>
              <a:t>two separate routes </a:t>
            </a:r>
            <a:r>
              <a:rPr kumimoji="0" lang="en-US" sz="2250" b="0" i="0" u="none" strike="noStrike" kern="1200" cap="none" spc="0" normalizeH="0" baseline="0" noProof="0" dirty="0">
                <a:ln>
                  <a:noFill/>
                </a:ln>
                <a:solidFill>
                  <a:schemeClr val="bg1"/>
                </a:solidFill>
                <a:effectLst/>
                <a:uLnTx/>
                <a:uFillTx/>
                <a:latin typeface="Calibri"/>
                <a:ea typeface="+mn-ea"/>
                <a:cs typeface="+mn-cs"/>
              </a:rPr>
              <a:t>in groups of twos into the Fairways community.  </a:t>
            </a:r>
          </a:p>
          <a:p>
            <a:pPr marR="0" lvl="0" algn="ctr" defTabSz="914400" rtl="0" eaLnBrk="1" fontAlgn="auto" latinLnBrk="0" hangingPunct="1">
              <a:lnSpc>
                <a:spcPct val="100000"/>
              </a:lnSpc>
              <a:spcBef>
                <a:spcPct val="20000"/>
              </a:spcBef>
              <a:spcAft>
                <a:spcPts val="0"/>
              </a:spcAft>
              <a:buClrTx/>
              <a:buSzTx/>
              <a:tabLst/>
              <a:defRPr/>
            </a:pPr>
            <a:endParaRPr kumimoji="0" lang="en-US" sz="225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250" b="0" i="0" u="none" strike="noStrike" kern="1200" cap="none" spc="0" normalizeH="0" baseline="0" noProof="0" dirty="0">
                <a:ln>
                  <a:noFill/>
                </a:ln>
                <a:solidFill>
                  <a:schemeClr val="bg1"/>
                </a:solidFill>
                <a:effectLst/>
                <a:uLnTx/>
                <a:uFillTx/>
                <a:latin typeface="Calibri"/>
                <a:ea typeface="+mn-ea"/>
                <a:cs typeface="+mn-cs"/>
              </a:rPr>
              <a:t>The </a:t>
            </a:r>
            <a:r>
              <a:rPr kumimoji="0" lang="en-US" sz="2250" b="1" i="0" u="none" strike="noStrike" kern="1200" cap="none" spc="0" normalizeH="0" baseline="0" noProof="0" dirty="0">
                <a:ln>
                  <a:noFill/>
                </a:ln>
                <a:solidFill>
                  <a:srgbClr val="FFFF00"/>
                </a:solidFill>
                <a:effectLst/>
                <a:uLnTx/>
                <a:uFillTx/>
                <a:latin typeface="Calibri"/>
                <a:ea typeface="+mn-ea"/>
                <a:cs typeface="+mn-cs"/>
              </a:rPr>
              <a:t>remaining participants </a:t>
            </a:r>
            <a:r>
              <a:rPr kumimoji="0" lang="en-US" sz="2250" b="0" i="0" u="none" strike="noStrike" kern="1200" cap="none" spc="0" normalizeH="0" baseline="0" noProof="0" dirty="0">
                <a:ln>
                  <a:noFill/>
                </a:ln>
                <a:solidFill>
                  <a:schemeClr val="bg1"/>
                </a:solidFill>
                <a:effectLst/>
                <a:uLnTx/>
                <a:uFillTx/>
                <a:latin typeface="Calibri"/>
                <a:ea typeface="+mn-ea"/>
                <a:cs typeface="+mn-cs"/>
              </a:rPr>
              <a:t>will travel back across Prospect Hill Road to proceed to the Glenn Dale Forest housing development.  </a:t>
            </a: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endParaRPr kumimoji="0" lang="en-US" sz="225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250" b="0" i="0" u="none" strike="noStrike" kern="1200" cap="none" spc="0" normalizeH="0" baseline="0" noProof="0" dirty="0">
                <a:ln>
                  <a:noFill/>
                </a:ln>
                <a:solidFill>
                  <a:schemeClr val="bg1"/>
                </a:solidFill>
                <a:effectLst/>
                <a:uLnTx/>
                <a:uFillTx/>
                <a:latin typeface="Calibri"/>
                <a:ea typeface="+mn-ea"/>
                <a:cs typeface="+mn-cs"/>
              </a:rPr>
              <a:t>The participants will form </a:t>
            </a:r>
            <a:r>
              <a:rPr kumimoji="0" lang="en-US" sz="2250" b="1" i="0" u="none" strike="noStrike" kern="1200" cap="none" spc="0" normalizeH="0" baseline="0" noProof="0" dirty="0">
                <a:ln>
                  <a:noFill/>
                </a:ln>
                <a:solidFill>
                  <a:srgbClr val="FFFF00"/>
                </a:solidFill>
                <a:effectLst/>
                <a:uLnTx/>
                <a:uFillTx/>
                <a:latin typeface="Calibri"/>
                <a:ea typeface="+mn-ea"/>
                <a:cs typeface="+mn-cs"/>
              </a:rPr>
              <a:t>a prayer circle </a:t>
            </a:r>
            <a:r>
              <a:rPr kumimoji="0" lang="en-US" sz="2250" b="0" i="0" u="none" strike="noStrike" kern="1200" cap="none" spc="0" normalizeH="0" baseline="0" noProof="0" dirty="0">
                <a:ln>
                  <a:noFill/>
                </a:ln>
                <a:solidFill>
                  <a:schemeClr val="bg1"/>
                </a:solidFill>
                <a:effectLst/>
                <a:uLnTx/>
                <a:uFillTx/>
                <a:latin typeface="Calibri"/>
                <a:ea typeface="+mn-ea"/>
                <a:cs typeface="+mn-cs"/>
              </a:rPr>
              <a:t>for a short prayer at the entrance to the development before releasing the remaining six persons from the </a:t>
            </a:r>
            <a:r>
              <a:rPr kumimoji="0" lang="en-US" sz="2250" b="1" i="0" u="none" strike="noStrike" kern="1200" cap="none" spc="0" normalizeH="0" baseline="0" noProof="0" dirty="0">
                <a:ln>
                  <a:noFill/>
                </a:ln>
                <a:solidFill>
                  <a:srgbClr val="FFFF00"/>
                </a:solidFill>
                <a:effectLst/>
                <a:uLnTx/>
                <a:uFillTx/>
                <a:latin typeface="Calibri"/>
                <a:ea typeface="+mn-ea"/>
                <a:cs typeface="+mn-cs"/>
              </a:rPr>
              <a:t>prayer ministry </a:t>
            </a:r>
            <a:r>
              <a:rPr kumimoji="0" lang="en-US" sz="2250" b="0" i="0" u="none" strike="noStrike" kern="1200" cap="none" spc="0" normalizeH="0" baseline="0" noProof="0" dirty="0">
                <a:ln>
                  <a:noFill/>
                </a:ln>
                <a:solidFill>
                  <a:schemeClr val="bg1"/>
                </a:solidFill>
                <a:effectLst/>
                <a:uLnTx/>
                <a:uFillTx/>
                <a:latin typeface="Calibri"/>
                <a:ea typeface="+mn-ea"/>
                <a:cs typeface="+mn-cs"/>
              </a:rPr>
              <a:t>to pray as they walk three separate routes in groups of twos into the Glenn Dale Forest community. </a:t>
            </a:r>
          </a:p>
        </p:txBody>
      </p:sp>
    </p:spTree>
    <p:extLst>
      <p:ext uri="{BB962C8B-B14F-4D97-AF65-F5344CB8AC3E}">
        <p14:creationId xmlns:p14="http://schemas.microsoft.com/office/powerpoint/2010/main" val="2500918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4"/>
            <a:ext cx="11481955" cy="2779569"/>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766454"/>
            <a:ext cx="11414413" cy="2554545"/>
          </a:xfrm>
          <a:prstGeom prst="rect">
            <a:avLst/>
          </a:prstGeom>
          <a:noFill/>
        </p:spPr>
        <p:txBody>
          <a:bodyPr wrap="square" rtlCol="0">
            <a:spAutoFit/>
          </a:bodyPr>
          <a:lstStyle/>
          <a:p>
            <a:pPr algn="ctr"/>
            <a:r>
              <a:rPr lang="en-US" sz="8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GOD’S HOLINESS IN AUTHENTIC WORSHIP!</a:t>
            </a:r>
          </a:p>
        </p:txBody>
      </p:sp>
      <p:sp>
        <p:nvSpPr>
          <p:cNvPr id="6" name="TextBox 5">
            <a:extLst>
              <a:ext uri="{FF2B5EF4-FFF2-40B4-BE49-F238E27FC236}">
                <a16:creationId xmlns:a16="http://schemas.microsoft.com/office/drawing/2014/main" id="{114D9B69-EE7B-7348-98C9-10C24E738DE8}"/>
              </a:ext>
            </a:extLst>
          </p:cNvPr>
          <p:cNvSpPr txBox="1"/>
          <p:nvPr/>
        </p:nvSpPr>
        <p:spPr>
          <a:xfrm>
            <a:off x="205272" y="6218482"/>
            <a:ext cx="3044536" cy="369332"/>
          </a:xfrm>
          <a:prstGeom prst="rect">
            <a:avLst/>
          </a:prstGeom>
          <a:noFill/>
        </p:spPr>
        <p:txBody>
          <a:bodyPr wrap="square" rtlCol="0">
            <a:spAutoFit/>
          </a:bodyPr>
          <a:lstStyle/>
          <a:p>
            <a:pPr algn="ctr"/>
            <a:r>
              <a:rPr lang="en-US" b="1" dirty="0">
                <a:solidFill>
                  <a:schemeClr val="bg1"/>
                </a:solidFill>
              </a:rPr>
              <a:t>Dr. Mark E. Whitlock, Jr.</a:t>
            </a:r>
          </a:p>
        </p:txBody>
      </p:sp>
      <p:sp>
        <p:nvSpPr>
          <p:cNvPr id="7" name="TextBox 6">
            <a:extLst>
              <a:ext uri="{FF2B5EF4-FFF2-40B4-BE49-F238E27FC236}">
                <a16:creationId xmlns:a16="http://schemas.microsoft.com/office/drawing/2014/main" id="{6D1BAD65-99D0-DA91-79DF-4A90F1A48296}"/>
              </a:ext>
            </a:extLst>
          </p:cNvPr>
          <p:cNvSpPr txBox="1"/>
          <p:nvPr/>
        </p:nvSpPr>
        <p:spPr>
          <a:xfrm>
            <a:off x="9021258" y="6199408"/>
            <a:ext cx="3044536" cy="369332"/>
          </a:xfrm>
          <a:prstGeom prst="rect">
            <a:avLst/>
          </a:prstGeom>
          <a:noFill/>
        </p:spPr>
        <p:txBody>
          <a:bodyPr wrap="square" rtlCol="0">
            <a:spAutoFit/>
          </a:bodyPr>
          <a:lstStyle/>
          <a:p>
            <a:pPr algn="ctr"/>
            <a:r>
              <a:rPr lang="en-US" b="1" dirty="0">
                <a:solidFill>
                  <a:schemeClr val="bg1"/>
                </a:solidFill>
              </a:rPr>
              <a:t>Reid Temple AME Church</a:t>
            </a:r>
          </a:p>
        </p:txBody>
      </p:sp>
    </p:spTree>
    <p:extLst>
      <p:ext uri="{BB962C8B-B14F-4D97-AF65-F5344CB8AC3E}">
        <p14:creationId xmlns:p14="http://schemas.microsoft.com/office/powerpoint/2010/main" val="2595880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2B8DB9-B81D-D91C-4000-8629E0BFFF7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597E092-5019-F60C-5C42-C496ABEF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orful background with text">
            <a:extLst>
              <a:ext uri="{FF2B5EF4-FFF2-40B4-BE49-F238E27FC236}">
                <a16:creationId xmlns:a16="http://schemas.microsoft.com/office/drawing/2014/main" id="{E52CC899-85B0-F5D8-CC64-1571D0ABDC7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2701"/>
          <a:stretch>
            <a:fillRect/>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5" name="Rectangle 4">
            <a:extLst>
              <a:ext uri="{FF2B5EF4-FFF2-40B4-BE49-F238E27FC236}">
                <a16:creationId xmlns:a16="http://schemas.microsoft.com/office/drawing/2014/main" id="{F76CC73F-CA54-856C-0110-8D8E69B84D3D}"/>
              </a:ext>
            </a:extLst>
          </p:cNvPr>
          <p:cNvSpPr/>
          <p:nvPr/>
        </p:nvSpPr>
        <p:spPr>
          <a:xfrm>
            <a:off x="1616861" y="406012"/>
            <a:ext cx="10349345" cy="6045975"/>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8F741D1-30A4-3A08-0F42-5DCA84D39565}"/>
              </a:ext>
            </a:extLst>
          </p:cNvPr>
          <p:cNvSpPr/>
          <p:nvPr/>
        </p:nvSpPr>
        <p:spPr>
          <a:xfrm>
            <a:off x="179035" y="10400"/>
            <a:ext cx="820881" cy="6759286"/>
          </a:xfrm>
          <a:prstGeom prst="rect">
            <a:avLst/>
          </a:prstGeom>
          <a:solidFill>
            <a:srgbClr val="A627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BBD9F1-C7FB-219E-98FD-2CEAC1CCFFED}"/>
              </a:ext>
            </a:extLst>
          </p:cNvPr>
          <p:cNvSpPr txBox="1"/>
          <p:nvPr/>
        </p:nvSpPr>
        <p:spPr>
          <a:xfrm rot="16200000">
            <a:off x="-2958004" y="2928378"/>
            <a:ext cx="7081397" cy="923330"/>
          </a:xfrm>
          <a:prstGeom prst="rect">
            <a:avLst/>
          </a:prstGeom>
          <a:noFill/>
        </p:spPr>
        <p:txBody>
          <a:bodyPr wrap="square" rtlCol="0">
            <a:spAutoFit/>
          </a:bodyPr>
          <a:lstStyle/>
          <a:p>
            <a:pPr algn="ctr"/>
            <a:r>
              <a:rPr lang="en-US" sz="5400" dirty="0">
                <a:solidFill>
                  <a:schemeClr val="bg1"/>
                </a:solidFill>
              </a:rPr>
              <a:t>PRAYER WALK cont’d</a:t>
            </a:r>
          </a:p>
        </p:txBody>
      </p:sp>
      <p:sp>
        <p:nvSpPr>
          <p:cNvPr id="4" name="TextBox 3">
            <a:extLst>
              <a:ext uri="{FF2B5EF4-FFF2-40B4-BE49-F238E27FC236}">
                <a16:creationId xmlns:a16="http://schemas.microsoft.com/office/drawing/2014/main" id="{8DD8CAC5-BAA6-9E3F-9522-7732961C3BCC}"/>
              </a:ext>
            </a:extLst>
          </p:cNvPr>
          <p:cNvSpPr txBox="1"/>
          <p:nvPr/>
        </p:nvSpPr>
        <p:spPr>
          <a:xfrm>
            <a:off x="1807130" y="976745"/>
            <a:ext cx="9968806" cy="4662815"/>
          </a:xfrm>
          <a:prstGeom prst="rect">
            <a:avLst/>
          </a:prstGeom>
          <a:noFill/>
        </p:spPr>
        <p:txBody>
          <a:bodyPr wrap="square">
            <a:spAutoFit/>
          </a:bodyPr>
          <a:lstStyle/>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50" b="0" i="0" u="none" strike="noStrike" kern="1200" cap="none" spc="0" normalizeH="0" baseline="0" noProof="0" dirty="0">
                <a:ln>
                  <a:noFill/>
                </a:ln>
                <a:solidFill>
                  <a:schemeClr val="bg1"/>
                </a:solidFill>
                <a:effectLst/>
                <a:uLnTx/>
                <a:uFillTx/>
                <a:latin typeface="Calibri"/>
                <a:ea typeface="+mn-ea"/>
                <a:cs typeface="+mn-cs"/>
              </a:rPr>
              <a:t>The remaining participants will </a:t>
            </a:r>
            <a:r>
              <a:rPr kumimoji="0" lang="en-US" sz="2250" b="1" i="0" u="none" strike="noStrike" kern="1200" cap="none" spc="0" normalizeH="0" baseline="0" noProof="0" dirty="0">
                <a:ln>
                  <a:noFill/>
                </a:ln>
                <a:solidFill>
                  <a:srgbClr val="FFFF00"/>
                </a:solidFill>
                <a:effectLst/>
                <a:uLnTx/>
                <a:uFillTx/>
                <a:latin typeface="Calibri"/>
                <a:ea typeface="+mn-ea"/>
                <a:cs typeface="+mn-cs"/>
              </a:rPr>
              <a:t>continue</a:t>
            </a:r>
            <a:r>
              <a:rPr kumimoji="0" lang="en-US" sz="2250" b="0" i="0" u="none" strike="noStrike" kern="1200" cap="none" spc="0" normalizeH="0" baseline="0" noProof="0" dirty="0">
                <a:ln>
                  <a:noFill/>
                </a:ln>
                <a:solidFill>
                  <a:srgbClr val="FFFF00"/>
                </a:solidFill>
                <a:effectLst/>
                <a:uLnTx/>
                <a:uFillTx/>
                <a:latin typeface="Calibri"/>
                <a:ea typeface="+mn-ea"/>
                <a:cs typeface="+mn-cs"/>
              </a:rPr>
              <a:t> </a:t>
            </a:r>
            <a:r>
              <a:rPr kumimoji="0" lang="en-US" sz="2250" b="1" i="0" u="none" strike="noStrike" kern="1200" cap="none" spc="0" normalizeH="0" baseline="0" noProof="0" dirty="0">
                <a:ln>
                  <a:noFill/>
                </a:ln>
                <a:solidFill>
                  <a:srgbClr val="FFFF00"/>
                </a:solidFill>
                <a:effectLst/>
                <a:uLnTx/>
                <a:uFillTx/>
                <a:latin typeface="Calibri"/>
                <a:ea typeface="+mn-ea"/>
                <a:cs typeface="+mn-cs"/>
              </a:rPr>
              <a:t>the prayer walk </a:t>
            </a:r>
            <a:r>
              <a:rPr kumimoji="0" lang="en-US" sz="2250" b="0" i="0" u="none" strike="noStrike" kern="1200" cap="none" spc="0" normalizeH="0" baseline="0" noProof="0" dirty="0">
                <a:ln>
                  <a:noFill/>
                </a:ln>
                <a:solidFill>
                  <a:schemeClr val="bg1"/>
                </a:solidFill>
                <a:effectLst/>
                <a:uLnTx/>
                <a:uFillTx/>
                <a:latin typeface="Calibri"/>
                <a:ea typeface="+mn-ea"/>
                <a:cs typeface="+mn-cs"/>
              </a:rPr>
              <a:t>up to </a:t>
            </a:r>
            <a:r>
              <a:rPr kumimoji="0" lang="en-US" sz="2250" b="0" i="0" u="none" strike="noStrike" kern="1200" cap="none" spc="0" normalizeH="0" baseline="0" noProof="0" dirty="0" err="1">
                <a:ln>
                  <a:noFill/>
                </a:ln>
                <a:solidFill>
                  <a:schemeClr val="bg1"/>
                </a:solidFill>
                <a:effectLst/>
                <a:uLnTx/>
                <a:uFillTx/>
                <a:latin typeface="Calibri"/>
                <a:ea typeface="+mn-ea"/>
                <a:cs typeface="+mn-cs"/>
              </a:rPr>
              <a:t>Hillmeade</a:t>
            </a:r>
            <a:r>
              <a:rPr kumimoji="0" lang="en-US" sz="2250" b="0" i="0" u="none" strike="noStrike" kern="1200" cap="none" spc="0" normalizeH="0" baseline="0" noProof="0" dirty="0">
                <a:ln>
                  <a:noFill/>
                </a:ln>
                <a:solidFill>
                  <a:schemeClr val="bg1"/>
                </a:solidFill>
                <a:effectLst/>
                <a:uLnTx/>
                <a:uFillTx/>
                <a:latin typeface="Calibri"/>
                <a:ea typeface="+mn-ea"/>
                <a:cs typeface="+mn-cs"/>
              </a:rPr>
              <a:t> Road before returning to Reid Temple.  </a:t>
            </a: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25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50" b="0" i="0" u="none" strike="noStrike" kern="1200" cap="none" spc="0" normalizeH="0" baseline="0" noProof="0" dirty="0">
                <a:ln>
                  <a:noFill/>
                </a:ln>
                <a:solidFill>
                  <a:schemeClr val="bg1"/>
                </a:solidFill>
                <a:effectLst/>
                <a:uLnTx/>
                <a:uFillTx/>
                <a:latin typeface="Calibri"/>
                <a:ea typeface="+mn-ea"/>
                <a:cs typeface="+mn-cs"/>
              </a:rPr>
              <a:t>Upon returning to Reid Temple, the group will form a circle outside to </a:t>
            </a:r>
            <a:r>
              <a:rPr kumimoji="0" lang="en-US" sz="2250" b="1" i="0" u="none" strike="noStrike" kern="1200" cap="none" spc="0" normalizeH="0" baseline="0" noProof="0" dirty="0">
                <a:ln>
                  <a:noFill/>
                </a:ln>
                <a:solidFill>
                  <a:srgbClr val="FFFF00"/>
                </a:solidFill>
                <a:effectLst/>
                <a:uLnTx/>
                <a:uFillTx/>
                <a:latin typeface="Calibri"/>
                <a:ea typeface="+mn-ea"/>
                <a:cs typeface="+mn-cs"/>
              </a:rPr>
              <a:t>sing praise and worship</a:t>
            </a:r>
            <a:r>
              <a:rPr kumimoji="0" lang="en-US" sz="2250" b="0" i="0" u="none" strike="noStrike" kern="1200" cap="none" spc="0" normalizeH="0" baseline="0" noProof="0" dirty="0">
                <a:ln>
                  <a:noFill/>
                </a:ln>
                <a:solidFill>
                  <a:schemeClr val="bg1"/>
                </a:solidFill>
                <a:effectLst/>
                <a:uLnTx/>
                <a:uFillTx/>
                <a:latin typeface="Calibri"/>
                <a:ea typeface="+mn-ea"/>
                <a:cs typeface="+mn-cs"/>
              </a:rPr>
              <a:t> songs as they await the return of the persons from the housing developments.</a:t>
            </a: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25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50" b="0" i="0" u="none" strike="noStrike" kern="1200" cap="none" spc="0" normalizeH="0" baseline="0" noProof="0" dirty="0">
                <a:ln>
                  <a:noFill/>
                </a:ln>
                <a:solidFill>
                  <a:schemeClr val="bg1"/>
                </a:solidFill>
                <a:effectLst/>
                <a:uLnTx/>
                <a:uFillTx/>
                <a:latin typeface="Calibri"/>
                <a:ea typeface="+mn-ea"/>
                <a:cs typeface="+mn-cs"/>
              </a:rPr>
              <a:t>Upon return of all who visited the communities, the group will hear any </a:t>
            </a:r>
            <a:r>
              <a:rPr kumimoji="0" lang="en-US" sz="2250" b="1" i="0" u="none" strike="noStrike" kern="1200" cap="none" spc="0" normalizeH="0" baseline="0" noProof="0" dirty="0">
                <a:ln>
                  <a:noFill/>
                </a:ln>
                <a:solidFill>
                  <a:srgbClr val="FFFF00"/>
                </a:solidFill>
                <a:effectLst/>
                <a:uLnTx/>
                <a:uFillTx/>
                <a:latin typeface="Calibri"/>
                <a:ea typeface="+mn-ea"/>
                <a:cs typeface="+mn-cs"/>
              </a:rPr>
              <a:t>testimonies</a:t>
            </a:r>
            <a:r>
              <a:rPr kumimoji="0" lang="en-US" sz="2250" b="0" i="0" u="none" strike="noStrike" kern="1200" cap="none" spc="0" normalizeH="0" baseline="0" noProof="0" dirty="0">
                <a:ln>
                  <a:noFill/>
                </a:ln>
                <a:solidFill>
                  <a:schemeClr val="bg1"/>
                </a:solidFill>
                <a:effectLst/>
                <a:uLnTx/>
                <a:uFillTx/>
                <a:latin typeface="Calibri"/>
                <a:ea typeface="+mn-ea"/>
                <a:cs typeface="+mn-cs"/>
              </a:rPr>
              <a:t> the participants have to share before ending in </a:t>
            </a:r>
            <a:r>
              <a:rPr kumimoji="0" lang="en-US" sz="2250" b="1" i="0" u="none" strike="noStrike" kern="1200" cap="none" spc="0" normalizeH="0" baseline="0" noProof="0" dirty="0">
                <a:ln>
                  <a:noFill/>
                </a:ln>
                <a:solidFill>
                  <a:srgbClr val="FFFF00"/>
                </a:solidFill>
                <a:effectLst/>
                <a:uLnTx/>
                <a:uFillTx/>
                <a:latin typeface="Calibri"/>
                <a:ea typeface="+mn-ea"/>
                <a:cs typeface="+mn-cs"/>
              </a:rPr>
              <a:t>closing prayer</a:t>
            </a:r>
            <a:r>
              <a:rPr kumimoji="0" lang="en-US" sz="2250" b="0" i="0" u="none" strike="noStrike" kern="1200" cap="none" spc="0" normalizeH="0" baseline="0" noProof="0" dirty="0">
                <a:ln>
                  <a:noFill/>
                </a:ln>
                <a:solidFill>
                  <a:schemeClr val="bg1"/>
                </a:solidFill>
                <a:effectLst/>
                <a:uLnTx/>
                <a:uFillTx/>
                <a:latin typeface="Calibri"/>
                <a:ea typeface="+mn-ea"/>
                <a:cs typeface="+mn-cs"/>
              </a:rPr>
              <a:t>.</a:t>
            </a:r>
          </a:p>
          <a:p>
            <a:pPr marR="0" lvl="0" algn="ctr" defTabSz="914400" rtl="0" eaLnBrk="1" fontAlgn="auto" latinLnBrk="0" hangingPunct="1">
              <a:lnSpc>
                <a:spcPct val="100000"/>
              </a:lnSpc>
              <a:spcBef>
                <a:spcPct val="20000"/>
              </a:spcBef>
              <a:spcAft>
                <a:spcPts val="0"/>
              </a:spcAft>
              <a:buClrTx/>
              <a:buSzTx/>
              <a:tabLst/>
              <a:defRPr/>
            </a:pPr>
            <a:endParaRPr kumimoji="0" lang="en-US" sz="2250" b="0" i="0" u="none" strike="noStrike" kern="1200" cap="none" spc="0" normalizeH="0" baseline="0" noProof="0" dirty="0">
              <a:ln>
                <a:noFill/>
              </a:ln>
              <a:solidFill>
                <a:schemeClr val="bg1"/>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250" i="0" u="none" strike="noStrike" kern="1200" cap="none" spc="0" normalizeH="0" baseline="0" noProof="0" dirty="0">
                <a:ln>
                  <a:noFill/>
                </a:ln>
                <a:solidFill>
                  <a:schemeClr val="bg1"/>
                </a:solidFill>
                <a:effectLst/>
                <a:uLnTx/>
                <a:uFillTx/>
                <a:latin typeface="Calibri"/>
                <a:ea typeface="+mn-ea"/>
                <a:cs typeface="+mn-cs"/>
              </a:rPr>
              <a:t> </a:t>
            </a:r>
            <a:r>
              <a:rPr kumimoji="0" lang="en-US" sz="2250" b="1" i="0" u="none" strike="noStrike" kern="1200" cap="none" spc="0" normalizeH="0" baseline="0" noProof="0" dirty="0">
                <a:ln>
                  <a:noFill/>
                </a:ln>
                <a:solidFill>
                  <a:srgbClr val="FFFF00"/>
                </a:solidFill>
                <a:effectLst/>
                <a:uLnTx/>
                <a:uFillTx/>
                <a:latin typeface="Calibri"/>
                <a:ea typeface="+mn-ea"/>
                <a:cs typeface="+mn-cs"/>
              </a:rPr>
              <a:t>Stay</a:t>
            </a:r>
            <a:r>
              <a:rPr kumimoji="0" lang="en-US" sz="2250" b="0" i="0" u="none" strike="noStrike" kern="1200" cap="none" spc="0" normalizeH="0" baseline="0" noProof="0" dirty="0">
                <a:ln>
                  <a:noFill/>
                </a:ln>
                <a:solidFill>
                  <a:schemeClr val="bg1"/>
                </a:solidFill>
                <a:effectLst/>
                <a:uLnTx/>
                <a:uFillTx/>
                <a:latin typeface="Calibri"/>
                <a:ea typeface="+mn-ea"/>
                <a:cs typeface="+mn-cs"/>
              </a:rPr>
              <a:t> in the Spirit.  The prayer walk is a </a:t>
            </a:r>
            <a:r>
              <a:rPr kumimoji="0" lang="en-US" sz="2250" b="1" i="0" u="none" strike="noStrike" kern="1200" cap="none" spc="0" normalizeH="0" baseline="0" noProof="0" dirty="0">
                <a:ln>
                  <a:noFill/>
                </a:ln>
                <a:solidFill>
                  <a:srgbClr val="FFFF00"/>
                </a:solidFill>
                <a:effectLst/>
                <a:uLnTx/>
                <a:uFillTx/>
                <a:latin typeface="Calibri"/>
                <a:ea typeface="+mn-ea"/>
                <a:cs typeface="+mn-cs"/>
              </a:rPr>
              <a:t>sacred</a:t>
            </a:r>
            <a:r>
              <a:rPr kumimoji="0" lang="en-US" sz="2250" b="0" i="0" u="none" strike="noStrike" kern="1200" cap="none" spc="0" normalizeH="0" baseline="0" noProof="0" dirty="0">
                <a:ln>
                  <a:noFill/>
                </a:ln>
                <a:solidFill>
                  <a:schemeClr val="bg1"/>
                </a:solidFill>
                <a:effectLst/>
                <a:uLnTx/>
                <a:uFillTx/>
                <a:latin typeface="Calibri"/>
                <a:ea typeface="+mn-ea"/>
                <a:cs typeface="+mn-cs"/>
              </a:rPr>
              <a:t> and </a:t>
            </a:r>
            <a:r>
              <a:rPr kumimoji="0" lang="en-US" sz="2250" b="1" i="0" u="none" strike="noStrike" kern="1200" cap="none" spc="0" normalizeH="0" baseline="0" noProof="0" dirty="0">
                <a:ln>
                  <a:noFill/>
                </a:ln>
                <a:solidFill>
                  <a:srgbClr val="FFFF00"/>
                </a:solidFill>
                <a:effectLst/>
                <a:uLnTx/>
                <a:uFillTx/>
                <a:latin typeface="Calibri"/>
                <a:ea typeface="+mn-ea"/>
                <a:cs typeface="+mn-cs"/>
              </a:rPr>
              <a:t>spiritual</a:t>
            </a:r>
            <a:r>
              <a:rPr kumimoji="0" lang="en-US" sz="2250" b="0" i="0" u="none" strike="noStrike" kern="1200" cap="none" spc="0" normalizeH="0" baseline="0" noProof="0" dirty="0">
                <a:ln>
                  <a:noFill/>
                </a:ln>
                <a:solidFill>
                  <a:schemeClr val="bg1"/>
                </a:solidFill>
                <a:effectLst/>
                <a:uLnTx/>
                <a:uFillTx/>
                <a:latin typeface="Calibri"/>
                <a:ea typeface="+mn-ea"/>
                <a:cs typeface="+mn-cs"/>
              </a:rPr>
              <a:t> moment. Let’s avoid idle conversations with one another.    </a:t>
            </a:r>
          </a:p>
        </p:txBody>
      </p:sp>
    </p:spTree>
    <p:extLst>
      <p:ext uri="{BB962C8B-B14F-4D97-AF65-F5344CB8AC3E}">
        <p14:creationId xmlns:p14="http://schemas.microsoft.com/office/powerpoint/2010/main" val="3868796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E6BBCC-397C-09FE-CE77-51FD5E14949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AC63A1B-03DB-2BEE-B540-B20323DE2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orful background with text">
            <a:extLst>
              <a:ext uri="{FF2B5EF4-FFF2-40B4-BE49-F238E27FC236}">
                <a16:creationId xmlns:a16="http://schemas.microsoft.com/office/drawing/2014/main" id="{E6C968C1-83FB-E074-B129-3B8F9E6073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2701"/>
          <a:stretch>
            <a:fillRect/>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5" name="Rectangle 4">
            <a:extLst>
              <a:ext uri="{FF2B5EF4-FFF2-40B4-BE49-F238E27FC236}">
                <a16:creationId xmlns:a16="http://schemas.microsoft.com/office/drawing/2014/main" id="{B6BA7C19-49AF-63D9-9BB7-1834552EFD77}"/>
              </a:ext>
            </a:extLst>
          </p:cNvPr>
          <p:cNvSpPr/>
          <p:nvPr/>
        </p:nvSpPr>
        <p:spPr>
          <a:xfrm>
            <a:off x="1627252" y="367055"/>
            <a:ext cx="10349345" cy="6045975"/>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1A3887-F690-33E0-6E5D-6C30FA9C3268}"/>
              </a:ext>
            </a:extLst>
          </p:cNvPr>
          <p:cNvSpPr/>
          <p:nvPr/>
        </p:nvSpPr>
        <p:spPr>
          <a:xfrm>
            <a:off x="179035" y="10400"/>
            <a:ext cx="820881" cy="6759286"/>
          </a:xfrm>
          <a:prstGeom prst="rect">
            <a:avLst/>
          </a:prstGeom>
          <a:solidFill>
            <a:srgbClr val="A627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C2A851-2A17-48BB-DC48-48A8A1E2BF09}"/>
              </a:ext>
            </a:extLst>
          </p:cNvPr>
          <p:cNvSpPr txBox="1"/>
          <p:nvPr/>
        </p:nvSpPr>
        <p:spPr>
          <a:xfrm rot="16200000">
            <a:off x="-2958004" y="2928378"/>
            <a:ext cx="7081397" cy="923330"/>
          </a:xfrm>
          <a:prstGeom prst="rect">
            <a:avLst/>
          </a:prstGeom>
          <a:noFill/>
        </p:spPr>
        <p:txBody>
          <a:bodyPr wrap="square" rtlCol="0">
            <a:spAutoFit/>
          </a:bodyPr>
          <a:lstStyle/>
          <a:p>
            <a:pPr algn="ctr"/>
            <a:r>
              <a:rPr lang="en-US" sz="5400" dirty="0">
                <a:solidFill>
                  <a:schemeClr val="bg1"/>
                </a:solidFill>
              </a:rPr>
              <a:t>PRAYER WALK cont’d</a:t>
            </a:r>
          </a:p>
        </p:txBody>
      </p:sp>
      <p:sp>
        <p:nvSpPr>
          <p:cNvPr id="4" name="TextBox 3">
            <a:extLst>
              <a:ext uri="{FF2B5EF4-FFF2-40B4-BE49-F238E27FC236}">
                <a16:creationId xmlns:a16="http://schemas.microsoft.com/office/drawing/2014/main" id="{9A3C4643-E913-469E-EDAD-76E3D7B3F62E}"/>
              </a:ext>
            </a:extLst>
          </p:cNvPr>
          <p:cNvSpPr txBox="1"/>
          <p:nvPr/>
        </p:nvSpPr>
        <p:spPr>
          <a:xfrm>
            <a:off x="1574223" y="327314"/>
            <a:ext cx="10349345" cy="6515630"/>
          </a:xfrm>
          <a:prstGeom prst="rect">
            <a:avLst/>
          </a:prstGeom>
          <a:noFill/>
        </p:spPr>
        <p:txBody>
          <a:bodyPr wrap="square">
            <a:spAutoFit/>
          </a:bodyPr>
          <a:lstStyle/>
          <a:p>
            <a:pPr marL="342900" lvl="0" indent="-342900" algn="ctr">
              <a:spcBef>
                <a:spcPct val="20000"/>
              </a:spcBef>
              <a:buFont typeface="Arial" panose="020B0604020202020204" pitchFamily="34" charset="0"/>
              <a:buChar char="•"/>
              <a:defRPr/>
            </a:pPr>
            <a:r>
              <a:rPr lang="en-US" sz="3200" dirty="0">
                <a:solidFill>
                  <a:schemeClr val="bg1"/>
                </a:solidFill>
                <a:latin typeface="Calibri"/>
              </a:rPr>
              <a:t>Everyone will be </a:t>
            </a:r>
            <a:r>
              <a:rPr lang="en-US" sz="3200" b="1" dirty="0">
                <a:solidFill>
                  <a:srgbClr val="FFFF00"/>
                </a:solidFill>
                <a:latin typeface="Calibri"/>
              </a:rPr>
              <a:t>provided</a:t>
            </a:r>
            <a:r>
              <a:rPr lang="en-US" sz="3200" dirty="0">
                <a:solidFill>
                  <a:schemeClr val="bg1"/>
                </a:solidFill>
                <a:latin typeface="Calibri"/>
              </a:rPr>
              <a:t> a safety vest.  </a:t>
            </a:r>
          </a:p>
          <a:p>
            <a:pPr marL="342900" lvl="0" indent="-342900" algn="ctr">
              <a:spcBef>
                <a:spcPct val="20000"/>
              </a:spcBef>
              <a:buFont typeface="Arial" panose="020B0604020202020204" pitchFamily="34" charset="0"/>
              <a:buChar char="•"/>
              <a:defRPr/>
            </a:pPr>
            <a:endParaRPr lang="en-US" sz="3200" dirty="0">
              <a:solidFill>
                <a:schemeClr val="bg1"/>
              </a:solidFill>
              <a:latin typeface="Calibri"/>
            </a:endParaRPr>
          </a:p>
          <a:p>
            <a:pPr marL="342900" lvl="0" indent="-342900" algn="ctr">
              <a:spcBef>
                <a:spcPct val="20000"/>
              </a:spcBef>
              <a:buFont typeface="Arial" panose="020B0604020202020204" pitchFamily="34" charset="0"/>
              <a:buChar char="•"/>
              <a:defRPr/>
            </a:pPr>
            <a:r>
              <a:rPr lang="en-US" sz="3200" dirty="0">
                <a:solidFill>
                  <a:schemeClr val="bg1"/>
                </a:solidFill>
                <a:latin typeface="Calibri"/>
              </a:rPr>
              <a:t>Safety Captains will </a:t>
            </a:r>
            <a:r>
              <a:rPr lang="en-US" sz="3200" b="1" dirty="0">
                <a:solidFill>
                  <a:srgbClr val="FFFF00"/>
                </a:solidFill>
                <a:latin typeface="Calibri"/>
              </a:rPr>
              <a:t>help ensure </a:t>
            </a:r>
            <a:r>
              <a:rPr lang="en-US" sz="3200" dirty="0">
                <a:solidFill>
                  <a:schemeClr val="bg1"/>
                </a:solidFill>
                <a:latin typeface="Calibri"/>
              </a:rPr>
              <a:t>safe passage on the sidewalk and across the street. </a:t>
            </a:r>
          </a:p>
          <a:p>
            <a:pPr marL="342900" lvl="0" indent="-342900" algn="ctr">
              <a:spcBef>
                <a:spcPct val="20000"/>
              </a:spcBef>
              <a:buFont typeface="Arial" panose="020B0604020202020204" pitchFamily="34" charset="0"/>
              <a:buChar char="•"/>
              <a:defRPr/>
            </a:pPr>
            <a:endParaRPr lang="en-US" sz="3200" dirty="0">
              <a:solidFill>
                <a:schemeClr val="bg1"/>
              </a:solidFill>
              <a:latin typeface="Calibri"/>
            </a:endParaRPr>
          </a:p>
          <a:p>
            <a:pPr marL="342900" lvl="0" indent="-342900" algn="ctr">
              <a:spcBef>
                <a:spcPct val="20000"/>
              </a:spcBef>
              <a:buFont typeface="Arial" panose="020B0604020202020204" pitchFamily="34" charset="0"/>
              <a:buChar char="•"/>
              <a:defRPr/>
            </a:pPr>
            <a:r>
              <a:rPr lang="en-US" sz="3200" dirty="0">
                <a:solidFill>
                  <a:schemeClr val="bg1"/>
                </a:solidFill>
                <a:latin typeface="Calibri"/>
              </a:rPr>
              <a:t>If you have a Reid Temple hat or shirt, please </a:t>
            </a:r>
            <a:r>
              <a:rPr lang="en-US" sz="3200" b="1" dirty="0">
                <a:solidFill>
                  <a:srgbClr val="FFFF00"/>
                </a:solidFill>
                <a:latin typeface="Calibri"/>
              </a:rPr>
              <a:t>wear</a:t>
            </a:r>
            <a:r>
              <a:rPr lang="en-US" sz="3200" dirty="0">
                <a:solidFill>
                  <a:schemeClr val="bg1"/>
                </a:solidFill>
                <a:latin typeface="Calibri"/>
              </a:rPr>
              <a:t> it for the prayer walk.</a:t>
            </a:r>
          </a:p>
          <a:p>
            <a:pPr lvl="0" algn="ctr">
              <a:spcBef>
                <a:spcPct val="20000"/>
              </a:spcBef>
              <a:defRPr/>
            </a:pPr>
            <a:endParaRPr lang="en-US" sz="3200" dirty="0">
              <a:solidFill>
                <a:schemeClr val="bg1"/>
              </a:solidFill>
              <a:latin typeface="Calibri"/>
            </a:endParaRPr>
          </a:p>
          <a:p>
            <a:pPr marL="342900" lvl="0" indent="-342900" algn="ctr">
              <a:spcBef>
                <a:spcPct val="20000"/>
              </a:spcBef>
              <a:buFont typeface="Arial" panose="020B0604020202020204" pitchFamily="34" charset="0"/>
              <a:buChar char="•"/>
              <a:defRPr/>
            </a:pPr>
            <a:r>
              <a:rPr lang="en-US" sz="3200" dirty="0">
                <a:solidFill>
                  <a:schemeClr val="bg1"/>
                </a:solidFill>
                <a:latin typeface="Calibri"/>
              </a:rPr>
              <a:t>We do have a few hats available while supplies last.  They will be given out on a </a:t>
            </a:r>
            <a:r>
              <a:rPr lang="en-US" sz="3200" b="1" dirty="0">
                <a:solidFill>
                  <a:srgbClr val="FFFF00"/>
                </a:solidFill>
                <a:latin typeface="Calibri"/>
              </a:rPr>
              <a:t>first come first serve </a:t>
            </a:r>
            <a:r>
              <a:rPr lang="en-US" sz="3200" dirty="0">
                <a:solidFill>
                  <a:schemeClr val="bg1"/>
                </a:solidFill>
                <a:latin typeface="Calibri"/>
              </a:rPr>
              <a:t>basis on September 6</a:t>
            </a:r>
            <a:r>
              <a:rPr lang="en-US" sz="3200" baseline="30000" dirty="0">
                <a:solidFill>
                  <a:schemeClr val="bg1"/>
                </a:solidFill>
                <a:latin typeface="Calibri"/>
              </a:rPr>
              <a:t>th</a:t>
            </a:r>
            <a:r>
              <a:rPr lang="en-US" sz="3200" dirty="0">
                <a:solidFill>
                  <a:schemeClr val="bg1"/>
                </a:solidFill>
                <a:latin typeface="Calibri"/>
              </a:rPr>
              <a:t>. </a:t>
            </a:r>
          </a:p>
          <a:p>
            <a:pPr marL="342900" marR="0" lvl="0" indent="-342900"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5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4162286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1390A0-CEEE-CC19-5EFE-2708371190B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F04A12-9E05-562A-3D7E-ABF90550C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orful background with text">
            <a:extLst>
              <a:ext uri="{FF2B5EF4-FFF2-40B4-BE49-F238E27FC236}">
                <a16:creationId xmlns:a16="http://schemas.microsoft.com/office/drawing/2014/main" id="{0998CEF3-6E1C-0FF0-F4F5-0521C23EA74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2701"/>
          <a:stretch>
            <a:fillRect/>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5" name="Rectangle 4">
            <a:extLst>
              <a:ext uri="{FF2B5EF4-FFF2-40B4-BE49-F238E27FC236}">
                <a16:creationId xmlns:a16="http://schemas.microsoft.com/office/drawing/2014/main" id="{5B444F49-E731-620F-BE58-11F8B2E2BA41}"/>
              </a:ext>
            </a:extLst>
          </p:cNvPr>
          <p:cNvSpPr/>
          <p:nvPr/>
        </p:nvSpPr>
        <p:spPr>
          <a:xfrm>
            <a:off x="1627252" y="367055"/>
            <a:ext cx="10349345" cy="6045975"/>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8F7ED0-3CE6-128A-DDEC-D06ADBF35410}"/>
              </a:ext>
            </a:extLst>
          </p:cNvPr>
          <p:cNvSpPr/>
          <p:nvPr/>
        </p:nvSpPr>
        <p:spPr>
          <a:xfrm>
            <a:off x="179035" y="10400"/>
            <a:ext cx="820881" cy="6759286"/>
          </a:xfrm>
          <a:prstGeom prst="rect">
            <a:avLst/>
          </a:prstGeom>
          <a:solidFill>
            <a:srgbClr val="A627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FBFB8C-B27D-621A-7898-BE9217774E59}"/>
              </a:ext>
            </a:extLst>
          </p:cNvPr>
          <p:cNvSpPr txBox="1"/>
          <p:nvPr/>
        </p:nvSpPr>
        <p:spPr>
          <a:xfrm rot="16200000">
            <a:off x="-2971262" y="2752904"/>
            <a:ext cx="7081397" cy="1107996"/>
          </a:xfrm>
          <a:prstGeom prst="rect">
            <a:avLst/>
          </a:prstGeom>
          <a:noFill/>
        </p:spPr>
        <p:txBody>
          <a:bodyPr wrap="square" rtlCol="0">
            <a:spAutoFit/>
          </a:bodyPr>
          <a:lstStyle/>
          <a:p>
            <a:pPr algn="ctr"/>
            <a:r>
              <a:rPr lang="en-US" sz="6600" dirty="0">
                <a:solidFill>
                  <a:schemeClr val="bg1"/>
                </a:solidFill>
              </a:rPr>
              <a:t>LOGISTICS</a:t>
            </a:r>
          </a:p>
        </p:txBody>
      </p:sp>
      <p:sp>
        <p:nvSpPr>
          <p:cNvPr id="2" name="TextBox 1">
            <a:extLst>
              <a:ext uri="{FF2B5EF4-FFF2-40B4-BE49-F238E27FC236}">
                <a16:creationId xmlns:a16="http://schemas.microsoft.com/office/drawing/2014/main" id="{70AAC454-2288-4876-2FD7-2F4957309A77}"/>
              </a:ext>
            </a:extLst>
          </p:cNvPr>
          <p:cNvSpPr txBox="1"/>
          <p:nvPr/>
        </p:nvSpPr>
        <p:spPr>
          <a:xfrm>
            <a:off x="1624204" y="823185"/>
            <a:ext cx="10349345" cy="5133713"/>
          </a:xfrm>
          <a:prstGeom prst="rect">
            <a:avLst/>
          </a:prstGeom>
          <a:noFill/>
        </p:spPr>
        <p:txBody>
          <a:bodyPr wrap="square">
            <a:spAutoFit/>
          </a:bodyPr>
          <a:lstStyle/>
          <a:p>
            <a:pPr marL="457200" marR="0" lvl="0" indent="-457200" algn="ctr"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600" b="0" i="0" u="none" strike="noStrike" kern="1200" cap="none" spc="0" normalizeH="0" baseline="0" noProof="0" dirty="0">
                <a:ln>
                  <a:noFill/>
                </a:ln>
                <a:solidFill>
                  <a:schemeClr val="bg1"/>
                </a:solidFill>
                <a:effectLst/>
                <a:uLnTx/>
                <a:uFillTx/>
                <a:latin typeface="Calibri"/>
                <a:ea typeface="+mn-ea"/>
                <a:cs typeface="+mn-cs"/>
              </a:rPr>
              <a:t>Meet at Reid Temple </a:t>
            </a:r>
            <a:r>
              <a:rPr kumimoji="0" lang="en-US" sz="2600" b="1" i="0" u="none" strike="noStrike" kern="1200" cap="none" spc="0" normalizeH="0" baseline="0" noProof="0" dirty="0">
                <a:ln>
                  <a:noFill/>
                </a:ln>
                <a:solidFill>
                  <a:srgbClr val="FFFF00"/>
                </a:solidFill>
                <a:effectLst/>
                <a:uLnTx/>
                <a:uFillTx/>
                <a:latin typeface="Calibri"/>
                <a:ea typeface="+mn-ea"/>
                <a:cs typeface="+mn-cs"/>
              </a:rPr>
              <a:t>no later than 8:30</a:t>
            </a:r>
            <a:r>
              <a:rPr lang="en-US" sz="2600" b="1" dirty="0">
                <a:solidFill>
                  <a:srgbClr val="FFFF00"/>
                </a:solidFill>
                <a:latin typeface="Calibri"/>
              </a:rPr>
              <a:t>AM</a:t>
            </a:r>
            <a:r>
              <a:rPr kumimoji="0" lang="en-US" sz="2600" b="1" i="0" u="none" strike="noStrike" kern="1200" cap="none" spc="0" normalizeH="0" baseline="0" noProof="0" dirty="0">
                <a:ln>
                  <a:noFill/>
                </a:ln>
                <a:solidFill>
                  <a:srgbClr val="FFFF00"/>
                </a:solidFill>
                <a:effectLst/>
                <a:uLnTx/>
                <a:uFillTx/>
                <a:latin typeface="Calibri"/>
                <a:ea typeface="+mn-ea"/>
                <a:cs typeface="+mn-cs"/>
              </a:rPr>
              <a:t> </a:t>
            </a:r>
            <a:r>
              <a:rPr kumimoji="0" lang="en-US" sz="2600" b="0" i="0" u="none" strike="noStrike" kern="1200" cap="none" spc="0" normalizeH="0" baseline="0" noProof="0" dirty="0">
                <a:ln>
                  <a:noFill/>
                </a:ln>
                <a:solidFill>
                  <a:schemeClr val="bg1"/>
                </a:solidFill>
                <a:effectLst/>
                <a:uLnTx/>
                <a:uFillTx/>
                <a:latin typeface="Calibri"/>
                <a:ea typeface="+mn-ea"/>
                <a:cs typeface="+mn-cs"/>
              </a:rPr>
              <a:t>on Saturday, September 6</a:t>
            </a:r>
            <a:r>
              <a:rPr kumimoji="0" lang="en-US" sz="2600" b="0" i="0" u="none" strike="noStrike" kern="1200" cap="none" spc="0" normalizeH="0" baseline="30000" noProof="0" dirty="0">
                <a:ln>
                  <a:noFill/>
                </a:ln>
                <a:solidFill>
                  <a:schemeClr val="bg1"/>
                </a:solidFill>
                <a:effectLst/>
                <a:uLnTx/>
                <a:uFillTx/>
                <a:latin typeface="Calibri"/>
                <a:ea typeface="+mn-ea"/>
                <a:cs typeface="+mn-cs"/>
              </a:rPr>
              <a:t>th</a:t>
            </a:r>
            <a:r>
              <a:rPr kumimoji="0" lang="en-US" sz="2600" b="0" i="0" u="none" strike="noStrike" kern="1200" cap="none" spc="0" normalizeH="0" baseline="0" noProof="0" dirty="0">
                <a:ln>
                  <a:noFill/>
                </a:ln>
                <a:solidFill>
                  <a:schemeClr val="bg1"/>
                </a:solidFill>
                <a:effectLst/>
                <a:uLnTx/>
                <a:uFillTx/>
                <a:latin typeface="Calibri"/>
                <a:ea typeface="+mn-ea"/>
                <a:cs typeface="+mn-cs"/>
              </a:rPr>
              <a:t>. </a:t>
            </a:r>
          </a:p>
          <a:p>
            <a:pPr marL="457200" marR="0" lvl="0" indent="-457200" algn="ctr"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endParaRPr kumimoji="0" lang="en-US" sz="2600" b="0" i="0" u="none" strike="noStrike" kern="1200" cap="none" spc="0" normalizeH="0" baseline="0" noProof="0" dirty="0">
              <a:ln>
                <a:noFill/>
              </a:ln>
              <a:solidFill>
                <a:schemeClr val="bg1"/>
              </a:solidFill>
              <a:effectLst/>
              <a:uLnTx/>
              <a:uFillTx/>
              <a:latin typeface="Calibri"/>
              <a:ea typeface="+mn-ea"/>
              <a:cs typeface="+mn-cs"/>
            </a:endParaRPr>
          </a:p>
          <a:p>
            <a:pPr marL="457200" marR="0" lvl="0" indent="-457200" algn="ctr"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600" b="0" i="0" u="none" strike="noStrike" kern="1200" cap="none" spc="0" normalizeH="0" baseline="0" noProof="0" dirty="0">
                <a:ln>
                  <a:noFill/>
                </a:ln>
                <a:solidFill>
                  <a:schemeClr val="bg1"/>
                </a:solidFill>
                <a:effectLst/>
                <a:uLnTx/>
                <a:uFillTx/>
                <a:latin typeface="Calibri"/>
                <a:ea typeface="+mn-ea"/>
                <a:cs typeface="+mn-cs"/>
              </a:rPr>
              <a:t>We will begin our prayer walk </a:t>
            </a:r>
            <a:r>
              <a:rPr kumimoji="0" lang="en-US" sz="2600" b="1" i="0" u="none" strike="noStrike" kern="1200" cap="none" spc="0" normalizeH="0" baseline="0" noProof="0" dirty="0">
                <a:ln>
                  <a:noFill/>
                </a:ln>
                <a:solidFill>
                  <a:srgbClr val="FFFF00"/>
                </a:solidFill>
                <a:effectLst/>
                <a:uLnTx/>
                <a:uFillTx/>
                <a:latin typeface="Calibri"/>
                <a:ea typeface="+mn-ea"/>
                <a:cs typeface="+mn-cs"/>
              </a:rPr>
              <a:t>promptly </a:t>
            </a:r>
            <a:r>
              <a:rPr kumimoji="0" lang="en-US" sz="2600" b="0" i="0" u="none" strike="noStrike" kern="1200" cap="none" spc="0" normalizeH="0" baseline="0" noProof="0" dirty="0">
                <a:ln>
                  <a:noFill/>
                </a:ln>
                <a:solidFill>
                  <a:schemeClr val="bg1"/>
                </a:solidFill>
                <a:effectLst/>
                <a:uLnTx/>
                <a:uFillTx/>
                <a:latin typeface="Calibri"/>
                <a:ea typeface="+mn-ea"/>
                <a:cs typeface="+mn-cs"/>
              </a:rPr>
              <a:t>at 9AM. </a:t>
            </a:r>
          </a:p>
          <a:p>
            <a:pPr marL="457200" marR="0" lvl="0" indent="-457200" algn="ctr"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endParaRPr kumimoji="0" lang="en-US" sz="2600" b="0" i="0" u="none" strike="noStrike" kern="1200" cap="none" spc="0" normalizeH="0" baseline="0" noProof="0" dirty="0">
              <a:ln>
                <a:noFill/>
              </a:ln>
              <a:solidFill>
                <a:schemeClr val="bg1"/>
              </a:solidFill>
              <a:effectLst/>
              <a:uLnTx/>
              <a:uFillTx/>
              <a:latin typeface="Calibri"/>
              <a:ea typeface="+mn-ea"/>
              <a:cs typeface="+mn-cs"/>
            </a:endParaRPr>
          </a:p>
          <a:p>
            <a:pPr marL="457200" marR="0" lvl="0" indent="-457200" algn="ctr"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600" b="0" i="0" u="none" strike="noStrike" kern="1200" cap="none" spc="0" normalizeH="0" baseline="0" noProof="0" dirty="0">
                <a:ln>
                  <a:noFill/>
                </a:ln>
                <a:solidFill>
                  <a:schemeClr val="bg1"/>
                </a:solidFill>
                <a:effectLst/>
                <a:uLnTx/>
                <a:uFillTx/>
                <a:latin typeface="Calibri"/>
                <a:ea typeface="+mn-ea"/>
                <a:cs typeface="+mn-cs"/>
              </a:rPr>
              <a:t>A slow round trip walk from Reid Temple to </a:t>
            </a:r>
            <a:r>
              <a:rPr kumimoji="0" lang="en-US" sz="2600" b="0" i="0" u="none" strike="noStrike" kern="1200" cap="none" spc="0" normalizeH="0" baseline="0" noProof="0" dirty="0" err="1">
                <a:ln>
                  <a:noFill/>
                </a:ln>
                <a:solidFill>
                  <a:schemeClr val="bg1"/>
                </a:solidFill>
                <a:effectLst/>
                <a:uLnTx/>
                <a:uFillTx/>
                <a:latin typeface="Calibri"/>
                <a:ea typeface="+mn-ea"/>
                <a:cs typeface="+mn-cs"/>
              </a:rPr>
              <a:t>Hillmeade</a:t>
            </a:r>
            <a:r>
              <a:rPr kumimoji="0" lang="en-US" sz="2600" b="0" i="0" u="none" strike="noStrike" kern="1200" cap="none" spc="0" normalizeH="0" baseline="0" noProof="0" dirty="0">
                <a:ln>
                  <a:noFill/>
                </a:ln>
                <a:solidFill>
                  <a:schemeClr val="bg1"/>
                </a:solidFill>
                <a:effectLst/>
                <a:uLnTx/>
                <a:uFillTx/>
                <a:latin typeface="Calibri"/>
                <a:ea typeface="+mn-ea"/>
                <a:cs typeface="+mn-cs"/>
              </a:rPr>
              <a:t> Road and back will take about one hour.  </a:t>
            </a:r>
            <a:r>
              <a:rPr kumimoji="0" lang="en-US" sz="2600" b="1" i="0" u="none" strike="noStrike" kern="1200" cap="none" spc="0" normalizeH="0" baseline="0" noProof="0" dirty="0">
                <a:ln>
                  <a:noFill/>
                </a:ln>
                <a:solidFill>
                  <a:srgbClr val="FFFF00"/>
                </a:solidFill>
                <a:effectLst/>
                <a:uLnTx/>
                <a:uFillTx/>
                <a:latin typeface="Calibri"/>
                <a:ea typeface="+mn-ea"/>
                <a:cs typeface="+mn-cs"/>
              </a:rPr>
              <a:t>Know your body</a:t>
            </a:r>
            <a:r>
              <a:rPr kumimoji="0" lang="en-US" sz="2600" b="0" i="0" u="none" strike="noStrike" kern="1200" cap="none" spc="0" normalizeH="0" baseline="0" noProof="0" dirty="0">
                <a:ln>
                  <a:noFill/>
                </a:ln>
                <a:solidFill>
                  <a:schemeClr val="bg1"/>
                </a:solidFill>
                <a:effectLst/>
                <a:uLnTx/>
                <a:uFillTx/>
                <a:latin typeface="Calibri"/>
                <a:ea typeface="+mn-ea"/>
                <a:cs typeface="+mn-cs"/>
              </a:rPr>
              <a:t>.  There are no places to sit down along the way.   </a:t>
            </a:r>
          </a:p>
          <a:p>
            <a:pPr marR="0" lvl="0" algn="ctr" defTabSz="914400" rtl="0" eaLnBrk="1" fontAlgn="auto" latinLnBrk="0" hangingPunct="1">
              <a:lnSpc>
                <a:spcPct val="100000"/>
              </a:lnSpc>
              <a:spcBef>
                <a:spcPct val="20000"/>
              </a:spcBef>
              <a:spcAft>
                <a:spcPts val="0"/>
              </a:spcAft>
              <a:buClrTx/>
              <a:buSzTx/>
              <a:tabLst/>
              <a:defRPr/>
            </a:pPr>
            <a:endParaRPr kumimoji="0" lang="en-US" sz="2600" b="0" i="0" u="none" strike="noStrike" kern="1200" cap="none" spc="0" normalizeH="0" baseline="0" noProof="0" dirty="0">
              <a:ln>
                <a:noFill/>
              </a:ln>
              <a:solidFill>
                <a:schemeClr val="bg1"/>
              </a:solidFill>
              <a:effectLst/>
              <a:uLnTx/>
              <a:uFillTx/>
              <a:latin typeface="Calibri"/>
              <a:ea typeface="+mn-ea"/>
              <a:cs typeface="+mn-cs"/>
            </a:endParaRPr>
          </a:p>
          <a:p>
            <a:pPr marL="457200" marR="0" lvl="0" indent="-457200" algn="ctr"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600" b="0" i="0" u="none" strike="noStrike" kern="1200" cap="none" spc="0" normalizeH="0" baseline="0" noProof="0" dirty="0">
                <a:ln>
                  <a:noFill/>
                </a:ln>
                <a:solidFill>
                  <a:schemeClr val="bg1"/>
                </a:solidFill>
                <a:effectLst/>
                <a:uLnTx/>
                <a:uFillTx/>
                <a:latin typeface="Calibri"/>
                <a:ea typeface="+mn-ea"/>
                <a:cs typeface="+mn-cs"/>
              </a:rPr>
              <a:t>Please </a:t>
            </a:r>
            <a:r>
              <a:rPr kumimoji="0" lang="en-US" sz="2600" b="1" i="0" u="none" strike="noStrike" kern="1200" cap="none" spc="0" normalizeH="0" baseline="0" noProof="0" dirty="0">
                <a:ln>
                  <a:noFill/>
                </a:ln>
                <a:solidFill>
                  <a:srgbClr val="FFFF00"/>
                </a:solidFill>
                <a:effectLst/>
                <a:uLnTx/>
                <a:uFillTx/>
                <a:latin typeface="Calibri"/>
                <a:ea typeface="+mn-ea"/>
                <a:cs typeface="+mn-cs"/>
              </a:rPr>
              <a:t>bring water </a:t>
            </a:r>
            <a:r>
              <a:rPr kumimoji="0" lang="en-US" sz="2600" b="0" i="0" u="none" strike="noStrike" kern="1200" cap="none" spc="0" normalizeH="0" baseline="0" noProof="0" dirty="0">
                <a:ln>
                  <a:noFill/>
                </a:ln>
                <a:solidFill>
                  <a:schemeClr val="bg1"/>
                </a:solidFill>
                <a:effectLst/>
                <a:uLnTx/>
                <a:uFillTx/>
                <a:latin typeface="Calibri"/>
                <a:ea typeface="+mn-ea"/>
                <a:cs typeface="+mn-cs"/>
              </a:rPr>
              <a:t>for the walk to ensure you are properly hydrated.</a:t>
            </a:r>
          </a:p>
          <a:p>
            <a:pPr marR="0" lvl="0" algn="ctr" defTabSz="914400" rtl="0" eaLnBrk="1" fontAlgn="auto" latinLnBrk="0" hangingPunct="1">
              <a:lnSpc>
                <a:spcPct val="100000"/>
              </a:lnSpc>
              <a:spcBef>
                <a:spcPct val="20000"/>
              </a:spcBef>
              <a:spcAft>
                <a:spcPts val="0"/>
              </a:spcAft>
              <a:buClrTx/>
              <a:buSzTx/>
              <a:tabLst/>
              <a:defRPr/>
            </a:pPr>
            <a:endParaRPr kumimoji="0" lang="en-US" sz="2600" b="0" i="0" u="none" strike="noStrike" kern="1200" cap="none" spc="0" normalizeH="0" baseline="0" noProof="0" dirty="0">
              <a:ln>
                <a:noFill/>
              </a:ln>
              <a:solidFill>
                <a:schemeClr val="bg1"/>
              </a:solidFill>
              <a:effectLst/>
              <a:uLnTx/>
              <a:uFillTx/>
              <a:latin typeface="Calibri"/>
              <a:ea typeface="+mn-ea"/>
              <a:cs typeface="+mn-cs"/>
            </a:endParaRPr>
          </a:p>
          <a:p>
            <a:pPr marL="457200" marR="0" lvl="0" indent="-457200" algn="ctr"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600" b="0" i="0" u="none" strike="noStrike" kern="1200" cap="none" spc="0" normalizeH="0" baseline="0" noProof="0" dirty="0">
                <a:ln>
                  <a:noFill/>
                </a:ln>
                <a:solidFill>
                  <a:schemeClr val="bg1"/>
                </a:solidFill>
                <a:effectLst/>
                <a:uLnTx/>
                <a:uFillTx/>
                <a:latin typeface="Calibri"/>
                <a:ea typeface="+mn-ea"/>
                <a:cs typeface="+mn-cs"/>
              </a:rPr>
              <a:t>The neighboring communities have been </a:t>
            </a:r>
            <a:r>
              <a:rPr kumimoji="0" lang="en-US" sz="2600" b="1" i="0" u="none" strike="noStrike" kern="1200" cap="none" spc="0" normalizeH="0" baseline="0" noProof="0" dirty="0">
                <a:ln>
                  <a:noFill/>
                </a:ln>
                <a:solidFill>
                  <a:srgbClr val="FFFF00"/>
                </a:solidFill>
                <a:effectLst/>
                <a:uLnTx/>
                <a:uFillTx/>
                <a:latin typeface="Calibri"/>
                <a:ea typeface="+mn-ea"/>
                <a:cs typeface="+mn-cs"/>
              </a:rPr>
              <a:t>invited</a:t>
            </a:r>
            <a:r>
              <a:rPr kumimoji="0" lang="en-US" sz="2600" b="0" i="0" u="none" strike="noStrike" kern="1200" cap="none" spc="0" normalizeH="0" baseline="0" noProof="0" dirty="0">
                <a:ln>
                  <a:noFill/>
                </a:ln>
                <a:solidFill>
                  <a:schemeClr val="bg1"/>
                </a:solidFill>
                <a:effectLst/>
                <a:uLnTx/>
                <a:uFillTx/>
                <a:latin typeface="Calibri"/>
                <a:ea typeface="+mn-ea"/>
                <a:cs typeface="+mn-cs"/>
              </a:rPr>
              <a:t> to join us. </a:t>
            </a:r>
          </a:p>
        </p:txBody>
      </p:sp>
    </p:spTree>
    <p:extLst>
      <p:ext uri="{BB962C8B-B14F-4D97-AF65-F5344CB8AC3E}">
        <p14:creationId xmlns:p14="http://schemas.microsoft.com/office/powerpoint/2010/main" val="625796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F7B83D-9EDB-E7CF-B998-264020DD90C6}"/>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912BA4D-E26C-E166-0F29-844DCFA29B9E}"/>
              </a:ext>
            </a:extLst>
          </p:cNvPr>
          <p:cNvPicPr>
            <a:picLocks noChangeAspect="1"/>
          </p:cNvPicPr>
          <p:nvPr/>
        </p:nvPicPr>
        <p:blipFill>
          <a:blip r:embed="rId2"/>
          <a:srcRect l="562"/>
          <a:stretch>
            <a:fillRect/>
          </a:stretch>
        </p:blipFill>
        <p:spPr>
          <a:xfrm>
            <a:off x="20" y="10"/>
            <a:ext cx="4654276" cy="6857990"/>
          </a:xfrm>
          <a:prstGeom prst="rect">
            <a:avLst/>
          </a:prstGeom>
        </p:spPr>
      </p:pic>
      <p:pic>
        <p:nvPicPr>
          <p:cNvPr id="3" name="Picture 2" descr="A colorful background with text&#10;&#10;AI-generated content may be incorrect.">
            <a:extLst>
              <a:ext uri="{FF2B5EF4-FFF2-40B4-BE49-F238E27FC236}">
                <a16:creationId xmlns:a16="http://schemas.microsoft.com/office/drawing/2014/main" id="{AFD1CD58-1E14-1F0E-D5AA-82C4C59916A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9087" r="19088"/>
          <a:stretch>
            <a:fillRect/>
          </a:stretch>
        </p:blipFill>
        <p:spPr>
          <a:xfrm>
            <a:off x="4654296" y="10"/>
            <a:ext cx="7537704" cy="6857990"/>
          </a:xfrm>
          <a:prstGeom prst="rect">
            <a:avLst/>
          </a:prstGeom>
        </p:spPr>
      </p:pic>
      <p:sp>
        <p:nvSpPr>
          <p:cNvPr id="5" name="TextBox 4">
            <a:extLst>
              <a:ext uri="{FF2B5EF4-FFF2-40B4-BE49-F238E27FC236}">
                <a16:creationId xmlns:a16="http://schemas.microsoft.com/office/drawing/2014/main" id="{A4B4C398-64F3-C52E-8AF9-F0D941B411BF}"/>
              </a:ext>
            </a:extLst>
          </p:cNvPr>
          <p:cNvSpPr txBox="1"/>
          <p:nvPr/>
        </p:nvSpPr>
        <p:spPr>
          <a:xfrm>
            <a:off x="4773787" y="2764466"/>
            <a:ext cx="7297197" cy="1200904"/>
          </a:xfrm>
          <a:prstGeom prst="rect">
            <a:avLst/>
          </a:prstGeom>
          <a:noFill/>
        </p:spPr>
        <p:txBody>
          <a:bodyPr wrap="square" rtlCol="0">
            <a:spAutoFit/>
          </a:bodyPr>
          <a:lstStyle/>
          <a:p>
            <a:pPr algn="ctr"/>
            <a:r>
              <a:rPr lang="en-US" sz="7200" dirty="0">
                <a:solidFill>
                  <a:schemeClr val="bg1"/>
                </a:solidFill>
              </a:rPr>
              <a:t>QUESTIONS?!?!</a:t>
            </a:r>
          </a:p>
        </p:txBody>
      </p:sp>
    </p:spTree>
    <p:extLst>
      <p:ext uri="{BB962C8B-B14F-4D97-AF65-F5344CB8AC3E}">
        <p14:creationId xmlns:p14="http://schemas.microsoft.com/office/powerpoint/2010/main" val="128416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chemeClr val="accent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237258" y="1340426"/>
            <a:ext cx="11814747" cy="5437829"/>
          </a:xfrm>
          <a:prstGeom prst="roundRect">
            <a:avLst/>
          </a:prstGeom>
          <a:solidFill>
            <a:srgbClr val="E73A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4836E-28D6-17B4-13E2-1391D12BDE9C}"/>
              </a:ext>
            </a:extLst>
          </p:cNvPr>
          <p:cNvSpPr txBox="1"/>
          <p:nvPr/>
        </p:nvSpPr>
        <p:spPr>
          <a:xfrm>
            <a:off x="0" y="1212716"/>
            <a:ext cx="12001501" cy="5909310"/>
          </a:xfrm>
          <a:prstGeom prst="rect">
            <a:avLst/>
          </a:prstGeom>
          <a:noFill/>
        </p:spPr>
        <p:txBody>
          <a:bodyPr wrap="square" rtlCol="0">
            <a:spAutoFit/>
          </a:bodyPr>
          <a:lstStyle/>
          <a:p>
            <a:pPr algn="ctr" fontAlgn="base">
              <a:lnSpc>
                <a:spcPct val="150000"/>
              </a:lnSpc>
            </a:pPr>
            <a:r>
              <a:rPr lang="en-US" sz="2400" b="1" dirty="0">
                <a:solidFill>
                  <a:schemeClr val="bg1"/>
                </a:solidFill>
                <a:latin typeface="Amasis MT Pro Medium" panose="02040604050005020304" pitchFamily="18" charset="0"/>
              </a:rPr>
              <a:t>Prayer​</a:t>
            </a:r>
          </a:p>
          <a:p>
            <a:pPr algn="ctr" fontAlgn="base">
              <a:lnSpc>
                <a:spcPct val="150000"/>
              </a:lnSpc>
            </a:pPr>
            <a:r>
              <a:rPr lang="en-US" sz="2400" b="1" dirty="0">
                <a:solidFill>
                  <a:schemeClr val="bg1"/>
                </a:solidFill>
                <a:latin typeface="Amasis MT Pro Medium" panose="02040604050005020304" pitchFamily="18" charset="0"/>
              </a:rPr>
              <a:t>Scriptures: Revelation 7:9-17​</a:t>
            </a:r>
          </a:p>
          <a:p>
            <a:pPr algn="ctr" fontAlgn="base">
              <a:lnSpc>
                <a:spcPct val="150000"/>
              </a:lnSpc>
            </a:pPr>
            <a:r>
              <a:rPr lang="en-US" sz="2400" b="1" dirty="0">
                <a:solidFill>
                  <a:schemeClr val="bg1"/>
                </a:solidFill>
                <a:latin typeface="Amasis MT Pro Medium" panose="02040604050005020304" pitchFamily="18" charset="0"/>
              </a:rPr>
              <a:t>Technical Redemption but Unrepentant Worship: </a:t>
            </a:r>
          </a:p>
          <a:p>
            <a:pPr algn="ctr" fontAlgn="base">
              <a:lnSpc>
                <a:spcPct val="150000"/>
              </a:lnSpc>
            </a:pPr>
            <a:r>
              <a:rPr lang="en-US" sz="2400" b="1" dirty="0">
                <a:solidFill>
                  <a:schemeClr val="bg1"/>
                </a:solidFill>
                <a:latin typeface="Amasis MT Pro Medium" panose="02040604050005020304" pitchFamily="18" charset="0"/>
              </a:rPr>
              <a:t>Matthew 11: 20-21; 2 Timothy 3:2-5​</a:t>
            </a:r>
          </a:p>
          <a:p>
            <a:pPr algn="ctr" fontAlgn="base">
              <a:lnSpc>
                <a:spcPct val="150000"/>
              </a:lnSpc>
            </a:pPr>
            <a:r>
              <a:rPr lang="en-US" sz="2400" b="1" dirty="0">
                <a:solidFill>
                  <a:schemeClr val="bg1"/>
                </a:solidFill>
                <a:latin typeface="Amasis MT Pro Medium" panose="02040604050005020304" pitchFamily="18" charset="0"/>
              </a:rPr>
              <a:t>Repentance Tested by Fire for Authentic Worship : </a:t>
            </a:r>
          </a:p>
          <a:p>
            <a:pPr algn="ctr" fontAlgn="base">
              <a:lnSpc>
                <a:spcPct val="150000"/>
              </a:lnSpc>
            </a:pPr>
            <a:r>
              <a:rPr lang="en-US" sz="2400" b="1" dirty="0">
                <a:solidFill>
                  <a:schemeClr val="bg1"/>
                </a:solidFill>
                <a:latin typeface="Amasis MT Pro Medium" panose="02040604050005020304" pitchFamily="18" charset="0"/>
              </a:rPr>
              <a:t>Jude 1:23; Hebrews12:29; Isaiah 33:14​</a:t>
            </a:r>
          </a:p>
          <a:p>
            <a:pPr algn="ctr" fontAlgn="base">
              <a:lnSpc>
                <a:spcPct val="150000"/>
              </a:lnSpc>
            </a:pPr>
            <a:r>
              <a:rPr lang="en-US" sz="2400" b="1" dirty="0">
                <a:solidFill>
                  <a:schemeClr val="bg1"/>
                </a:solidFill>
                <a:latin typeface="Amasis MT Pro Medium" panose="02040604050005020304" pitchFamily="18" charset="0"/>
              </a:rPr>
              <a:t>Branded by Fire for Authentic Worship:</a:t>
            </a:r>
          </a:p>
          <a:p>
            <a:pPr algn="ctr" fontAlgn="base">
              <a:lnSpc>
                <a:spcPct val="150000"/>
              </a:lnSpc>
            </a:pPr>
            <a:r>
              <a:rPr lang="en-US" sz="2400" b="1" dirty="0">
                <a:solidFill>
                  <a:schemeClr val="bg1"/>
                </a:solidFill>
                <a:latin typeface="Amasis MT Pro Medium" panose="02040604050005020304" pitchFamily="18" charset="0"/>
              </a:rPr>
              <a:t>Exodus 3:2, Exodus13:21; Acts 2:3; Hebrews 12:14​</a:t>
            </a:r>
          </a:p>
          <a:p>
            <a:pPr algn="ctr" fontAlgn="base">
              <a:lnSpc>
                <a:spcPct val="150000"/>
              </a:lnSpc>
            </a:pPr>
            <a:r>
              <a:rPr lang="en-US" sz="2400" b="1" dirty="0">
                <a:solidFill>
                  <a:schemeClr val="bg1"/>
                </a:solidFill>
                <a:latin typeface="Amasis MT Pro Medium" panose="02040604050005020304" pitchFamily="18" charset="0"/>
              </a:rPr>
              <a:t>Special Presentation – Bro. Robert Myers</a:t>
            </a:r>
          </a:p>
          <a:p>
            <a:pPr algn="ctr" fontAlgn="base">
              <a:lnSpc>
                <a:spcPct val="150000"/>
              </a:lnSpc>
            </a:pPr>
            <a:r>
              <a:rPr lang="en-US" sz="2400" b="1" dirty="0">
                <a:solidFill>
                  <a:schemeClr val="bg1"/>
                </a:solidFill>
                <a:latin typeface="Amasis MT Pro Medium" panose="02040604050005020304" pitchFamily="18" charset="0"/>
              </a:rPr>
              <a:t>Questions and Answers</a:t>
            </a:r>
          </a:p>
          <a:p>
            <a:endParaRPr lang="en-US" dirty="0"/>
          </a:p>
        </p:txBody>
      </p:sp>
    </p:spTree>
    <p:extLst>
      <p:ext uri="{BB962C8B-B14F-4D97-AF65-F5344CB8AC3E}">
        <p14:creationId xmlns:p14="http://schemas.microsoft.com/office/powerpoint/2010/main" val="92582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a bright light">
            <a:extLst>
              <a:ext uri="{FF2B5EF4-FFF2-40B4-BE49-F238E27FC236}">
                <a16:creationId xmlns:a16="http://schemas.microsoft.com/office/drawing/2014/main" id="{13999845-CAC6-DA1F-99FC-BBE133B1CD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r="2701"/>
          <a:stretch>
            <a:fillRect/>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4" name="Rectangle: Rounded Corners 3">
            <a:extLst>
              <a:ext uri="{FF2B5EF4-FFF2-40B4-BE49-F238E27FC236}">
                <a16:creationId xmlns:a16="http://schemas.microsoft.com/office/drawing/2014/main" id="{43248F64-7562-BB80-96AA-35500F188696}"/>
              </a:ext>
            </a:extLst>
          </p:cNvPr>
          <p:cNvSpPr/>
          <p:nvPr/>
        </p:nvSpPr>
        <p:spPr>
          <a:xfrm>
            <a:off x="1085850" y="1039091"/>
            <a:ext cx="8785514" cy="4868141"/>
          </a:xfrm>
          <a:prstGeom prst="roundRect">
            <a:avLst/>
          </a:prstGeom>
          <a:solidFill>
            <a:srgbClr val="A627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B2C431-9970-4D6D-CA43-9EA96510F0C1}"/>
              </a:ext>
            </a:extLst>
          </p:cNvPr>
          <p:cNvSpPr txBox="1"/>
          <p:nvPr/>
        </p:nvSpPr>
        <p:spPr>
          <a:xfrm>
            <a:off x="1304060" y="2421032"/>
            <a:ext cx="8385462" cy="2015936"/>
          </a:xfrm>
          <a:prstGeom prst="rect">
            <a:avLst/>
          </a:prstGeom>
          <a:noFill/>
        </p:spPr>
        <p:txBody>
          <a:bodyPr wrap="square" rtlCol="0">
            <a:spAutoFit/>
          </a:bodyPr>
          <a:lstStyle/>
          <a:p>
            <a:pPr algn="ctr"/>
            <a:r>
              <a:rPr lang="en-US" sz="12500" dirty="0">
                <a:solidFill>
                  <a:schemeClr val="bg1"/>
                </a:solidFill>
                <a:latin typeface="Algerian" panose="04020705040A02060702" pitchFamily="82" charset="0"/>
              </a:rPr>
              <a:t>THE WORD!</a:t>
            </a:r>
            <a:endParaRPr lang="en-US" dirty="0"/>
          </a:p>
        </p:txBody>
      </p:sp>
    </p:spTree>
    <p:extLst>
      <p:ext uri="{BB962C8B-B14F-4D97-AF65-F5344CB8AC3E}">
        <p14:creationId xmlns:p14="http://schemas.microsoft.com/office/powerpoint/2010/main" val="3638761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A9290F-D063-C9AE-D104-2C13F2CD2EB8}"/>
              </a:ext>
            </a:extLst>
          </p:cNvPr>
          <p:cNvSpPr txBox="1"/>
          <p:nvPr/>
        </p:nvSpPr>
        <p:spPr>
          <a:xfrm>
            <a:off x="199160" y="1106631"/>
            <a:ext cx="11871614" cy="4893647"/>
          </a:xfrm>
          <a:prstGeom prst="rect">
            <a:avLst/>
          </a:prstGeom>
          <a:noFill/>
        </p:spPr>
        <p:txBody>
          <a:bodyPr wrap="square" rtlCol="0">
            <a:spAutoFit/>
          </a:bodyPr>
          <a:lstStyle/>
          <a:p>
            <a:pPr algn="ctr" fontAlgn="base"/>
            <a:r>
              <a:rPr lang="en-US" sz="2400" b="1"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Revelation 7: 9-12:</a:t>
            </a:r>
            <a:r>
              <a:rPr lang="en-US" sz="2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After this I beheld, and, lo, a great multitude, which no man could number, of all nations, and kindreds, and people, and tongues, stood before the throne, and before the Lamb, clothed with white robes, and palms in their hands;​ And cried with a loud voice, saying, Salvation to our God which </a:t>
            </a:r>
            <a:r>
              <a:rPr lang="en-US" sz="24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sitteth</a:t>
            </a: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upon the throne, and unto the Lamb. ​ And all the angels stood round about the throne, and about the elders and the four beasts, and fell</a:t>
            </a:r>
          </a:p>
          <a:p>
            <a:pPr algn="ctr" fontAlgn="base"/>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before the throne on their faces, and worshipped God, saying, Amen: Blessing, and glory, and wisdom, and thanksgiving, and </a:t>
            </a:r>
            <a:r>
              <a:rPr lang="en-US" sz="24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honour</a:t>
            </a: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and power, and might, be unto our God for ever and ever. Amen.​ And one of the elders answered, saying unto me, What are these which are arrayed in white robes? And whence came they?​ And I said unto him, Sir, thou knowest. And he said to me, These are they which came out of great tribulation, and have washed their robes, and made them white in the blood of the Lamb.​”</a:t>
            </a:r>
          </a:p>
        </p:txBody>
      </p:sp>
    </p:spTree>
    <p:extLst>
      <p:ext uri="{BB962C8B-B14F-4D97-AF65-F5344CB8AC3E}">
        <p14:creationId xmlns:p14="http://schemas.microsoft.com/office/powerpoint/2010/main" val="1655895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C3EE4-65A4-6AD5-86AE-9F9A73B0C19B}"/>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1453F9BC-C20E-EC39-34D6-6BB324615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A74BA35-53F3-5A8B-1A3E-3D6CF64BD8C4}"/>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E810B41-7985-9E6A-BAA1-65A424CED777}"/>
              </a:ext>
            </a:extLst>
          </p:cNvPr>
          <p:cNvSpPr txBox="1"/>
          <p:nvPr/>
        </p:nvSpPr>
        <p:spPr>
          <a:xfrm>
            <a:off x="199160" y="934172"/>
            <a:ext cx="11871614" cy="5509200"/>
          </a:xfrm>
          <a:prstGeom prst="rect">
            <a:avLst/>
          </a:prstGeom>
          <a:noFill/>
        </p:spPr>
        <p:txBody>
          <a:bodyPr wrap="square" rtlCol="0">
            <a:spAutoFit/>
          </a:bodyPr>
          <a:lstStyle/>
          <a:p>
            <a:pPr algn="ctr" fontAlgn="base"/>
            <a:r>
              <a:rPr lang="en-US" sz="3200" b="1"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Revelation 7: 13-17 </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“Therefore are they before the throne of God and serve him day and night in his temple: and he that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sitteth</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on the throne shall dwell among them. ​</a:t>
            </a:r>
          </a:p>
          <a:p>
            <a:pPr algn="ctr" fontAlgn="base"/>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Therefore are they before the throne of God, and serve him day and night in his temple: and he that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sitteth</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on the throne shall dwell among them.​ They shall hunger no more, neither thirst any more; neither shall the sun light on them, nor any heat.​ For the Lamb which is in the midst of the throne shall feed them, and shall lead them unto living fountains of waters: and God shall wipe away all tears from their eyes.”</a:t>
            </a:r>
            <a:endParaRPr lang="en-US" sz="3200" dirty="0"/>
          </a:p>
        </p:txBody>
      </p:sp>
    </p:spTree>
    <p:extLst>
      <p:ext uri="{BB962C8B-B14F-4D97-AF65-F5344CB8AC3E}">
        <p14:creationId xmlns:p14="http://schemas.microsoft.com/office/powerpoint/2010/main" val="1709088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660312-6A34-F774-0EAB-EF0822BD2A5D}"/>
              </a:ext>
            </a:extLst>
          </p:cNvPr>
          <p:cNvSpPr/>
          <p:nvPr/>
        </p:nvSpPr>
        <p:spPr>
          <a:xfrm>
            <a:off x="417369" y="4157982"/>
            <a:ext cx="11061123" cy="2554545"/>
          </a:xfrm>
          <a:prstGeom prst="rect">
            <a:avLst/>
          </a:prstGeom>
          <a:solidFill>
            <a:srgbClr val="EC665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Chapter 7 is sandwiched by the sixth and seventh seal in Revelation. The Seven Seals in chapters 5–8 are symbolic events that unfold when the Lamb (Christ) opens a scroll sealed with seven seals. Each seal releases a vision of divine judgment or cosmic event, except for Chapter 7.​</a:t>
            </a:r>
          </a:p>
          <a:p>
            <a:pPr algn="ctr"/>
            <a:endParaRPr lang="en-US" sz="2400" dirty="0"/>
          </a:p>
          <a:p>
            <a:pPr algn="ctr"/>
            <a:r>
              <a:rPr lang="en-US" sz="2400" dirty="0"/>
              <a:t>John sees two visions in chapter 7 that emphasizes God’s protection and salvation of His people.</a:t>
            </a:r>
          </a:p>
        </p:txBody>
      </p:sp>
      <p:sp>
        <p:nvSpPr>
          <p:cNvPr id="6" name="Rectangle 5">
            <a:extLst>
              <a:ext uri="{FF2B5EF4-FFF2-40B4-BE49-F238E27FC236}">
                <a16:creationId xmlns:a16="http://schemas.microsoft.com/office/drawing/2014/main" id="{D5ED9924-0ECF-CE43-5C33-31CB48C78EB6}"/>
              </a:ext>
            </a:extLst>
          </p:cNvPr>
          <p:cNvSpPr/>
          <p:nvPr/>
        </p:nvSpPr>
        <p:spPr>
          <a:xfrm>
            <a:off x="801832" y="348094"/>
            <a:ext cx="10588336" cy="2829904"/>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03D91D-4F6E-2ACC-032D-12A5C653DD90}"/>
              </a:ext>
            </a:extLst>
          </p:cNvPr>
          <p:cNvSpPr txBox="1"/>
          <p:nvPr/>
        </p:nvSpPr>
        <p:spPr>
          <a:xfrm>
            <a:off x="417369" y="485774"/>
            <a:ext cx="11357262" cy="2554545"/>
          </a:xfrm>
          <a:prstGeom prst="rect">
            <a:avLst/>
          </a:prstGeom>
          <a:noFill/>
        </p:spPr>
        <p:txBody>
          <a:bodyPr wrap="square" rtlCol="0">
            <a:spAutoFit/>
          </a:bodyPr>
          <a:lstStyle/>
          <a:p>
            <a:pPr algn="ctr"/>
            <a:r>
              <a:rPr lang="en-US" sz="8000" b="1" dirty="0">
                <a:solidFill>
                  <a:schemeClr val="bg1"/>
                </a:solidFill>
              </a:rPr>
              <a:t>WHAT REVELATION </a:t>
            </a:r>
          </a:p>
          <a:p>
            <a:pPr algn="ctr"/>
            <a:r>
              <a:rPr lang="en-US" sz="8000" b="1" dirty="0">
                <a:solidFill>
                  <a:schemeClr val="bg1"/>
                </a:solidFill>
              </a:rPr>
              <a:t>7 MEAN?</a:t>
            </a:r>
          </a:p>
        </p:txBody>
      </p:sp>
    </p:spTree>
    <p:extLst>
      <p:ext uri="{BB962C8B-B14F-4D97-AF65-F5344CB8AC3E}">
        <p14:creationId xmlns:p14="http://schemas.microsoft.com/office/powerpoint/2010/main" val="567108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F50F6-6056-151B-E5DB-479BE21B97BC}"/>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912F5FFB-53B0-A9A0-7720-43E48496F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E30F7E1-31D6-6BF0-3925-854BE3C59E77}"/>
              </a:ext>
            </a:extLst>
          </p:cNvPr>
          <p:cNvSpPr/>
          <p:nvPr/>
        </p:nvSpPr>
        <p:spPr>
          <a:xfrm>
            <a:off x="633845" y="327314"/>
            <a:ext cx="10946823" cy="6359236"/>
          </a:xfrm>
          <a:prstGeom prst="rect">
            <a:avLst/>
          </a:prstGeom>
          <a:solidFill>
            <a:srgbClr val="A9AE1A"/>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F72360-DFC3-CED8-F292-C6D9482DB2D9}"/>
              </a:ext>
            </a:extLst>
          </p:cNvPr>
          <p:cNvSpPr txBox="1"/>
          <p:nvPr/>
        </p:nvSpPr>
        <p:spPr>
          <a:xfrm>
            <a:off x="690996" y="327314"/>
            <a:ext cx="10702635" cy="6647974"/>
          </a:xfrm>
          <a:prstGeom prst="rect">
            <a:avLst/>
          </a:prstGeom>
          <a:noFill/>
        </p:spPr>
        <p:txBody>
          <a:bodyPr wrap="square" rtlCol="0">
            <a:spAutoFit/>
          </a:bodyPr>
          <a:lstStyle/>
          <a:p>
            <a:pPr algn="ctr" fontAlgn="base"/>
            <a:r>
              <a:rPr lang="en-US" sz="2400" dirty="0"/>
              <a:t>I. </a:t>
            </a:r>
            <a:r>
              <a:rPr lang="en-US" sz="2400" b="1" u="sng" dirty="0"/>
              <a:t>The Sealing of the 144,000 (Revelation 7:1–8) </a:t>
            </a:r>
            <a:r>
              <a:rPr lang="en-US" sz="2400" dirty="0"/>
              <a:t>Four angels stand at the four corners of the earth, holding back winds of destruction. Another angel appears from the east, carrying the seal of the living God. The servants of God are sealed on their foreheads before judgment begins.144,000 are sealed—12,000 from each of the twelve tribes of Israel. This is symbolic representing the fullness of God’s people (12 × 12 × 1000 = </a:t>
            </a:r>
            <a:r>
              <a:rPr lang="en-US" sz="2400" dirty="0">
                <a:solidFill>
                  <a:schemeClr val="bg1"/>
                </a:solidFill>
              </a:rPr>
              <a:t>completeness</a:t>
            </a:r>
            <a:r>
              <a:rPr lang="en-US" sz="2400" dirty="0"/>
              <a:t>).​</a:t>
            </a:r>
          </a:p>
          <a:p>
            <a:pPr algn="ctr" fontAlgn="base"/>
            <a:endParaRPr lang="en-US" sz="2400" dirty="0"/>
          </a:p>
          <a:p>
            <a:pPr algn="ctr" fontAlgn="base"/>
            <a:r>
              <a:rPr lang="en-US" sz="2400" dirty="0"/>
              <a:t>II. </a:t>
            </a:r>
            <a:r>
              <a:rPr lang="en-US" sz="2400" b="1" u="sng" dirty="0"/>
              <a:t>The Great Multitude in White Robes (Revelation 7:9–17) </a:t>
            </a:r>
            <a:r>
              <a:rPr lang="en-US" sz="2400" dirty="0"/>
              <a:t>John sees a great multitude that no one could count, from every nation, tribe, people, and language. They stand before the throne and before the Lamb, clothed in white robes, holding palm branches, shouting salvation. These are the ones who came out of the great tribulation. They have washed their robes in the blood of the Lamb. God promises that they will never hunger or thirst again. The Lamb (Jesus) will be their shepherd. God will wipe away every tear from their eyes.​</a:t>
            </a:r>
          </a:p>
          <a:p>
            <a:pPr algn="ctr" fontAlgn="base"/>
            <a:r>
              <a:rPr lang="en-US" sz="2400" dirty="0"/>
              <a:t>​</a:t>
            </a:r>
          </a:p>
          <a:p>
            <a:pPr algn="ctr" fontAlgn="base"/>
            <a:r>
              <a:rPr lang="en-US" sz="2400" b="1" dirty="0">
                <a:solidFill>
                  <a:schemeClr val="bg1"/>
                </a:solidFill>
              </a:rPr>
              <a:t>But to receive God's protection and salvation requires radical fire repentance. This is opposite of salvation by faith alone. BUCKLE UP!</a:t>
            </a:r>
            <a:endParaRPr lang="en-US" sz="2400" dirty="0">
              <a:solidFill>
                <a:schemeClr val="bg1"/>
              </a:solidFill>
            </a:endParaRPr>
          </a:p>
          <a:p>
            <a:endParaRPr lang="en-US" dirty="0"/>
          </a:p>
        </p:txBody>
      </p:sp>
    </p:spTree>
    <p:extLst>
      <p:ext uri="{BB962C8B-B14F-4D97-AF65-F5344CB8AC3E}">
        <p14:creationId xmlns:p14="http://schemas.microsoft.com/office/powerpoint/2010/main" val="2943857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B5FB264-936F-5B45-F9E1-9123F920BFD2}"/>
              </a:ext>
            </a:extLst>
          </p:cNvPr>
          <p:cNvSpPr/>
          <p:nvPr/>
        </p:nvSpPr>
        <p:spPr>
          <a:xfrm>
            <a:off x="417368" y="4390160"/>
            <a:ext cx="10858499" cy="1537855"/>
          </a:xfrm>
          <a:prstGeom prst="rect">
            <a:avLst/>
          </a:prstGeom>
          <a:solidFill>
            <a:srgbClr val="AB47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The presence of this Holy One only allows holy beings. </a:t>
            </a:r>
          </a:p>
        </p:txBody>
      </p:sp>
      <p:sp>
        <p:nvSpPr>
          <p:cNvPr id="6" name="Rectangle 5">
            <a:extLst>
              <a:ext uri="{FF2B5EF4-FFF2-40B4-BE49-F238E27FC236}">
                <a16:creationId xmlns:a16="http://schemas.microsoft.com/office/drawing/2014/main" id="{E9C82F3F-60AC-A9DB-4FC1-CB69409ABA89}"/>
              </a:ext>
            </a:extLst>
          </p:cNvPr>
          <p:cNvSpPr/>
          <p:nvPr/>
        </p:nvSpPr>
        <p:spPr>
          <a:xfrm>
            <a:off x="687532" y="485774"/>
            <a:ext cx="10588336" cy="2829904"/>
          </a:xfrm>
          <a:prstGeom prst="rect">
            <a:avLst/>
          </a:prstGeom>
          <a:solidFill>
            <a:srgbClr val="E62C26"/>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45BFA-D136-66E9-7766-47CEDAA3E99D}"/>
              </a:ext>
            </a:extLst>
          </p:cNvPr>
          <p:cNvSpPr txBox="1"/>
          <p:nvPr/>
        </p:nvSpPr>
        <p:spPr>
          <a:xfrm>
            <a:off x="417368" y="381865"/>
            <a:ext cx="11357262" cy="3139321"/>
          </a:xfrm>
          <a:prstGeom prst="rect">
            <a:avLst/>
          </a:prstGeom>
          <a:noFill/>
        </p:spPr>
        <p:txBody>
          <a:bodyPr wrap="square" rtlCol="0">
            <a:spAutoFit/>
          </a:bodyPr>
          <a:lstStyle/>
          <a:p>
            <a:pPr algn="ctr"/>
            <a:r>
              <a:rPr lang="en-US" sz="6600" b="1" dirty="0">
                <a:solidFill>
                  <a:schemeClr val="bg1"/>
                </a:solidFill>
              </a:rPr>
              <a:t>TECHNICAL REDEMPTION, BUT UNREPENTANT WORSHIP!</a:t>
            </a:r>
          </a:p>
        </p:txBody>
      </p:sp>
    </p:spTree>
    <p:extLst>
      <p:ext uri="{BB962C8B-B14F-4D97-AF65-F5344CB8AC3E}">
        <p14:creationId xmlns:p14="http://schemas.microsoft.com/office/powerpoint/2010/main" val="3800200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1812</TotalTime>
  <Words>1880</Words>
  <Application>Microsoft Office PowerPoint</Application>
  <PresentationFormat>Widescreen</PresentationFormat>
  <Paragraphs>108</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Abadi</vt:lpstr>
      <vt:lpstr>ADLaM Display</vt:lpstr>
      <vt:lpstr>Algerian</vt:lpstr>
      <vt:lpstr>Amasis MT Pro Medium</vt:lpstr>
      <vt:lpstr>Aptos</vt:lpstr>
      <vt:lpstr>Aptos Display</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4</cp:revision>
  <cp:lastPrinted>2025-09-03T20:29:38Z</cp:lastPrinted>
  <dcterms:created xsi:type="dcterms:W3CDTF">2025-07-07T16:21:19Z</dcterms:created>
  <dcterms:modified xsi:type="dcterms:W3CDTF">2025-09-03T20:35:49Z</dcterms:modified>
</cp:coreProperties>
</file>