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58" r:id="rId4"/>
    <p:sldId id="259" r:id="rId5"/>
    <p:sldId id="262" r:id="rId6"/>
    <p:sldId id="261" r:id="rId7"/>
    <p:sldId id="278" r:id="rId8"/>
    <p:sldId id="266" r:id="rId9"/>
    <p:sldId id="267" r:id="rId10"/>
    <p:sldId id="279" r:id="rId11"/>
    <p:sldId id="269" r:id="rId12"/>
    <p:sldId id="268" r:id="rId13"/>
    <p:sldId id="272" r:id="rId14"/>
    <p:sldId id="270" r:id="rId15"/>
    <p:sldId id="280" r:id="rId16"/>
    <p:sldId id="281" r:id="rId17"/>
    <p:sldId id="271" r:id="rId18"/>
    <p:sldId id="282" r:id="rId19"/>
    <p:sldId id="277" r:id="rId20"/>
    <p:sldId id="275"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50F"/>
    <a:srgbClr val="AB4723"/>
    <a:srgbClr val="AB8B1E"/>
    <a:srgbClr val="EB5F1D"/>
    <a:srgbClr val="EC665E"/>
    <a:srgbClr val="F18750"/>
    <a:srgbClr val="A627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EA6951-E495-4270-90B2-D9973D4E7ADF}" v="30" dt="2025-09-17T20:47:51.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44F07-9AD2-42B4-2C67-DC35D284757B}"/>
              </a:ext>
            </a:extLst>
          </p:cNvPr>
          <p:cNvSpPr>
            <a:spLocks noGrp="1"/>
          </p:cNvSpPr>
          <p:nvPr>
            <p:ph type="dt" sz="half" idx="10"/>
          </p:nvPr>
        </p:nvSpPr>
        <p:spPr/>
        <p:txBody>
          <a:bodyPr/>
          <a:lstStyle/>
          <a:p>
            <a:fld id="{3577A4A1-2C0D-4BDA-916B-65AE64C7D295}" type="datetimeFigureOut">
              <a:rPr lang="en-US" smtClean="0"/>
              <a:t>9/17/2025</a:t>
            </a:fld>
            <a:endParaRPr lang="en-US"/>
          </a:p>
        </p:txBody>
      </p:sp>
      <p:sp>
        <p:nvSpPr>
          <p:cNvPr id="3" name="Footer Placeholder 2">
            <a:extLst>
              <a:ext uri="{FF2B5EF4-FFF2-40B4-BE49-F238E27FC236}">
                <a16:creationId xmlns:a16="http://schemas.microsoft.com/office/drawing/2014/main" id="{476AB97E-A506-5DD4-73F1-7DE717212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0EB29-7D34-6EDE-0FCF-497163DA1E41}"/>
              </a:ext>
            </a:extLst>
          </p:cNvPr>
          <p:cNvSpPr>
            <a:spLocks noGrp="1"/>
          </p:cNvSpPr>
          <p:nvPr>
            <p:ph type="sldNum" sz="quarter" idx="12"/>
          </p:nvPr>
        </p:nvSpPr>
        <p:spPr/>
        <p:txBody>
          <a:bodyPr/>
          <a:lstStyle/>
          <a:p>
            <a:fld id="{823A8AA9-9673-4E14-9A38-F2CC831CB913}" type="slidenum">
              <a:rPr lang="en-US" smtClean="0"/>
              <a:t>‹#›</a:t>
            </a:fld>
            <a:endParaRPr lang="en-US"/>
          </a:p>
        </p:txBody>
      </p:sp>
    </p:spTree>
    <p:extLst>
      <p:ext uri="{BB962C8B-B14F-4D97-AF65-F5344CB8AC3E}">
        <p14:creationId xmlns:p14="http://schemas.microsoft.com/office/powerpoint/2010/main" val="7578977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55147-6941-C422-A0AB-DE9583BC2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CFFFFF-D4C9-EFFE-449C-4221276EE5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E7E84-269A-22DC-D59D-C0AF32B99F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77A4A1-2C0D-4BDA-916B-65AE64C7D295}" type="datetimeFigureOut">
              <a:rPr lang="en-US" smtClean="0"/>
              <a:t>9/17/2025</a:t>
            </a:fld>
            <a:endParaRPr lang="en-US"/>
          </a:p>
        </p:txBody>
      </p:sp>
      <p:sp>
        <p:nvSpPr>
          <p:cNvPr id="5" name="Footer Placeholder 4">
            <a:extLst>
              <a:ext uri="{FF2B5EF4-FFF2-40B4-BE49-F238E27FC236}">
                <a16:creationId xmlns:a16="http://schemas.microsoft.com/office/drawing/2014/main" id="{C74A08F1-6276-46E3-2C5C-00BA249A18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9260772-D2A5-39B0-18CE-4D541F05D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3A8AA9-9673-4E14-9A38-F2CC831CB913}" type="slidenum">
              <a:rPr lang="en-US" smtClean="0"/>
              <a:t>‹#›</a:t>
            </a:fld>
            <a:endParaRPr lang="en-US"/>
          </a:p>
        </p:txBody>
      </p:sp>
    </p:spTree>
    <p:extLst>
      <p:ext uri="{BB962C8B-B14F-4D97-AF65-F5344CB8AC3E}">
        <p14:creationId xmlns:p14="http://schemas.microsoft.com/office/powerpoint/2010/main" val="19784175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text on a red background">
            <a:extLst>
              <a:ext uri="{FF2B5EF4-FFF2-40B4-BE49-F238E27FC236}">
                <a16:creationId xmlns:a16="http://schemas.microsoft.com/office/drawing/2014/main" id="{0DB793B6-AB64-3DFB-DEFE-AA14C3CCE8A4}"/>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0087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A105D-7418-17CD-0257-2E47AC25F915}"/>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57F80F05-ABBA-11B6-C517-50388A9FEFB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8417348-A733-382B-2D0E-91AC43EF5CFE}"/>
              </a:ext>
            </a:extLst>
          </p:cNvPr>
          <p:cNvSpPr/>
          <p:nvPr/>
        </p:nvSpPr>
        <p:spPr>
          <a:xfrm>
            <a:off x="98715" y="103909"/>
            <a:ext cx="12006694" cy="6629400"/>
          </a:xfrm>
          <a:prstGeom prst="rect">
            <a:avLst/>
          </a:prstGeom>
          <a:solidFill>
            <a:srgbClr val="AB8B1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5F0F4E-F1DB-7509-354A-6DD51B2AB76F}"/>
              </a:ext>
            </a:extLst>
          </p:cNvPr>
          <p:cNvSpPr txBox="1"/>
          <p:nvPr/>
        </p:nvSpPr>
        <p:spPr>
          <a:xfrm>
            <a:off x="342034" y="571676"/>
            <a:ext cx="11507932" cy="5693866"/>
          </a:xfrm>
          <a:prstGeom prst="rect">
            <a:avLst/>
          </a:prstGeom>
          <a:noFill/>
        </p:spPr>
        <p:txBody>
          <a:bodyPr wrap="square" rtlCol="0">
            <a:spAutoFit/>
          </a:bodyPr>
          <a:lstStyle/>
          <a:p>
            <a:pPr algn="ctr" fontAlgn="base"/>
            <a:r>
              <a:rPr lang="en-US" sz="2800" b="1" u="sng" dirty="0"/>
              <a:t>Experiential &amp; Spiritual</a:t>
            </a:r>
            <a:r>
              <a:rPr lang="en-US" sz="2800" dirty="0"/>
              <a:t>: Hearing God’s voice may occur through </a:t>
            </a:r>
            <a:r>
              <a:rPr lang="en-US" sz="2800" dirty="0">
                <a:solidFill>
                  <a:schemeClr val="bg1"/>
                </a:solidFill>
              </a:rPr>
              <a:t>inner conviction</a:t>
            </a:r>
            <a:r>
              <a:rPr lang="en-US" sz="2800" dirty="0"/>
              <a:t>, </a:t>
            </a:r>
            <a:r>
              <a:rPr lang="en-US" sz="2800" dirty="0">
                <a:solidFill>
                  <a:schemeClr val="bg1"/>
                </a:solidFill>
              </a:rPr>
              <a:t>communal discernment</a:t>
            </a:r>
            <a:r>
              <a:rPr lang="en-US" sz="2800" dirty="0"/>
              <a:t>, or the </a:t>
            </a:r>
            <a:r>
              <a:rPr lang="en-US" sz="2800" dirty="0">
                <a:solidFill>
                  <a:schemeClr val="bg1"/>
                </a:solidFill>
              </a:rPr>
              <a:t>aesthetic</a:t>
            </a:r>
            <a:r>
              <a:rPr lang="en-US" sz="2800" dirty="0"/>
              <a:t> and </a:t>
            </a:r>
            <a:r>
              <a:rPr lang="en-US" sz="2800" dirty="0">
                <a:solidFill>
                  <a:schemeClr val="bg1"/>
                </a:solidFill>
              </a:rPr>
              <a:t>emotional</a:t>
            </a:r>
            <a:r>
              <a:rPr lang="en-US" sz="2800" dirty="0"/>
              <a:t> dimensions of music and liturgy.​</a:t>
            </a:r>
          </a:p>
          <a:p>
            <a:pPr algn="ctr" fontAlgn="base"/>
            <a:endParaRPr lang="en-US" sz="2800" dirty="0"/>
          </a:p>
          <a:p>
            <a:pPr algn="ctr" fontAlgn="base"/>
            <a:r>
              <a:rPr lang="en-US" sz="2800" b="1" u="sng" dirty="0"/>
              <a:t>Practical Theology</a:t>
            </a:r>
            <a:r>
              <a:rPr lang="en-US" sz="2800" dirty="0"/>
              <a:t>: Scholars emphasize that authenticity comes not from subjective emotion alone, but from worship that is </a:t>
            </a:r>
            <a:r>
              <a:rPr lang="en-US" sz="2800" dirty="0">
                <a:solidFill>
                  <a:schemeClr val="bg1"/>
                </a:solidFill>
              </a:rPr>
              <a:t>truthful</a:t>
            </a:r>
            <a:r>
              <a:rPr lang="en-US" sz="2800" dirty="0"/>
              <a:t>, Christ-centered, Spirit-led, and </a:t>
            </a:r>
            <a:r>
              <a:rPr lang="en-US" sz="2800" dirty="0">
                <a:solidFill>
                  <a:schemeClr val="bg1"/>
                </a:solidFill>
              </a:rPr>
              <a:t>transformative</a:t>
            </a:r>
            <a:r>
              <a:rPr lang="en-US" sz="2800" dirty="0"/>
              <a:t> in the lives of individuals and communities.​</a:t>
            </a:r>
          </a:p>
          <a:p>
            <a:pPr algn="ctr" fontAlgn="base"/>
            <a:endParaRPr lang="en-US" sz="2800" dirty="0"/>
          </a:p>
          <a:p>
            <a:pPr algn="ctr" fontAlgn="base"/>
            <a:r>
              <a:rPr lang="en-US" sz="2800" dirty="0"/>
              <a:t>We must strive turn back to the God of our fathers, the holy God of Abraham, Isaac, and Jacob! Rather than to the God of our imaginations, the weak god we push around. Instead, we should get back to the great </a:t>
            </a:r>
            <a:r>
              <a:rPr lang="en-US" sz="2800" dirty="0">
                <a:solidFill>
                  <a:schemeClr val="bg1"/>
                </a:solidFill>
              </a:rPr>
              <a:t>Almighty God</a:t>
            </a:r>
            <a:r>
              <a:rPr lang="en-US" sz="2800" dirty="0"/>
              <a:t>.</a:t>
            </a:r>
            <a:endParaRPr kumimoji="0" lang="en-US" sz="3000" i="0" strike="noStrike" kern="1200" cap="none" spc="0" normalizeH="0" baseline="0" noProof="0" dirty="0">
              <a:ln>
                <a:noFill/>
              </a:ln>
              <a:solidFill>
                <a:schemeClr val="bg1"/>
              </a:solidFill>
              <a:effectLst/>
              <a:uLnTx/>
              <a:uFillTx/>
              <a:latin typeface="Abadi Extra Light" panose="020B0204020104020204" pitchFamily="34" charset="0"/>
            </a:endParaRPr>
          </a:p>
        </p:txBody>
      </p:sp>
    </p:spTree>
    <p:extLst>
      <p:ext uri="{BB962C8B-B14F-4D97-AF65-F5344CB8AC3E}">
        <p14:creationId xmlns:p14="http://schemas.microsoft.com/office/powerpoint/2010/main" val="355710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99DB-E591-059E-23F5-A4E43CFFD8A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8DA3F269-52F9-0D70-4FFD-C86AD587605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D02516-85D3-50A7-A218-EC66AC255CF7}"/>
              </a:ext>
            </a:extLst>
          </p:cNvPr>
          <p:cNvSpPr/>
          <p:nvPr/>
        </p:nvSpPr>
        <p:spPr>
          <a:xfrm>
            <a:off x="139412" y="1563832"/>
            <a:ext cx="11757314" cy="2327406"/>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The Voice of God is Meek in </a:t>
            </a:r>
          </a:p>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Authentic </a:t>
            </a: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a:t>
            </a: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endPar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Rectangle 1">
            <a:extLst>
              <a:ext uri="{FF2B5EF4-FFF2-40B4-BE49-F238E27FC236}">
                <a16:creationId xmlns:a16="http://schemas.microsoft.com/office/drawing/2014/main" id="{48D86F6B-A1CB-064A-2BDC-5DB022D87DDB}"/>
              </a:ext>
            </a:extLst>
          </p:cNvPr>
          <p:cNvSpPr/>
          <p:nvPr/>
        </p:nvSpPr>
        <p:spPr>
          <a:xfrm>
            <a:off x="441615" y="4681105"/>
            <a:ext cx="11050732" cy="1179368"/>
          </a:xfrm>
          <a:prstGeom prst="rect">
            <a:avLst/>
          </a:prstGeom>
          <a:solidFill>
            <a:srgbClr val="DFB50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A816AB-BFED-FE26-CB87-7BB80E2D65AC}"/>
              </a:ext>
            </a:extLst>
          </p:cNvPr>
          <p:cNvSpPr txBox="1"/>
          <p:nvPr/>
        </p:nvSpPr>
        <p:spPr>
          <a:xfrm>
            <a:off x="621719" y="4733280"/>
            <a:ext cx="10610853" cy="1200329"/>
          </a:xfrm>
          <a:prstGeom prst="rect">
            <a:avLst/>
          </a:prstGeom>
          <a:noFill/>
        </p:spPr>
        <p:txBody>
          <a:bodyPr wrap="square" rtlCol="0">
            <a:spAutoFit/>
          </a:bodyPr>
          <a:lstStyle/>
          <a:p>
            <a:pPr algn="ctr"/>
            <a:r>
              <a:rPr lang="en-US" sz="2400" b="1" u="sng" dirty="0"/>
              <a:t>Psalm 45:2 </a:t>
            </a:r>
            <a:r>
              <a:rPr lang="en-US" sz="2400" b="1" dirty="0"/>
              <a:t>“And in thy majesty ride prosperously because of truth and meekness and righteousness; and thy right hand shall teach thee terrible things.”</a:t>
            </a:r>
            <a:endParaRPr lang="en-US" sz="2400" dirty="0"/>
          </a:p>
        </p:txBody>
      </p:sp>
    </p:spTree>
    <p:extLst>
      <p:ext uri="{BB962C8B-B14F-4D97-AF65-F5344CB8AC3E}">
        <p14:creationId xmlns:p14="http://schemas.microsoft.com/office/powerpoint/2010/main" val="1517007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D4530-B0D7-E598-E1DD-F0AE27CD3DED}"/>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80991DCE-E8A3-317E-4533-46FA6DE309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314CA8-5506-0491-BA9B-C25D5229C072}"/>
              </a:ext>
            </a:extLst>
          </p:cNvPr>
          <p:cNvSpPr/>
          <p:nvPr/>
        </p:nvSpPr>
        <p:spPr>
          <a:xfrm>
            <a:off x="57150" y="46759"/>
            <a:ext cx="12089823" cy="6759285"/>
          </a:xfrm>
          <a:prstGeom prst="rect">
            <a:avLst/>
          </a:prstGeom>
          <a:solidFill>
            <a:srgbClr val="EC665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schemeClr val="bg1"/>
                </a:solidFill>
                <a:effectLst/>
                <a:uLnTx/>
                <a:uFillTx/>
                <a:latin typeface="Abadi Extra Light" panose="020B0204020104020204" pitchFamily="34" charset="0"/>
              </a:rPr>
              <a:t>Christians view this psalm, particularly verse 4, as pointing to Jesus Christ. His victories and reign are seen as a fulfillment of the king's triumph in the psalm, aligning with his nature as the embodiment of meekness.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schemeClr val="bg1"/>
                </a:solidFill>
                <a:effectLst/>
                <a:uLnTx/>
                <a:uFillTx/>
                <a:latin typeface="Abadi Extra Light" panose="020B0204020104020204" pitchFamily="34" charset="0"/>
              </a:rPr>
              <a:t>Therefore, meek isn't used as a verb anymore, but it used to be. Today, the word meek is used as an adjective and meekness a noun, though it ought to be a verb. And God “</a:t>
            </a:r>
            <a:r>
              <a:rPr kumimoji="0" lang="en-US" sz="2800" i="0" u="none" strike="noStrike" kern="1200" cap="none" spc="0" normalizeH="0" baseline="0" noProof="0" dirty="0" err="1">
                <a:ln>
                  <a:noFill/>
                </a:ln>
                <a:solidFill>
                  <a:schemeClr val="bg1"/>
                </a:solidFill>
                <a:effectLst/>
                <a:uLnTx/>
                <a:uFillTx/>
                <a:latin typeface="Abadi Extra Light" panose="020B0204020104020204" pitchFamily="34" charset="0"/>
              </a:rPr>
              <a:t>meeked</a:t>
            </a:r>
            <a:r>
              <a:rPr kumimoji="0" lang="en-US" sz="2800" i="0" u="none" strike="noStrike" kern="1200" cap="none" spc="0" normalizeH="0" baseline="0" noProof="0" dirty="0">
                <a:ln>
                  <a:noFill/>
                </a:ln>
                <a:solidFill>
                  <a:schemeClr val="bg1"/>
                </a:solidFill>
                <a:effectLst/>
                <a:uLnTx/>
                <a:uFillTx/>
                <a:latin typeface="Abadi Extra Light" panose="020B0204020104020204" pitchFamily="34" charset="0"/>
              </a:rPr>
              <a:t>” himself down.​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bg1"/>
                </a:solidFill>
                <a:effectLst/>
                <a:uLnTx/>
                <a:uFillTx/>
                <a:latin typeface="Abadi Extra Light" panose="020B0204020104020204" pitchFamily="34" charset="0"/>
              </a:rPr>
              <a:t>Philippians 2:7</a:t>
            </a:r>
            <a:r>
              <a:rPr kumimoji="0" lang="en-US" sz="28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a:t>
            </a:r>
            <a:r>
              <a:rPr kumimoji="0" lang="en-US" sz="2800" i="0" u="none" strike="noStrike" kern="1200" cap="none" spc="0" normalizeH="0" baseline="0" noProof="0" dirty="0">
                <a:ln>
                  <a:noFill/>
                </a:ln>
                <a:solidFill>
                  <a:schemeClr val="bg1"/>
                </a:solidFill>
                <a:effectLst/>
                <a:uLnTx/>
                <a:uFillTx/>
                <a:latin typeface="Abadi Extra Light" panose="020B0204020104020204" pitchFamily="34" charset="0"/>
              </a:rPr>
              <a:t>But made himself of no reputation, and took upon him the form of a servant, and was made in the likeness of men:​”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The person who isn't sure of themselves must run about defending their reputation. And if they hear anybody say anything about them that might sully their reputation, then you may expect a war. </a:t>
            </a:r>
            <a:endPar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cs typeface="Aharoni" panose="02010803020104030203" pitchFamily="2" charset="-79"/>
            </a:endParaRPr>
          </a:p>
        </p:txBody>
      </p:sp>
      <p:cxnSp>
        <p:nvCxnSpPr>
          <p:cNvPr id="7" name="Straight Connector 6">
            <a:extLst>
              <a:ext uri="{FF2B5EF4-FFF2-40B4-BE49-F238E27FC236}">
                <a16:creationId xmlns:a16="http://schemas.microsoft.com/office/drawing/2014/main" id="{7DCB43C8-0FAC-D7DB-C314-B112EB0EFB30}"/>
              </a:ext>
            </a:extLst>
          </p:cNvPr>
          <p:cNvCxnSpPr>
            <a:cxnSpLocks/>
          </p:cNvCxnSpPr>
          <p:nvPr/>
        </p:nvCxnSpPr>
        <p:spPr>
          <a:xfrm>
            <a:off x="1503218" y="3345871"/>
            <a:ext cx="9334500" cy="0"/>
          </a:xfrm>
          <a:prstGeom prst="line">
            <a:avLst/>
          </a:prstGeom>
          <a:ln w="76200">
            <a:solidFill>
              <a:srgbClr val="FFC000"/>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4370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DD20-7BF6-0607-E985-A47D6C84B581}"/>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A71B6ADA-7926-A721-753A-69951FE4357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D26A4B2-BAEE-4B16-6504-BC0B7A880703}"/>
              </a:ext>
            </a:extLst>
          </p:cNvPr>
          <p:cNvSpPr/>
          <p:nvPr/>
        </p:nvSpPr>
        <p:spPr>
          <a:xfrm>
            <a:off x="231847" y="374073"/>
            <a:ext cx="11728306" cy="3288564"/>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Voice of </a:t>
            </a: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God is Not Cheap </a:t>
            </a:r>
            <a:r>
              <a:rPr kumimoji="0" lang="en-US" sz="6600" b="0" i="0" u="none" strike="noStrike" kern="1200" cap="none" spc="0" normalizeH="0" baseline="0" noProof="0" dirty="0" err="1">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Gracein</a:t>
            </a: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algn="ctr"/>
            <a:r>
              <a:rPr kumimoji="0" lang="en-US" sz="6600" b="0" i="0" u="none" strike="noStrike" kern="1200" cap="none"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Authentic </a:t>
            </a:r>
            <a:r>
              <a:rPr lang="en-US" sz="66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Worship!</a:t>
            </a:r>
          </a:p>
        </p:txBody>
      </p:sp>
      <p:sp>
        <p:nvSpPr>
          <p:cNvPr id="5" name="Rectangle 4">
            <a:extLst>
              <a:ext uri="{FF2B5EF4-FFF2-40B4-BE49-F238E27FC236}">
                <a16:creationId xmlns:a16="http://schemas.microsoft.com/office/drawing/2014/main" id="{16C4319E-1CF7-98D1-B60A-BBB81E63BF35}"/>
              </a:ext>
            </a:extLst>
          </p:cNvPr>
          <p:cNvSpPr/>
          <p:nvPr/>
        </p:nvSpPr>
        <p:spPr>
          <a:xfrm>
            <a:off x="61481" y="4566772"/>
            <a:ext cx="11965131" cy="2078215"/>
          </a:xfrm>
          <a:prstGeom prst="rect">
            <a:avLst/>
          </a:prstGeom>
          <a:solidFill>
            <a:srgbClr val="AB8B1E"/>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417163-9D43-2F84-A46B-6C048693BF23}"/>
              </a:ext>
            </a:extLst>
          </p:cNvPr>
          <p:cNvSpPr txBox="1"/>
          <p:nvPr/>
        </p:nvSpPr>
        <p:spPr>
          <a:xfrm>
            <a:off x="246351" y="4914740"/>
            <a:ext cx="11803207" cy="12582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bg1"/>
                </a:solidFill>
                <a:effectLst/>
                <a:uLnTx/>
                <a:uFillTx/>
                <a:latin typeface="Abadi Extra Light" panose="020B0204020104020204" pitchFamily="34" charset="0"/>
              </a:rPr>
              <a:t>Romans</a:t>
            </a:r>
            <a:r>
              <a:rPr lang="en-US" sz="2800" b="1" u="sng" dirty="0">
                <a:solidFill>
                  <a:schemeClr val="bg1"/>
                </a:solidFill>
                <a:latin typeface="Abadi Extra Light" panose="020B0204020104020204" pitchFamily="34" charset="0"/>
              </a:rPr>
              <a:t> 2: 10</a:t>
            </a:r>
            <a:r>
              <a:rPr lang="en-US" sz="2800" b="1" dirty="0">
                <a:solidFill>
                  <a:schemeClr val="bg1"/>
                </a:solidFill>
                <a:latin typeface="Abadi Extra Light" panose="020B0204020104020204" pitchFamily="34" charset="0"/>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Do not conform to the pattern of this world but be transformed by the renewing of your mind. Then you will be able to test and approve what God’s will is—his good, pleasing and perfect will.”</a:t>
            </a:r>
          </a:p>
        </p:txBody>
      </p:sp>
    </p:spTree>
    <p:extLst>
      <p:ext uri="{BB962C8B-B14F-4D97-AF65-F5344CB8AC3E}">
        <p14:creationId xmlns:p14="http://schemas.microsoft.com/office/powerpoint/2010/main" val="772095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397AB-0BEC-ADAC-617E-77A9061FB560}"/>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F54D36E2-8DDC-0367-B3F1-C60D83942DB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5B803DC-1A9F-2CB9-E34C-3DCCF0B294A8}"/>
              </a:ext>
            </a:extLst>
          </p:cNvPr>
          <p:cNvSpPr/>
          <p:nvPr/>
        </p:nvSpPr>
        <p:spPr>
          <a:xfrm>
            <a:off x="98715" y="103909"/>
            <a:ext cx="12006694" cy="6629400"/>
          </a:xfrm>
          <a:prstGeom prst="rect">
            <a:avLst/>
          </a:prstGeom>
          <a:solidFill>
            <a:srgbClr val="AB8B1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Dietrich Bonhoeffer's concept of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cheap grace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describes a superficial faith that requires no repentance, sacrifice, or discipleship, essentially offering forgiveness without the profound cost of following Christ.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It is a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comfortable</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uncommitted faith where God's mercy is taken for granted, diminishing the transformative power of the Gospel and the true meaning of God's costly grace, which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demands</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a life of obedience and commitment to Jesus.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We must not sing, pray</a:t>
            </a:r>
            <a:r>
              <a:rPr lang="en-US" sz="2800" b="1" dirty="0">
                <a:solidFill>
                  <a:schemeClr val="bg1"/>
                </a:solidFill>
                <a:latin typeface="Abadi Extra Light" panose="020B0204020104020204" pitchFamily="34" charset="0"/>
              </a:rPr>
              <a:t>, and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preach in such a way to make grace cheap and God cheap! Authentic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worship</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is not performative but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transformative</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When Gideon tore down the altar, the people cried “kill Gideon, kill Gideon”.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He’s pulled down the altar of Baal. </a:t>
            </a:r>
          </a:p>
        </p:txBody>
      </p:sp>
      <p:cxnSp>
        <p:nvCxnSpPr>
          <p:cNvPr id="5" name="Straight Connector 4">
            <a:extLst>
              <a:ext uri="{FF2B5EF4-FFF2-40B4-BE49-F238E27FC236}">
                <a16:creationId xmlns:a16="http://schemas.microsoft.com/office/drawing/2014/main" id="{E3AB38D5-C98C-D26E-F72B-D15AA6571F33}"/>
              </a:ext>
            </a:extLst>
          </p:cNvPr>
          <p:cNvCxnSpPr/>
          <p:nvPr/>
        </p:nvCxnSpPr>
        <p:spPr>
          <a:xfrm>
            <a:off x="749620" y="1941815"/>
            <a:ext cx="10330004"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CAE2CDC7-18DB-5D7D-E4D8-305690B6D9BD}"/>
              </a:ext>
            </a:extLst>
          </p:cNvPr>
          <p:cNvCxnSpPr/>
          <p:nvPr/>
        </p:nvCxnSpPr>
        <p:spPr>
          <a:xfrm>
            <a:off x="749620" y="3903364"/>
            <a:ext cx="10330004" cy="0"/>
          </a:xfrm>
          <a:prstGeom prst="line">
            <a:avLst/>
          </a:prstGeom>
          <a:ln w="5715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897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E4C30-1DF5-3659-1D67-709462338B1E}"/>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42D8A01E-5A54-FDF9-FF1C-22D8757AB9D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CA35121-15D6-482A-1F86-97D3563C07F6}"/>
              </a:ext>
            </a:extLst>
          </p:cNvPr>
          <p:cNvSpPr/>
          <p:nvPr/>
        </p:nvSpPr>
        <p:spPr>
          <a:xfrm>
            <a:off x="98715" y="103909"/>
            <a:ext cx="12006694" cy="6629400"/>
          </a:xfrm>
          <a:prstGeom prst="rect">
            <a:avLst/>
          </a:prstGeom>
          <a:solidFill>
            <a:srgbClr val="AB8B1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bg1"/>
                </a:solidFill>
                <a:effectLst/>
                <a:uLnTx/>
                <a:uFillTx/>
                <a:latin typeface="Abadi Extra Light" panose="020B0204020104020204" pitchFamily="34" charset="0"/>
              </a:rPr>
              <a:t>Judges 6:31</a:t>
            </a:r>
            <a:r>
              <a:rPr kumimoji="0" lang="en-US" sz="28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And Joash said unto all that stood against him, Will ye plead for Baal? will ye save him? he that will plead for him, let him be put to death whilst it is yet morning: if he be a god, let him plead for himself, because one hath cast down his altar.”​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God needs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no</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defense. He is the Lord of glory, mighty and great and yet he “</a:t>
            </a:r>
            <a:r>
              <a:rPr kumimoji="0" lang="en-US" sz="2800" b="1" i="0" u="none" strike="noStrike" kern="1200" cap="none" spc="0" normalizeH="0" baseline="0" noProof="0" dirty="0" err="1">
                <a:ln>
                  <a:noFill/>
                </a:ln>
                <a:solidFill>
                  <a:schemeClr val="bg1"/>
                </a:solidFill>
                <a:effectLst/>
                <a:uLnTx/>
                <a:uFillTx/>
                <a:latin typeface="Abadi Extra Light" panose="020B0204020104020204" pitchFamily="34" charset="0"/>
              </a:rPr>
              <a:t>meeked</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himself down to find me. We should thank God every day for </a:t>
            </a:r>
            <a:r>
              <a:rPr kumimoji="0" lang="en-US" sz="2800" b="1" i="0" u="none" strike="noStrike" kern="1200" cap="none" spc="0" normalizeH="0" baseline="0" noProof="0" dirty="0">
                <a:ln>
                  <a:noFill/>
                </a:ln>
                <a:solidFill>
                  <a:schemeClr val="tx1"/>
                </a:solidFill>
                <a:effectLst/>
                <a:uLnTx/>
                <a:uFillTx/>
                <a:latin typeface="Abadi Extra Light" panose="020B0204020104020204" pitchFamily="34" charset="0"/>
              </a:rPr>
              <a:t>forgiving</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our sin, he to rescue us he became meek because he is Majesty. Why did he do it?​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bg1"/>
                </a:solidFill>
                <a:effectLst/>
                <a:uLnTx/>
                <a:uFillTx/>
                <a:latin typeface="Abadi Extra Light" panose="020B0204020104020204" pitchFamily="34" charset="0"/>
              </a:rPr>
              <a:t>Revelation 21:24</a:t>
            </a:r>
            <a:r>
              <a:rPr kumimoji="0" lang="en-US" sz="28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And the nations of them which are saved shall walk in the light of it: and the kings of the earth do bring their glory and </a:t>
            </a:r>
            <a:r>
              <a:rPr kumimoji="0" lang="en-US" sz="2800" b="1" i="0" u="none" strike="noStrike" kern="1200" cap="none" spc="0" normalizeH="0" baseline="0" noProof="0" dirty="0" err="1">
                <a:ln>
                  <a:noFill/>
                </a:ln>
                <a:solidFill>
                  <a:schemeClr val="bg1"/>
                </a:solidFill>
                <a:effectLst/>
                <a:uLnTx/>
                <a:uFillTx/>
                <a:latin typeface="Abadi Extra Light" panose="020B0204020104020204" pitchFamily="34" charset="0"/>
              </a:rPr>
              <a:t>honour</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into it. And the gates of it shall not be shut at all by day: for there shall be no night there. And they shall bring the glory and </a:t>
            </a:r>
            <a:r>
              <a:rPr kumimoji="0" lang="en-US" sz="2800" b="1" i="0" u="none" strike="noStrike" kern="1200" cap="none" spc="0" normalizeH="0" baseline="0" noProof="0" dirty="0" err="1">
                <a:ln>
                  <a:noFill/>
                </a:ln>
                <a:solidFill>
                  <a:schemeClr val="bg1"/>
                </a:solidFill>
                <a:effectLst/>
                <a:uLnTx/>
                <a:uFillTx/>
                <a:latin typeface="Abadi Extra Light" panose="020B0204020104020204" pitchFamily="34" charset="0"/>
              </a:rPr>
              <a:t>honour</a:t>
            </a:r>
            <a:r>
              <a:rPr kumimoji="0" lang="en-US" sz="2800" b="1" i="0" u="none" strike="noStrike" kern="1200" cap="none" spc="0" normalizeH="0" baseline="0" noProof="0" dirty="0">
                <a:ln>
                  <a:noFill/>
                </a:ln>
                <a:solidFill>
                  <a:schemeClr val="bg1"/>
                </a:solidFill>
                <a:effectLst/>
                <a:uLnTx/>
                <a:uFillTx/>
                <a:latin typeface="Abadi Extra Light" panose="020B0204020104020204" pitchFamily="34" charset="0"/>
              </a:rPr>
              <a:t> of the nations into it.”</a:t>
            </a:r>
          </a:p>
        </p:txBody>
      </p:sp>
      <p:cxnSp>
        <p:nvCxnSpPr>
          <p:cNvPr id="5" name="Straight Connector 4">
            <a:extLst>
              <a:ext uri="{FF2B5EF4-FFF2-40B4-BE49-F238E27FC236}">
                <a16:creationId xmlns:a16="http://schemas.microsoft.com/office/drawing/2014/main" id="{781A587B-BD11-896B-4F1B-77F87FD9CD72}"/>
              </a:ext>
            </a:extLst>
          </p:cNvPr>
          <p:cNvCxnSpPr/>
          <p:nvPr/>
        </p:nvCxnSpPr>
        <p:spPr>
          <a:xfrm>
            <a:off x="822357" y="2263933"/>
            <a:ext cx="10330004"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3F226911-CB59-9C87-AC53-8C0D5FCF7C1B}"/>
              </a:ext>
            </a:extLst>
          </p:cNvPr>
          <p:cNvCxnSpPr/>
          <p:nvPr/>
        </p:nvCxnSpPr>
        <p:spPr>
          <a:xfrm>
            <a:off x="822357" y="4261851"/>
            <a:ext cx="10330004" cy="0"/>
          </a:xfrm>
          <a:prstGeom prst="line">
            <a:avLst/>
          </a:prstGeom>
          <a:ln w="5715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2887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1B647-70EF-07C0-930C-6BB552466F87}"/>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DEE1A917-9E80-92EE-E81C-18EE8CEEB4E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F8A950A-3F2C-05D9-C8CE-9B9711BB2F4D}"/>
              </a:ext>
            </a:extLst>
          </p:cNvPr>
          <p:cNvSpPr/>
          <p:nvPr/>
        </p:nvSpPr>
        <p:spPr>
          <a:xfrm>
            <a:off x="160193" y="1698913"/>
            <a:ext cx="11757314" cy="2781386"/>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D7AD96-B01D-9F6B-2A9C-806D4856EEB3}"/>
              </a:ext>
            </a:extLst>
          </p:cNvPr>
          <p:cNvSpPr txBox="1"/>
          <p:nvPr/>
        </p:nvSpPr>
        <p:spPr>
          <a:xfrm>
            <a:off x="317356" y="1805469"/>
            <a:ext cx="11557288" cy="2800767"/>
          </a:xfrm>
          <a:prstGeom prst="rect">
            <a:avLst/>
          </a:prstGeom>
          <a:noFill/>
        </p:spPr>
        <p:txBody>
          <a:bodyPr wrap="square" rtlCol="0">
            <a:spAutoFit/>
          </a:bodyPr>
          <a:lstStyle/>
          <a:p>
            <a:pPr algn="ctr"/>
            <a:r>
              <a:rPr lang="en-US" sz="8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Books on The Voice of God!</a:t>
            </a:r>
            <a:endParaRPr lang="en-US" sz="88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946250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1D647-EE92-B652-BA15-1A9E088E131E}"/>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B1B34B2C-0FBF-9D6D-AA73-75BEB545CF1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07B1D8-6A79-841B-1C9D-8A3491C47978}"/>
              </a:ext>
            </a:extLst>
          </p:cNvPr>
          <p:cNvSpPr/>
          <p:nvPr/>
        </p:nvSpPr>
        <p:spPr>
          <a:xfrm>
            <a:off x="102176" y="145473"/>
            <a:ext cx="11987647" cy="6447558"/>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Peterson, D. (2002). Engaging with God: A Biblical Theology of Worship. IVP Academic.​ Argues that worship is dialogical: hearing God’s voice through Scripture and responding in obedience.​</a:t>
            </a:r>
          </a:p>
          <a:p>
            <a:pPr marR="0" lvl="0" algn="ctr" defTabSz="914400" rtl="0" eaLnBrk="1" fontAlgn="auto" latinLnBrk="0" hangingPunct="1">
              <a:lnSpc>
                <a:spcPct val="90000"/>
              </a:lnSpc>
              <a:spcBef>
                <a:spcPts val="1000"/>
              </a:spcBef>
              <a:spcAft>
                <a:spcPts val="0"/>
              </a:spcAft>
              <a:buClrTx/>
              <a:buSzTx/>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Carson, D. A. (1992). Worship by the Book. Zondervan.​ Highlights how authentic worship requires grounding in God’s self-revelation, not human preference.​</a:t>
            </a:r>
          </a:p>
          <a:p>
            <a:pPr marR="0" lvl="0" algn="ctr" defTabSz="914400" rtl="0" eaLnBrk="1" fontAlgn="auto" latinLnBrk="0" hangingPunct="1">
              <a:lnSpc>
                <a:spcPct val="90000"/>
              </a:lnSpc>
              <a:spcBef>
                <a:spcPts val="1000"/>
              </a:spcBef>
              <a:spcAft>
                <a:spcPts val="0"/>
              </a:spcAft>
              <a:buClrTx/>
              <a:buSzTx/>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Block, D. I. (2014). For the Glory of God: Recovering a Biblical Theology of Worship. Baker Academic.​ Shows how biblical worship always begins with God’s initiative—His Word and voice.​</a:t>
            </a:r>
          </a:p>
          <a:p>
            <a:pPr marR="0" lvl="0" algn="ctr" defTabSz="914400" rtl="0" eaLnBrk="1" fontAlgn="auto" latinLnBrk="0" hangingPunct="1">
              <a:lnSpc>
                <a:spcPct val="90000"/>
              </a:lnSpc>
              <a:spcBef>
                <a:spcPts val="1000"/>
              </a:spcBef>
              <a:spcAft>
                <a:spcPts val="0"/>
              </a:spcAft>
              <a:buClrTx/>
              <a:buSzTx/>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err="1">
                <a:ln>
                  <a:noFill/>
                </a:ln>
                <a:solidFill>
                  <a:prstClr val="white"/>
                </a:solidFill>
                <a:effectLst/>
                <a:uLnTx/>
                <a:uFillTx/>
                <a:latin typeface="Abadi Extra Light" panose="020B0204020104020204" pitchFamily="34" charset="0"/>
              </a:rPr>
              <a:t>Witvliet</a:t>
            </a: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 J. (2003). Worship Seeking Understanding: Windows into Christian Practice. Baker Academic.​ Frames hearing God’s voice as discernment within the practices of liturgy, music, and prayer.​</a:t>
            </a:r>
          </a:p>
          <a:p>
            <a:pPr marR="0" lvl="0" algn="ctr" defTabSz="914400" rtl="0" eaLnBrk="1" fontAlgn="auto" latinLnBrk="0" hangingPunct="1">
              <a:lnSpc>
                <a:spcPct val="90000"/>
              </a:lnSpc>
              <a:spcBef>
                <a:spcPts val="1000"/>
              </a:spcBef>
              <a:spcAft>
                <a:spcPts val="0"/>
              </a:spcAft>
              <a:buClrTx/>
              <a:buSzTx/>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Smith, J. K. A. (2009). Desiring the Kingdom: Worship, Worldview, and Cultural Formation. Baker Academic.​ Argues that worship shapes us by habituating us to hear and respond to God in the rhythms of life.​</a:t>
            </a:r>
          </a:p>
        </p:txBody>
      </p:sp>
    </p:spTree>
    <p:extLst>
      <p:ext uri="{BB962C8B-B14F-4D97-AF65-F5344CB8AC3E}">
        <p14:creationId xmlns:p14="http://schemas.microsoft.com/office/powerpoint/2010/main" val="384961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D8B95-5051-66AE-A60E-E6D29BAA756B}"/>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CAE9EC1A-D04D-209C-9954-4D03BA8F6F6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8EACA5C-618D-6EF6-DCE5-E3B7916C7E74}"/>
              </a:ext>
            </a:extLst>
          </p:cNvPr>
          <p:cNvSpPr/>
          <p:nvPr/>
        </p:nvSpPr>
        <p:spPr>
          <a:xfrm>
            <a:off x="102176" y="145473"/>
            <a:ext cx="11987647" cy="6447558"/>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Begbie, J. (2000). Theology, Music and Time. Cambridge University Press.​ Explores how music in worship mediates God’s presence and allows for the experience of divine voice.​</a:t>
            </a:r>
          </a:p>
          <a:p>
            <a:pPr marR="0" lvl="0" algn="ctr" defTabSz="914400" rtl="0" eaLnBrk="1" fontAlgn="auto" latinLnBrk="0" hangingPunct="1">
              <a:lnSpc>
                <a:spcPct val="90000"/>
              </a:lnSpc>
              <a:spcBef>
                <a:spcPts val="1000"/>
              </a:spcBef>
              <a:spcAft>
                <a:spcPts val="0"/>
              </a:spcAft>
              <a:buClrTx/>
              <a:buSzTx/>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Barth, K. (1936/1963). Church Dogmatics, Vol. I/1. T&amp;T Clark.​ Stresses that God’s voice is heard in worship primarily through proclamation of the Word.​</a:t>
            </a:r>
          </a:p>
          <a:p>
            <a:pPr marR="0" lvl="0" algn="ctr" defTabSz="914400" rtl="0" eaLnBrk="1" fontAlgn="auto" latinLnBrk="0" hangingPunct="1">
              <a:lnSpc>
                <a:spcPct val="90000"/>
              </a:lnSpc>
              <a:spcBef>
                <a:spcPts val="1000"/>
              </a:spcBef>
              <a:spcAft>
                <a:spcPts val="0"/>
              </a:spcAft>
              <a:buClrTx/>
              <a:buSzTx/>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Wolterstorff, N. (1992). The God We Worship. In Hearing the Call: Liturgy, Justice, Church, and World.​ Emphasizes worship as a justice-oriented response to God’s voice.​</a:t>
            </a: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Cox, H. (1965). The Secular City. Macmillan.​ Suggests that even in modern contexts, authentic worship provides a channel for discerning God’s address amid secular noise.​</a:t>
            </a: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endParaRPr>
          </a:p>
          <a:p>
            <a:pPr marL="342900" marR="0" lvl="0" indent="-3429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white"/>
                </a:solidFill>
                <a:effectLst/>
                <a:uLnTx/>
                <a:uFillTx/>
                <a:latin typeface="Abadi Extra Light" panose="020B0204020104020204" pitchFamily="34" charset="0"/>
              </a:rPr>
              <a:t>Bonhoeffer, D. (1954). Life Together. Harper &amp; Row.​ Frames communal worship as a space where God’s Word is heard through Scripture, preaching, and the voices of others.​</a:t>
            </a:r>
          </a:p>
        </p:txBody>
      </p:sp>
    </p:spTree>
    <p:extLst>
      <p:ext uri="{BB962C8B-B14F-4D97-AF65-F5344CB8AC3E}">
        <p14:creationId xmlns:p14="http://schemas.microsoft.com/office/powerpoint/2010/main" val="345289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1447-CCAB-2752-526A-D7D133F3A13B}"/>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DEF6F4B7-28F2-B15B-02A3-5B93FA625FC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A84A73D-47FB-3891-C003-7A2DF02666D4}"/>
              </a:ext>
            </a:extLst>
          </p:cNvPr>
          <p:cNvSpPr/>
          <p:nvPr/>
        </p:nvSpPr>
        <p:spPr>
          <a:xfrm>
            <a:off x="106506" y="171451"/>
            <a:ext cx="11978987" cy="6515098"/>
          </a:xfrm>
          <a:prstGeom prst="rect">
            <a:avLst/>
          </a:prstGeom>
          <a:solidFill>
            <a:srgbClr val="DFB50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Divide into groups to discuss the topics of Worship. Please pick two spokespersons to present the thoughts of the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The Meaning of the Voice of God in Authentic Worship​</a:t>
            </a: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The Voice of God is Meek in Authentic Worship​</a:t>
            </a: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The Voice of God is not Cheap Grace in Authentic Worship!​</a:t>
            </a:r>
          </a:p>
          <a:p>
            <a:pPr marL="514350" marR="0" lvl="0" indent="-514350" algn="ctr"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How do we experience the Voice of God?</a:t>
            </a:r>
          </a:p>
        </p:txBody>
      </p:sp>
      <p:sp>
        <p:nvSpPr>
          <p:cNvPr id="4" name="TextBox 3">
            <a:extLst>
              <a:ext uri="{FF2B5EF4-FFF2-40B4-BE49-F238E27FC236}">
                <a16:creationId xmlns:a16="http://schemas.microsoft.com/office/drawing/2014/main" id="{C717E6DD-FAAE-B0B0-AB0D-9CD4F15E6D25}"/>
              </a:ext>
            </a:extLst>
          </p:cNvPr>
          <p:cNvSpPr txBox="1"/>
          <p:nvPr/>
        </p:nvSpPr>
        <p:spPr>
          <a:xfrm>
            <a:off x="3141949" y="306277"/>
            <a:ext cx="6117648" cy="923330"/>
          </a:xfrm>
          <a:prstGeom prst="rect">
            <a:avLst/>
          </a:prstGeom>
          <a:noFill/>
        </p:spPr>
        <p:txBody>
          <a:bodyPr wrap="square">
            <a:spAutoFit/>
          </a:bodyPr>
          <a:lstStyle/>
          <a:p>
            <a:pPr algn="ctr"/>
            <a:r>
              <a:rPr kumimoji="0" lang="en-US" sz="5400" b="0" i="0" u="none" strike="noStrike" kern="1200" cap="none" spc="0" normalizeH="0" baseline="0" noProof="0" dirty="0">
                <a:ln>
                  <a:noFill/>
                </a:ln>
                <a:effectLst/>
                <a:uLnTx/>
                <a:uFillTx/>
                <a:latin typeface="Aptos Display" panose="02110004020202020204"/>
                <a:ea typeface="+mj-ea"/>
                <a:cs typeface="+mj-cs"/>
              </a:rPr>
              <a:t>Break</a:t>
            </a:r>
            <a:r>
              <a:rPr lang="en-US" sz="5400" dirty="0">
                <a:latin typeface="Aptos Display" panose="02110004020202020204"/>
                <a:ea typeface="+mj-ea"/>
                <a:cs typeface="+mj-cs"/>
              </a:rPr>
              <a:t>out </a:t>
            </a:r>
            <a:r>
              <a:rPr kumimoji="0" lang="en-US" sz="5400" b="0" i="0" u="none" strike="noStrike" kern="1200" cap="none" spc="0" normalizeH="0" baseline="0" noProof="0" dirty="0">
                <a:ln>
                  <a:noFill/>
                </a:ln>
                <a:effectLst/>
                <a:uLnTx/>
                <a:uFillTx/>
                <a:latin typeface="Aptos Display" panose="02110004020202020204"/>
                <a:ea typeface="+mj-ea"/>
                <a:cs typeface="+mj-cs"/>
              </a:rPr>
              <a:t>Groups</a:t>
            </a:r>
            <a:endParaRPr lang="en-US" sz="5400" dirty="0"/>
          </a:p>
        </p:txBody>
      </p:sp>
      <p:sp>
        <p:nvSpPr>
          <p:cNvPr id="2" name="Rectangle 1">
            <a:extLst>
              <a:ext uri="{FF2B5EF4-FFF2-40B4-BE49-F238E27FC236}">
                <a16:creationId xmlns:a16="http://schemas.microsoft.com/office/drawing/2014/main" id="{5148A0BF-4699-A86E-02FB-F38B0DE8D953}"/>
              </a:ext>
            </a:extLst>
          </p:cNvPr>
          <p:cNvSpPr/>
          <p:nvPr/>
        </p:nvSpPr>
        <p:spPr>
          <a:xfrm>
            <a:off x="3105339" y="307818"/>
            <a:ext cx="6120142" cy="941560"/>
          </a:xfrm>
          <a:prstGeom prst="rect">
            <a:avLst/>
          </a:prstGeom>
          <a:noFill/>
          <a:ln w="5715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49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FB-DA29-335B-ED6E-230D2B9F5A6E}"/>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C21E4770-AF24-025A-EE35-504F4E78AA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oster for a bible study&#10;&#10;AI-generated content may be incorrect.">
            <a:extLst>
              <a:ext uri="{FF2B5EF4-FFF2-40B4-BE49-F238E27FC236}">
                <a16:creationId xmlns:a16="http://schemas.microsoft.com/office/drawing/2014/main" id="{8D3FBB2C-D994-17B4-D2E2-2B1731DC4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0200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0DEE-EE3D-5975-AA4F-863D79481FA0}"/>
            </a:ext>
          </a:extLst>
        </p:cNvPr>
        <p:cNvGrpSpPr/>
        <p:nvPr/>
      </p:nvGrpSpPr>
      <p:grpSpPr>
        <a:xfrm>
          <a:off x="0" y="0"/>
          <a:ext cx="0" cy="0"/>
          <a:chOff x="0" y="0"/>
          <a:chExt cx="0" cy="0"/>
        </a:xfrm>
      </p:grpSpPr>
      <p:pic>
        <p:nvPicPr>
          <p:cNvPr id="3" name="Picture 2" descr="A close-up of a colorful background&#10;&#10;AI-generated content may be incorrect.">
            <a:extLst>
              <a:ext uri="{FF2B5EF4-FFF2-40B4-BE49-F238E27FC236}">
                <a16:creationId xmlns:a16="http://schemas.microsoft.com/office/drawing/2014/main" id="{BC15E5C4-80C3-0668-94E3-4C98C4745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Single Corner Snipped 3">
            <a:extLst>
              <a:ext uri="{FF2B5EF4-FFF2-40B4-BE49-F238E27FC236}">
                <a16:creationId xmlns:a16="http://schemas.microsoft.com/office/drawing/2014/main" id="{F1277380-2BCE-22D6-329B-09A3F5CC3AC2}"/>
              </a:ext>
            </a:extLst>
          </p:cNvPr>
          <p:cNvSpPr/>
          <p:nvPr/>
        </p:nvSpPr>
        <p:spPr>
          <a:xfrm>
            <a:off x="1345623" y="654627"/>
            <a:ext cx="9331036" cy="5148696"/>
          </a:xfrm>
          <a:prstGeom prst="snip1Rect">
            <a:avLst/>
          </a:prstGeom>
          <a:solidFill>
            <a:schemeClr val="accent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C7125B-32E2-8415-71C7-D369A14A2F69}"/>
              </a:ext>
            </a:extLst>
          </p:cNvPr>
          <p:cNvSpPr txBox="1"/>
          <p:nvPr/>
        </p:nvSpPr>
        <p:spPr>
          <a:xfrm>
            <a:off x="2047010" y="1449532"/>
            <a:ext cx="8265967" cy="3354765"/>
          </a:xfrm>
          <a:prstGeom prst="rect">
            <a:avLst/>
          </a:prstGeom>
          <a:noFill/>
        </p:spPr>
        <p:txBody>
          <a:bodyPr wrap="square" rtlCol="0">
            <a:spAutoFit/>
          </a:bodyPr>
          <a:lstStyle/>
          <a:p>
            <a:pPr algn="ctr"/>
            <a:r>
              <a:rPr lang="en-US" sz="10600" dirty="0">
                <a:solidFill>
                  <a:schemeClr val="bg1"/>
                </a:solidFill>
                <a:latin typeface="Algerian" panose="04020705040A02060702" pitchFamily="82" charset="0"/>
              </a:rPr>
              <a:t>LET’S PRAY!!</a:t>
            </a:r>
          </a:p>
        </p:txBody>
      </p:sp>
    </p:spTree>
    <p:extLst>
      <p:ext uri="{BB962C8B-B14F-4D97-AF65-F5344CB8AC3E}">
        <p14:creationId xmlns:p14="http://schemas.microsoft.com/office/powerpoint/2010/main" val="3751647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2B941E-6281-6A4E-9E59-8588300AC92A}"/>
            </a:ext>
          </a:extLst>
        </p:cNvPr>
        <p:cNvGrpSpPr/>
        <p:nvPr/>
      </p:nvGrpSpPr>
      <p:grpSpPr>
        <a:xfrm>
          <a:off x="0" y="0"/>
          <a:ext cx="0" cy="0"/>
          <a:chOff x="0" y="0"/>
          <a:chExt cx="0" cy="0"/>
        </a:xfrm>
      </p:grpSpPr>
      <p:pic>
        <p:nvPicPr>
          <p:cNvPr id="3" name="Picture 2" descr="A person with her arms raised">
            <a:extLst>
              <a:ext uri="{FF2B5EF4-FFF2-40B4-BE49-F238E27FC236}">
                <a16:creationId xmlns:a16="http://schemas.microsoft.com/office/drawing/2014/main" id="{63724736-15DE-8D68-F679-01CC102212E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F73303-4372-C89C-313C-10ECEBB00752}"/>
              </a:ext>
            </a:extLst>
          </p:cNvPr>
          <p:cNvSpPr/>
          <p:nvPr/>
        </p:nvSpPr>
        <p:spPr>
          <a:xfrm>
            <a:off x="321250" y="1766454"/>
            <a:ext cx="11481955" cy="2779569"/>
          </a:xfrm>
          <a:prstGeom prst="rect">
            <a:avLst/>
          </a:prstGeom>
          <a:solidFill>
            <a:srgbClr val="AB8B1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14022EA-9E3E-87EE-0467-8311F33A89F2}"/>
              </a:ext>
            </a:extLst>
          </p:cNvPr>
          <p:cNvSpPr txBox="1"/>
          <p:nvPr/>
        </p:nvSpPr>
        <p:spPr>
          <a:xfrm>
            <a:off x="321250" y="1900693"/>
            <a:ext cx="11414413" cy="2308324"/>
          </a:xfrm>
          <a:prstGeom prst="rect">
            <a:avLst/>
          </a:prstGeom>
          <a:solidFill>
            <a:srgbClr val="AB8B1E"/>
          </a:solidFill>
        </p:spPr>
        <p:txBody>
          <a:bodyPr wrap="square" rtlCol="0">
            <a:spAutoFit/>
          </a:bodyPr>
          <a:lstStyle/>
          <a:p>
            <a:pPr algn="ctr"/>
            <a:r>
              <a:rPr lang="en-US" sz="7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Voice of God in AUTHENTIC WORSHIP!</a:t>
            </a:r>
          </a:p>
        </p:txBody>
      </p:sp>
      <p:sp>
        <p:nvSpPr>
          <p:cNvPr id="6" name="TextBox 5">
            <a:extLst>
              <a:ext uri="{FF2B5EF4-FFF2-40B4-BE49-F238E27FC236}">
                <a16:creationId xmlns:a16="http://schemas.microsoft.com/office/drawing/2014/main" id="{114D9B69-EE7B-7348-98C9-10C24E738DE8}"/>
              </a:ext>
            </a:extLst>
          </p:cNvPr>
          <p:cNvSpPr txBox="1"/>
          <p:nvPr/>
        </p:nvSpPr>
        <p:spPr>
          <a:xfrm>
            <a:off x="205272" y="6218482"/>
            <a:ext cx="3044536" cy="369332"/>
          </a:xfrm>
          <a:prstGeom prst="rect">
            <a:avLst/>
          </a:prstGeom>
          <a:noFill/>
        </p:spPr>
        <p:txBody>
          <a:bodyPr wrap="square" rtlCol="0">
            <a:spAutoFit/>
          </a:bodyPr>
          <a:lstStyle/>
          <a:p>
            <a:pPr algn="ctr"/>
            <a:r>
              <a:rPr lang="en-US" b="1" dirty="0">
                <a:solidFill>
                  <a:schemeClr val="bg1"/>
                </a:solidFill>
              </a:rPr>
              <a:t>Dr. Mark E. Whitlock, Jr.</a:t>
            </a:r>
          </a:p>
        </p:txBody>
      </p:sp>
      <p:sp>
        <p:nvSpPr>
          <p:cNvPr id="7" name="TextBox 6">
            <a:extLst>
              <a:ext uri="{FF2B5EF4-FFF2-40B4-BE49-F238E27FC236}">
                <a16:creationId xmlns:a16="http://schemas.microsoft.com/office/drawing/2014/main" id="{6D1BAD65-99D0-DA91-79DF-4A90F1A48296}"/>
              </a:ext>
            </a:extLst>
          </p:cNvPr>
          <p:cNvSpPr txBox="1"/>
          <p:nvPr/>
        </p:nvSpPr>
        <p:spPr>
          <a:xfrm>
            <a:off x="9021258" y="6199408"/>
            <a:ext cx="3044536" cy="369332"/>
          </a:xfrm>
          <a:prstGeom prst="rect">
            <a:avLst/>
          </a:prstGeom>
          <a:noFill/>
        </p:spPr>
        <p:txBody>
          <a:bodyPr wrap="square" rtlCol="0">
            <a:spAutoFit/>
          </a:bodyPr>
          <a:lstStyle/>
          <a:p>
            <a:pPr algn="ctr"/>
            <a:r>
              <a:rPr lang="en-US" b="1" dirty="0">
                <a:solidFill>
                  <a:schemeClr val="bg1"/>
                </a:solidFill>
              </a:rPr>
              <a:t>Reid Temple AME Church</a:t>
            </a:r>
          </a:p>
        </p:txBody>
      </p:sp>
    </p:spTree>
    <p:extLst>
      <p:ext uri="{BB962C8B-B14F-4D97-AF65-F5344CB8AC3E}">
        <p14:creationId xmlns:p14="http://schemas.microsoft.com/office/powerpoint/2010/main" val="2595880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4511-497E-02A2-C73B-9B70BD0AC3DD}"/>
            </a:ext>
          </a:extLst>
        </p:cNvPr>
        <p:cNvGrpSpPr/>
        <p:nvPr/>
      </p:nvGrpSpPr>
      <p:grpSpPr>
        <a:xfrm>
          <a:off x="0" y="0"/>
          <a:ext cx="0" cy="0"/>
          <a:chOff x="0" y="0"/>
          <a:chExt cx="0" cy="0"/>
        </a:xfrm>
      </p:grpSpPr>
      <p:pic>
        <p:nvPicPr>
          <p:cNvPr id="3" name="Picture 2" descr="A person dancing with her arms crossed&#10;&#10;AI-generated content may be incorrect.">
            <a:extLst>
              <a:ext uri="{FF2B5EF4-FFF2-40B4-BE49-F238E27FC236}">
                <a16:creationId xmlns:a16="http://schemas.microsoft.com/office/drawing/2014/main" id="{A3A8AC67-57AA-0F47-2D83-7CB247E804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BBDD16B0-379A-3046-DFC2-6C5DD19D0D8F}"/>
              </a:ext>
            </a:extLst>
          </p:cNvPr>
          <p:cNvSpPr/>
          <p:nvPr/>
        </p:nvSpPr>
        <p:spPr>
          <a:xfrm>
            <a:off x="188624" y="1709928"/>
            <a:ext cx="11814747" cy="4389536"/>
          </a:xfrm>
          <a:prstGeom prst="roundRect">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54836E-28D6-17B4-13E2-1391D12BDE9C}"/>
              </a:ext>
            </a:extLst>
          </p:cNvPr>
          <p:cNvSpPr txBox="1"/>
          <p:nvPr/>
        </p:nvSpPr>
        <p:spPr>
          <a:xfrm>
            <a:off x="602669" y="2006039"/>
            <a:ext cx="10986656" cy="4109843"/>
          </a:xfrm>
          <a:prstGeom prst="rect">
            <a:avLst/>
          </a:prstGeom>
          <a:noFill/>
        </p:spPr>
        <p:txBody>
          <a:bodyPr wrap="square" rtlCol="0">
            <a:spAutoFit/>
          </a:bodyPr>
          <a:lstStyle/>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Prayer​</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Scriptures: Isaiah 30:30; Psalm 29:3-4; John 10:27; Romans 10:17​</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The Meaning of the Voice of God in Authentic Worship​</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The Voice of God is Meek in Authentic Worship – Proverbs 45:2; Philippians 2:7​</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The Voice of God is not Cheap Grace in Authentic Worship – Judges 6:31; </a:t>
            </a:r>
          </a:p>
          <a:p>
            <a:pPr marR="0" lvl="0" algn="ctr" defTabSz="914400" rtl="0" eaLnBrk="1" fontAlgn="auto" latinLnBrk="0" hangingPunct="1">
              <a:lnSpc>
                <a:spcPct val="90000"/>
              </a:lnSpc>
              <a:spcBef>
                <a:spcPts val="1000"/>
              </a:spcBef>
              <a:spcAft>
                <a:spcPts val="0"/>
              </a:spcAft>
              <a:buClrTx/>
              <a:buSzTx/>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Revelations 21:24-26​</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Books on the Voice of God in Authentic Worship </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Break into Small Groups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2400" b="1" i="0" u="none" strike="noStrike" kern="1200" cap="none" spc="0" normalizeH="0" baseline="0" noProof="0" dirty="0">
                <a:ln>
                  <a:noFill/>
                </a:ln>
                <a:solidFill>
                  <a:schemeClr val="bg1"/>
                </a:solidFill>
                <a:effectLst/>
                <a:uLnTx/>
                <a:uFillTx/>
                <a:latin typeface="Abadi Extra Light" panose="020B0204020104020204" pitchFamily="34" charset="0"/>
                <a:ea typeface="ADLaM Display" panose="02010000000000000000" pitchFamily="2" charset="0"/>
                <a:cs typeface="ADLaM Display" panose="02010000000000000000" pitchFamily="2" charset="0"/>
              </a:rPr>
              <a:t>Questions and Answers</a:t>
            </a:r>
          </a:p>
        </p:txBody>
      </p:sp>
    </p:spTree>
    <p:extLst>
      <p:ext uri="{BB962C8B-B14F-4D97-AF65-F5344CB8AC3E}">
        <p14:creationId xmlns:p14="http://schemas.microsoft.com/office/powerpoint/2010/main" val="92582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a bright light">
            <a:extLst>
              <a:ext uri="{FF2B5EF4-FFF2-40B4-BE49-F238E27FC236}">
                <a16:creationId xmlns:a16="http://schemas.microsoft.com/office/drawing/2014/main" id="{13999845-CAC6-DA1F-99FC-BBE133B1CD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r="2701"/>
          <a:stretch>
            <a:fillRect/>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4" name="Rectangle: Rounded Corners 3">
            <a:extLst>
              <a:ext uri="{FF2B5EF4-FFF2-40B4-BE49-F238E27FC236}">
                <a16:creationId xmlns:a16="http://schemas.microsoft.com/office/drawing/2014/main" id="{43248F64-7562-BB80-96AA-35500F188696}"/>
              </a:ext>
            </a:extLst>
          </p:cNvPr>
          <p:cNvSpPr/>
          <p:nvPr/>
        </p:nvSpPr>
        <p:spPr>
          <a:xfrm>
            <a:off x="1236519" y="1039091"/>
            <a:ext cx="8785514" cy="4868141"/>
          </a:xfrm>
          <a:prstGeom prst="roundRect">
            <a:avLst/>
          </a:prstGeom>
          <a:solidFill>
            <a:srgbClr val="A6271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B2C431-9970-4D6D-CA43-9EA96510F0C1}"/>
              </a:ext>
            </a:extLst>
          </p:cNvPr>
          <p:cNvSpPr txBox="1"/>
          <p:nvPr/>
        </p:nvSpPr>
        <p:spPr>
          <a:xfrm>
            <a:off x="1501487" y="2465193"/>
            <a:ext cx="8385462" cy="2015936"/>
          </a:xfrm>
          <a:prstGeom prst="rect">
            <a:avLst/>
          </a:prstGeom>
          <a:noFill/>
        </p:spPr>
        <p:txBody>
          <a:bodyPr wrap="square" rtlCol="0">
            <a:spAutoFit/>
          </a:bodyPr>
          <a:lstStyle/>
          <a:p>
            <a:pPr algn="ctr"/>
            <a:r>
              <a:rPr lang="en-US" sz="12500" dirty="0">
                <a:solidFill>
                  <a:schemeClr val="bg1"/>
                </a:solidFill>
                <a:latin typeface="Algerian" panose="04020705040A02060702" pitchFamily="82" charset="0"/>
              </a:rPr>
              <a:t>THE WORD!</a:t>
            </a:r>
            <a:endParaRPr lang="en-US" dirty="0"/>
          </a:p>
        </p:txBody>
      </p:sp>
    </p:spTree>
    <p:extLst>
      <p:ext uri="{BB962C8B-B14F-4D97-AF65-F5344CB8AC3E}">
        <p14:creationId xmlns:p14="http://schemas.microsoft.com/office/powerpoint/2010/main" val="310489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9FE0-2629-21A1-5F90-CA7FA9345218}"/>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EF6ACEEA-3181-9193-AE59-CB01FB4AB09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06B3A1-6AA3-B140-A990-8989591BBD36}"/>
              </a:ext>
            </a:extLst>
          </p:cNvPr>
          <p:cNvSpPr/>
          <p:nvPr/>
        </p:nvSpPr>
        <p:spPr>
          <a:xfrm>
            <a:off x="102176" y="529937"/>
            <a:ext cx="11987647" cy="6063094"/>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chemeClr val="bg1"/>
                </a:solidFill>
                <a:effectLst/>
                <a:uLnTx/>
                <a:uFillTx/>
                <a:latin typeface="Abadi Extra Light" panose="020B0204020104020204" pitchFamily="34" charset="0"/>
              </a:rPr>
              <a:t>Isaiah 30:30-</a:t>
            </a:r>
            <a:r>
              <a:rPr kumimoji="0" lang="en-US" sz="32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200" i="0" strike="noStrike" kern="1200" cap="none" spc="0" normalizeH="0" baseline="0" noProof="0" dirty="0">
                <a:ln>
                  <a:noFill/>
                </a:ln>
                <a:solidFill>
                  <a:schemeClr val="bg1"/>
                </a:solidFill>
                <a:effectLst/>
                <a:uLnTx/>
                <a:uFillTx/>
                <a:latin typeface="Abadi Extra Light" panose="020B0204020104020204" pitchFamily="34" charset="0"/>
              </a:rPr>
              <a:t>And the Lord shall cause his glorious voice to be heard, and shall shew the lighting down of his arm, with the indignation of his anger, and with the flame of a devouring fire, with scattering, and tempest, and hailstones.​”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i="0"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i="0" strike="noStrike" kern="1200" cap="none" spc="0" normalizeH="0" baseline="0" noProof="0" dirty="0">
              <a:ln>
                <a:noFill/>
              </a:ln>
              <a:solidFill>
                <a:schemeClr val="bg1"/>
              </a:solidFill>
              <a:effectLst/>
              <a:uLnTx/>
              <a:uFillTx/>
              <a:latin typeface="Abadi Extra Light" panose="020B0204020104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chemeClr val="bg1"/>
                </a:solidFill>
                <a:effectLst/>
                <a:uLnTx/>
                <a:uFillTx/>
                <a:latin typeface="Abadi Extra Light" panose="020B0204020104020204" pitchFamily="34" charset="0"/>
              </a:rPr>
              <a:t>Psalm 29:3-</a:t>
            </a:r>
            <a:r>
              <a:rPr kumimoji="0" lang="en-US" sz="3200" b="1" i="0" strike="noStrike" kern="1200" cap="none" spc="0" normalizeH="0" baseline="0" noProof="0" dirty="0">
                <a:ln>
                  <a:noFill/>
                </a:ln>
                <a:solidFill>
                  <a:schemeClr val="bg1"/>
                </a:solidFill>
                <a:effectLst/>
                <a:uLnTx/>
                <a:uFillTx/>
                <a:latin typeface="Abadi Extra Light" panose="020B0204020104020204" pitchFamily="34" charset="0"/>
              </a:rPr>
              <a:t> </a:t>
            </a:r>
            <a:r>
              <a:rPr kumimoji="0" lang="en-US" sz="3200" i="0" strike="noStrike" kern="1200" cap="none" spc="0" normalizeH="0" baseline="0" noProof="0" dirty="0">
                <a:ln>
                  <a:noFill/>
                </a:ln>
                <a:solidFill>
                  <a:schemeClr val="bg1"/>
                </a:solidFill>
                <a:effectLst/>
                <a:uLnTx/>
                <a:uFillTx/>
                <a:latin typeface="Abadi Extra Light" panose="020B0204020104020204" pitchFamily="34" charset="0"/>
              </a:rPr>
              <a:t>“The voice of the Lord is upon the waters: the God of glory </a:t>
            </a:r>
            <a:r>
              <a:rPr kumimoji="0" lang="en-US" sz="3200" i="0" strike="noStrike" kern="1200" cap="none" spc="0" normalizeH="0" baseline="0" noProof="0" dirty="0" err="1">
                <a:ln>
                  <a:noFill/>
                </a:ln>
                <a:solidFill>
                  <a:schemeClr val="bg1"/>
                </a:solidFill>
                <a:effectLst/>
                <a:uLnTx/>
                <a:uFillTx/>
                <a:latin typeface="Abadi Extra Light" panose="020B0204020104020204" pitchFamily="34" charset="0"/>
              </a:rPr>
              <a:t>thundereth</a:t>
            </a:r>
            <a:r>
              <a:rPr kumimoji="0" lang="en-US" sz="3200" i="0" strike="noStrike" kern="1200" cap="none" spc="0" normalizeH="0" baseline="0" noProof="0" dirty="0">
                <a:ln>
                  <a:noFill/>
                </a:ln>
                <a:solidFill>
                  <a:schemeClr val="bg1"/>
                </a:solidFill>
                <a:effectLst/>
                <a:uLnTx/>
                <a:uFillTx/>
                <a:latin typeface="Abadi Extra Light" panose="020B0204020104020204" pitchFamily="34" charset="0"/>
              </a:rPr>
              <a:t>: the Lord is upon many waters. 4 The voice of the Lord is powerful; the voice of the Lord is full of majesty. “</a:t>
            </a:r>
          </a:p>
        </p:txBody>
      </p:sp>
      <p:cxnSp>
        <p:nvCxnSpPr>
          <p:cNvPr id="4" name="Straight Connector 3">
            <a:extLst>
              <a:ext uri="{FF2B5EF4-FFF2-40B4-BE49-F238E27FC236}">
                <a16:creationId xmlns:a16="http://schemas.microsoft.com/office/drawing/2014/main" id="{CC2CF614-0916-8FE8-E4DC-D571A675ACFF}"/>
              </a:ext>
            </a:extLst>
          </p:cNvPr>
          <p:cNvCxnSpPr/>
          <p:nvPr/>
        </p:nvCxnSpPr>
        <p:spPr>
          <a:xfrm>
            <a:off x="794905" y="3683577"/>
            <a:ext cx="10333759" cy="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895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B348F-9063-7D2A-C4BF-4F2D8D040E3B}"/>
            </a:ext>
          </a:extLst>
        </p:cNvPr>
        <p:cNvGrpSpPr/>
        <p:nvPr/>
      </p:nvGrpSpPr>
      <p:grpSpPr>
        <a:xfrm>
          <a:off x="0" y="0"/>
          <a:ext cx="0" cy="0"/>
          <a:chOff x="0" y="0"/>
          <a:chExt cx="0" cy="0"/>
        </a:xfrm>
      </p:grpSpPr>
      <p:pic>
        <p:nvPicPr>
          <p:cNvPr id="3" name="Picture 2" descr="A book with a bright light&#10;&#10;AI-generated content may be incorrect.">
            <a:extLst>
              <a:ext uri="{FF2B5EF4-FFF2-40B4-BE49-F238E27FC236}">
                <a16:creationId xmlns:a16="http://schemas.microsoft.com/office/drawing/2014/main" id="{1CF5ED9E-31C9-A897-A4DA-E8884D47E4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1B7E5EB-2376-46AE-10DA-66A08DE8E34D}"/>
              </a:ext>
            </a:extLst>
          </p:cNvPr>
          <p:cNvSpPr/>
          <p:nvPr/>
        </p:nvSpPr>
        <p:spPr>
          <a:xfrm>
            <a:off x="102176" y="529937"/>
            <a:ext cx="11987647" cy="6063094"/>
          </a:xfrm>
          <a:prstGeom prst="rect">
            <a:avLst/>
          </a:prstGeom>
          <a:solidFill>
            <a:srgbClr val="AB472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defRPr/>
            </a:pPr>
            <a:r>
              <a:rPr lang="en-US" sz="3200" b="1" u="sng" dirty="0">
                <a:solidFill>
                  <a:schemeClr val="bg1"/>
                </a:solidFill>
                <a:latin typeface="Abadi Extra Light" panose="020B0204020104020204" pitchFamily="34" charset="0"/>
              </a:rPr>
              <a:t>John 10:27</a:t>
            </a:r>
            <a:r>
              <a:rPr lang="en-US" sz="3200" b="1" dirty="0">
                <a:solidFill>
                  <a:schemeClr val="bg1"/>
                </a:solidFill>
                <a:latin typeface="Abadi Extra Light" panose="020B0204020104020204" pitchFamily="34" charset="0"/>
              </a:rPr>
              <a:t> </a:t>
            </a:r>
            <a:r>
              <a:rPr lang="en-US" sz="3200" dirty="0">
                <a:solidFill>
                  <a:schemeClr val="bg1"/>
                </a:solidFill>
                <a:latin typeface="Abadi Extra Light" panose="020B0204020104020204" pitchFamily="34" charset="0"/>
              </a:rPr>
              <a:t>“My sheep hear my voice, and I know them, and they follow me”.</a:t>
            </a:r>
          </a:p>
          <a:p>
            <a:pPr lvl="0" algn="ctr">
              <a:lnSpc>
                <a:spcPct val="90000"/>
              </a:lnSpc>
              <a:spcBef>
                <a:spcPts val="1000"/>
              </a:spcBef>
              <a:defRPr/>
            </a:pPr>
            <a:endParaRPr lang="en-US" sz="3200" dirty="0">
              <a:solidFill>
                <a:schemeClr val="bg1"/>
              </a:solidFill>
              <a:latin typeface="Abadi Extra Light" panose="020B0204020104020204" pitchFamily="34" charset="0"/>
            </a:endParaRPr>
          </a:p>
          <a:p>
            <a:pPr lvl="0" algn="ctr">
              <a:lnSpc>
                <a:spcPct val="90000"/>
              </a:lnSpc>
              <a:spcBef>
                <a:spcPts val="1000"/>
              </a:spcBef>
              <a:defRPr/>
            </a:pPr>
            <a:endParaRPr lang="en-US" sz="3200" dirty="0">
              <a:solidFill>
                <a:schemeClr val="bg1"/>
              </a:solidFill>
              <a:latin typeface="Abadi Extra Light" panose="020B0204020104020204" pitchFamily="34" charset="0"/>
            </a:endParaRPr>
          </a:p>
          <a:p>
            <a:pPr lvl="0" algn="ctr">
              <a:lnSpc>
                <a:spcPct val="90000"/>
              </a:lnSpc>
              <a:spcBef>
                <a:spcPts val="1000"/>
              </a:spcBef>
              <a:defRPr/>
            </a:pPr>
            <a:r>
              <a:rPr lang="en-US" sz="3200" b="1" u="sng" dirty="0">
                <a:solidFill>
                  <a:schemeClr val="bg1"/>
                </a:solidFill>
                <a:latin typeface="Abadi Extra Light" panose="020B0204020104020204" pitchFamily="34" charset="0"/>
              </a:rPr>
              <a:t>Romans 10:17</a:t>
            </a:r>
            <a:r>
              <a:rPr lang="en-US" sz="3200" b="1" dirty="0">
                <a:solidFill>
                  <a:schemeClr val="bg1"/>
                </a:solidFill>
                <a:latin typeface="Abadi Extra Light" panose="020B0204020104020204" pitchFamily="34" charset="0"/>
              </a:rPr>
              <a:t> </a:t>
            </a:r>
            <a:r>
              <a:rPr lang="en-US" sz="3200" dirty="0">
                <a:solidFill>
                  <a:schemeClr val="bg1"/>
                </a:solidFill>
                <a:latin typeface="Abadi Extra Light" panose="020B0204020104020204" pitchFamily="34" charset="0"/>
              </a:rPr>
              <a:t>“So then faith cometh by hearing, and hearing by the word of God.”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i="0" strike="noStrike" kern="1200" cap="none" spc="0" normalizeH="0" baseline="0" noProof="0" dirty="0">
                <a:ln>
                  <a:noFill/>
                </a:ln>
                <a:solidFill>
                  <a:schemeClr val="bg1"/>
                </a:solidFill>
                <a:effectLst/>
                <a:uLnTx/>
                <a:uFillTx/>
                <a:latin typeface="Abadi Extra Light" panose="020B0204020104020204" pitchFamily="34" charset="0"/>
              </a:rPr>
              <a:t>​</a:t>
            </a:r>
          </a:p>
        </p:txBody>
      </p:sp>
      <p:cxnSp>
        <p:nvCxnSpPr>
          <p:cNvPr id="4" name="Straight Connector 3">
            <a:extLst>
              <a:ext uri="{FF2B5EF4-FFF2-40B4-BE49-F238E27FC236}">
                <a16:creationId xmlns:a16="http://schemas.microsoft.com/office/drawing/2014/main" id="{B3F47D8D-C9C2-63F8-23FD-CE90141D59D0}"/>
              </a:ext>
            </a:extLst>
          </p:cNvPr>
          <p:cNvCxnSpPr/>
          <p:nvPr/>
        </p:nvCxnSpPr>
        <p:spPr>
          <a:xfrm>
            <a:off x="1148196" y="3423805"/>
            <a:ext cx="9803823" cy="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169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6AEE6-C5C5-39FE-B876-1679CA4C8770}"/>
            </a:ext>
          </a:extLst>
        </p:cNvPr>
        <p:cNvGrpSpPr/>
        <p:nvPr/>
      </p:nvGrpSpPr>
      <p:grpSpPr>
        <a:xfrm>
          <a:off x="0" y="0"/>
          <a:ext cx="0" cy="0"/>
          <a:chOff x="0" y="0"/>
          <a:chExt cx="0" cy="0"/>
        </a:xfrm>
      </p:grpSpPr>
      <p:pic>
        <p:nvPicPr>
          <p:cNvPr id="3" name="Picture 2" descr="A person with her arms crossed&#10;&#10;AI-generated content may be incorrect.">
            <a:extLst>
              <a:ext uri="{FF2B5EF4-FFF2-40B4-BE49-F238E27FC236}">
                <a16:creationId xmlns:a16="http://schemas.microsoft.com/office/drawing/2014/main" id="{E64AA258-B48B-918E-7B26-29017B3342A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5ED9924-0ECF-CE43-5C33-31CB48C78EB6}"/>
              </a:ext>
            </a:extLst>
          </p:cNvPr>
          <p:cNvSpPr/>
          <p:nvPr/>
        </p:nvSpPr>
        <p:spPr>
          <a:xfrm>
            <a:off x="160193" y="1698913"/>
            <a:ext cx="11757314" cy="2781386"/>
          </a:xfrm>
          <a:prstGeom prst="rect">
            <a:avLst/>
          </a:prstGeom>
          <a:solidFill>
            <a:srgbClr val="F18750"/>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03D91D-4F6E-2ACC-032D-12A5C653DD90}"/>
              </a:ext>
            </a:extLst>
          </p:cNvPr>
          <p:cNvSpPr txBox="1"/>
          <p:nvPr/>
        </p:nvSpPr>
        <p:spPr>
          <a:xfrm>
            <a:off x="260206" y="1658445"/>
            <a:ext cx="11557288" cy="2862322"/>
          </a:xfrm>
          <a:prstGeom prst="rect">
            <a:avLst/>
          </a:prstGeom>
          <a:noFill/>
        </p:spPr>
        <p:txBody>
          <a:bodyPr wrap="square" rtlCol="0">
            <a:spAutoFit/>
          </a:bodyPr>
          <a:lstStyle/>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Biblical Meaning of </a:t>
            </a:r>
          </a:p>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Voice of God in Authentic Worship!</a:t>
            </a:r>
            <a:endParaRPr lang="en-US" sz="60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567108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F50F6-6056-151B-E5DB-479BE21B97BC}"/>
            </a:ext>
          </a:extLst>
        </p:cNvPr>
        <p:cNvGrpSpPr/>
        <p:nvPr/>
      </p:nvGrpSpPr>
      <p:grpSpPr>
        <a:xfrm>
          <a:off x="0" y="0"/>
          <a:ext cx="0" cy="0"/>
          <a:chOff x="0" y="0"/>
          <a:chExt cx="0" cy="0"/>
        </a:xfrm>
      </p:grpSpPr>
      <p:pic>
        <p:nvPicPr>
          <p:cNvPr id="3" name="Picture 2" descr="A close-up of a flower&#10;&#10;AI-generated content may be incorrect.">
            <a:extLst>
              <a:ext uri="{FF2B5EF4-FFF2-40B4-BE49-F238E27FC236}">
                <a16:creationId xmlns:a16="http://schemas.microsoft.com/office/drawing/2014/main" id="{912F5FFB-53B0-A9A0-7720-43E48496F3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E30F7E1-31D6-6BF0-3925-854BE3C59E77}"/>
              </a:ext>
            </a:extLst>
          </p:cNvPr>
          <p:cNvSpPr/>
          <p:nvPr/>
        </p:nvSpPr>
        <p:spPr>
          <a:xfrm>
            <a:off x="98715" y="103909"/>
            <a:ext cx="12006694" cy="6629400"/>
          </a:xfrm>
          <a:prstGeom prst="rect">
            <a:avLst/>
          </a:prstGeom>
          <a:solidFill>
            <a:srgbClr val="AB8B1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F72360-DFC3-CED8-F292-C6D9482DB2D9}"/>
              </a:ext>
            </a:extLst>
          </p:cNvPr>
          <p:cNvSpPr txBox="1"/>
          <p:nvPr/>
        </p:nvSpPr>
        <p:spPr>
          <a:xfrm>
            <a:off x="452004" y="469203"/>
            <a:ext cx="11507932" cy="5375831"/>
          </a:xfrm>
          <a:prstGeom prst="rect">
            <a:avLst/>
          </a:prstGeom>
          <a:noFill/>
        </p:spPr>
        <p:txBody>
          <a:bodyPr wrap="square" rtlCol="0">
            <a:spAutoFit/>
          </a:bodyPr>
          <a:lstStyle/>
          <a:p>
            <a:pPr algn="ctr" fontAlgn="base"/>
            <a:r>
              <a:rPr lang="en-US" sz="2800" b="1" u="sng" dirty="0"/>
              <a:t>Biblical &amp; Theological</a:t>
            </a:r>
            <a:r>
              <a:rPr lang="en-US" sz="2800" dirty="0"/>
              <a:t>: Within Scripture, hearing God’s voice in worship signifies entering a </a:t>
            </a:r>
            <a:r>
              <a:rPr lang="en-US" sz="2800" dirty="0">
                <a:solidFill>
                  <a:schemeClr val="bg1"/>
                </a:solidFill>
              </a:rPr>
              <a:t>covenantal dialogue</a:t>
            </a:r>
            <a:r>
              <a:rPr lang="en-US" sz="2800" dirty="0"/>
              <a:t>—God speaks, the people respond in prayer, song, or obedience. It’s more important that the Church honors the God of Glory than preach the gospel to the heathen. Paul said, “Bring more people to praise him, so that we glorify God by winning more people.”​</a:t>
            </a:r>
          </a:p>
          <a:p>
            <a:pPr algn="ctr" fontAlgn="base"/>
            <a:endParaRPr lang="en-US" sz="2800" dirty="0"/>
          </a:p>
          <a:p>
            <a:pPr algn="ctr" fontAlgn="base"/>
            <a:r>
              <a:rPr lang="en-US" sz="2800" b="1" u="sng" dirty="0"/>
              <a:t>Liturgical Theology</a:t>
            </a:r>
            <a:r>
              <a:rPr lang="en-US" sz="2800" dirty="0"/>
              <a:t>: Worship is seen as a space where God’s Word is </a:t>
            </a:r>
            <a:r>
              <a:rPr lang="en-US" sz="2800" dirty="0">
                <a:solidFill>
                  <a:schemeClr val="bg1"/>
                </a:solidFill>
              </a:rPr>
              <a:t>proclaimed</a:t>
            </a:r>
            <a:r>
              <a:rPr lang="en-US" sz="2800" dirty="0"/>
              <a:t> (through scripture, preaching, sacraments and song), and the community discerns God’s voice together. Authenticity means aligning worship with God’s </a:t>
            </a:r>
            <a:r>
              <a:rPr lang="en-US" sz="2800" dirty="0">
                <a:solidFill>
                  <a:schemeClr val="bg1"/>
                </a:solidFill>
              </a:rPr>
              <a:t>character</a:t>
            </a:r>
            <a:r>
              <a:rPr lang="en-US" sz="2800" dirty="0"/>
              <a:t> and </a:t>
            </a:r>
            <a:r>
              <a:rPr lang="en-US" sz="2800" dirty="0">
                <a:solidFill>
                  <a:schemeClr val="bg1"/>
                </a:solidFill>
              </a:rPr>
              <a:t>mission</a:t>
            </a:r>
            <a:r>
              <a:rPr lang="en-US" sz="2800" dirty="0"/>
              <a:t> rather than mere ritual.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badi Extra Light" panose="020B0204020104020204" pitchFamily="34" charset="0"/>
            </a:endParaRPr>
          </a:p>
        </p:txBody>
      </p:sp>
    </p:spTree>
    <p:extLst>
      <p:ext uri="{BB962C8B-B14F-4D97-AF65-F5344CB8AC3E}">
        <p14:creationId xmlns:p14="http://schemas.microsoft.com/office/powerpoint/2010/main" val="2943857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1933</TotalTime>
  <Words>1515</Words>
  <Application>Microsoft Office PowerPoint</Application>
  <PresentationFormat>Widescreen</PresentationFormat>
  <Paragraphs>86</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Abadi Extra Light</vt:lpstr>
      <vt:lpstr>ADLaM Display</vt:lpstr>
      <vt:lpstr>Algerian</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3</cp:revision>
  <cp:lastPrinted>2025-09-17T21:15:28Z</cp:lastPrinted>
  <dcterms:created xsi:type="dcterms:W3CDTF">2025-09-09T13:37:10Z</dcterms:created>
  <dcterms:modified xsi:type="dcterms:W3CDTF">2025-09-17T21:40:04Z</dcterms:modified>
</cp:coreProperties>
</file>