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58" r:id="rId4"/>
    <p:sldId id="259" r:id="rId5"/>
    <p:sldId id="262" r:id="rId6"/>
    <p:sldId id="261" r:id="rId7"/>
    <p:sldId id="263" r:id="rId8"/>
    <p:sldId id="266" r:id="rId9"/>
    <p:sldId id="267" r:id="rId10"/>
    <p:sldId id="269" r:id="rId11"/>
    <p:sldId id="268" r:id="rId12"/>
    <p:sldId id="272" r:id="rId13"/>
    <p:sldId id="270" r:id="rId14"/>
    <p:sldId id="271" r:id="rId15"/>
    <p:sldId id="277"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DFB50F"/>
    <a:srgbClr val="AB8B1E"/>
    <a:srgbClr val="EB5F1D"/>
    <a:srgbClr val="EC665E"/>
    <a:srgbClr val="F18750"/>
    <a:srgbClr val="A627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6" d="100"/>
          <a:sy n="106" d="100"/>
        </p:scale>
        <p:origin x="7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9/10/2025</a:t>
            </a:fld>
            <a:endParaRPr lang="en-US"/>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7578977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9/10/2025</a:t>
            </a:fld>
            <a:endParaRPr lang="en-US"/>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red background">
            <a:extLst>
              <a:ext uri="{FF2B5EF4-FFF2-40B4-BE49-F238E27FC236}">
                <a16:creationId xmlns:a16="http://schemas.microsoft.com/office/drawing/2014/main" id="{0DB793B6-AB64-3DFB-DEFE-AA14C3CCE8A4}"/>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99DB-E591-059E-23F5-A4E43CFFD8A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8DA3F269-52F9-0D70-4FFD-C86AD58760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D02516-85D3-50A7-A218-EC66AC255CF7}"/>
              </a:ext>
            </a:extLst>
          </p:cNvPr>
          <p:cNvSpPr/>
          <p:nvPr/>
        </p:nvSpPr>
        <p:spPr>
          <a:xfrm>
            <a:off x="269298" y="1828800"/>
            <a:ext cx="11757314" cy="232740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God’s Perfection in </a:t>
            </a:r>
          </a:p>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Authentic Maturity!</a:t>
            </a:r>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51700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152833" y="120794"/>
            <a:ext cx="11886334" cy="6616411"/>
          </a:xfrm>
          <a:prstGeom prst="rect">
            <a:avLst/>
          </a:prstGeom>
          <a:solidFill>
            <a:srgbClr val="EC665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As we read in Matthew 5:48, God’s children are called to be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rPr>
              <a:t>perfect</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This does not mean that humans can obtain the same holy perfection as </a:t>
            </a:r>
            <a:r>
              <a:rPr kumimoji="0" lang="en-US" sz="3200" b="1" i="0" u="sng" strike="noStrike" kern="1200" cap="none" spc="0" normalizeH="0" baseline="0" noProof="0" dirty="0">
                <a:ln>
                  <a:noFill/>
                </a:ln>
                <a:solidFill>
                  <a:schemeClr val="tx1"/>
                </a:solidFill>
                <a:effectLst/>
                <a:uLnTx/>
                <a:uFillTx/>
                <a:latin typeface="Abadi Extra Light" panose="020B0204020104020204" pitchFamily="34" charset="0"/>
              </a:rPr>
              <a:t>God</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for He alone is set apart in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rPr>
              <a:t>holiness</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(Isaiah 6:3; Psalm 99:9; Exodus 15:11).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lvl="0" algn="ctr">
              <a:lnSpc>
                <a:spcPct val="90000"/>
              </a:lnSpc>
              <a:spcBef>
                <a:spcPts val="1000"/>
              </a:spcBef>
              <a:defRPr/>
            </a:pP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The call to be perfect is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rPr>
              <a:t>authentic maturity</a:t>
            </a:r>
            <a:r>
              <a:rPr lang="en-US" sz="3200" b="1" dirty="0">
                <a:solidFill>
                  <a:schemeClr val="bg1"/>
                </a:solidFill>
                <a:latin typeface="Abadi Extra Light" panose="020B0204020104020204" pitchFamily="34" charset="0"/>
              </a:rPr>
              <a:t>. </a:t>
            </a:r>
            <a:r>
              <a:rPr lang="en-US" sz="3200" b="1" u="sng" dirty="0">
                <a:solidFill>
                  <a:schemeClr val="bg1"/>
                </a:solidFill>
                <a:latin typeface="Abadi Extra Light" panose="020B0204020104020204" pitchFamily="34" charset="0"/>
              </a:rPr>
              <a:t>Ephesians 5:1</a:t>
            </a:r>
            <a:r>
              <a:rPr lang="en-US" sz="3200" b="1" dirty="0">
                <a:solidFill>
                  <a:schemeClr val="bg1"/>
                </a:solidFill>
                <a:latin typeface="Abadi Extra Light" panose="020B0204020104020204" pitchFamily="34" charset="0"/>
              </a:rPr>
              <a:t> says,</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“Be imitators of God, as beloved children”. As children tend to imitate their parents, God’s children ought to imitate the Lord and reflect His perfection in the way we live.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Psalms 18:30</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rPr>
              <a:t>“As for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cs typeface="Aharoni" panose="02010803020104030203" pitchFamily="2" charset="-79"/>
              </a:rPr>
              <a:t>God</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rPr>
              <a:t>, his way is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cs typeface="Aharoni" panose="02010803020104030203" pitchFamily="2" charset="-79"/>
              </a:rPr>
              <a:t>perfect</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rPr>
              <a:t>: The Lord’s word is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cs typeface="Aharoni" panose="02010803020104030203" pitchFamily="2" charset="-79"/>
              </a:rPr>
              <a:t>flawless;</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cs typeface="Aharoni" panose="02010803020104030203" pitchFamily="2" charset="-79"/>
              </a:rPr>
              <a:t>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rPr>
              <a:t>he</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cs typeface="Aharoni" panose="02010803020104030203" pitchFamily="2" charset="-79"/>
              </a:rPr>
              <a:t>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cs typeface="Aharoni" panose="02010803020104030203" pitchFamily="2" charset="-79"/>
              </a:rPr>
              <a:t>shields</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cs typeface="Aharoni" panose="02010803020104030203" pitchFamily="2" charset="-79"/>
              </a:rPr>
              <a:t> </a:t>
            </a:r>
            <a:r>
              <a:rPr kumimoji="0" lang="en-US" sz="32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rPr>
              <a:t>all who take refuge in him.”</a:t>
            </a:r>
          </a:p>
        </p:txBody>
      </p:sp>
      <p:cxnSp>
        <p:nvCxnSpPr>
          <p:cNvPr id="7" name="Straight Connector 6">
            <a:extLst>
              <a:ext uri="{FF2B5EF4-FFF2-40B4-BE49-F238E27FC236}">
                <a16:creationId xmlns:a16="http://schemas.microsoft.com/office/drawing/2014/main" id="{7DCB43C8-0FAC-D7DB-C314-B112EB0EFB30}"/>
              </a:ext>
            </a:extLst>
          </p:cNvPr>
          <p:cNvCxnSpPr>
            <a:cxnSpLocks/>
          </p:cNvCxnSpPr>
          <p:nvPr/>
        </p:nvCxnSpPr>
        <p:spPr>
          <a:xfrm>
            <a:off x="1560368" y="2712026"/>
            <a:ext cx="9334500" cy="0"/>
          </a:xfrm>
          <a:prstGeom prst="line">
            <a:avLst/>
          </a:prstGeom>
          <a:ln w="76200">
            <a:solidFill>
              <a:srgbClr val="FFC00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DD20-7BF6-0607-E985-A47D6C84B58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A71B6ADA-7926-A721-753A-69951FE435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D26A4B2-BAEE-4B16-6504-BC0B7A880703}"/>
              </a:ext>
            </a:extLst>
          </p:cNvPr>
          <p:cNvSpPr/>
          <p:nvPr/>
        </p:nvSpPr>
        <p:spPr>
          <a:xfrm>
            <a:off x="217343" y="1174171"/>
            <a:ext cx="11757314" cy="232740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God’s Perfection in </a:t>
            </a:r>
          </a:p>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Authentic </a:t>
            </a: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a:t>
            </a:r>
          </a:p>
        </p:txBody>
      </p:sp>
      <p:sp>
        <p:nvSpPr>
          <p:cNvPr id="5" name="Rectangle 4">
            <a:extLst>
              <a:ext uri="{FF2B5EF4-FFF2-40B4-BE49-F238E27FC236}">
                <a16:creationId xmlns:a16="http://schemas.microsoft.com/office/drawing/2014/main" id="{16C4319E-1CF7-98D1-B60A-BBB81E63BF35}"/>
              </a:ext>
            </a:extLst>
          </p:cNvPr>
          <p:cNvSpPr/>
          <p:nvPr/>
        </p:nvSpPr>
        <p:spPr>
          <a:xfrm>
            <a:off x="61481" y="4566772"/>
            <a:ext cx="11965131" cy="2078215"/>
          </a:xfrm>
          <a:prstGeom prst="rect">
            <a:avLst/>
          </a:prstGeom>
          <a:solidFill>
            <a:srgbClr val="AB8B1E"/>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417163-9D43-2F84-A46B-6C048693BF23}"/>
              </a:ext>
            </a:extLst>
          </p:cNvPr>
          <p:cNvSpPr txBox="1"/>
          <p:nvPr/>
        </p:nvSpPr>
        <p:spPr>
          <a:xfrm>
            <a:off x="246351" y="4914740"/>
            <a:ext cx="11803207" cy="12582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Romans</a:t>
            </a:r>
            <a:r>
              <a:rPr lang="en-US" sz="2800" b="1" u="sng" dirty="0">
                <a:solidFill>
                  <a:schemeClr val="bg1"/>
                </a:solidFill>
                <a:latin typeface="Abadi Extra Light" panose="020B0204020104020204" pitchFamily="34" charset="0"/>
              </a:rPr>
              <a:t> 2: 10</a:t>
            </a:r>
            <a:r>
              <a:rPr lang="en-US" sz="2800" b="1" dirty="0">
                <a:solidFill>
                  <a:schemeClr val="bg1"/>
                </a:solidFill>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Do not conform to the pattern of this world, but be transformed by the renewing of your mind. Then you will be able to test and approve what God’s will is—his good, pleasing and perfect will.”</a:t>
            </a:r>
          </a:p>
        </p:txBody>
      </p:sp>
    </p:spTree>
    <p:extLst>
      <p:ext uri="{BB962C8B-B14F-4D97-AF65-F5344CB8AC3E}">
        <p14:creationId xmlns:p14="http://schemas.microsoft.com/office/powerpoint/2010/main" val="77209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97AB-0BEC-ADAC-617E-77A9061FB560}"/>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F54D36E2-8DDC-0367-B3F1-C60D83942DB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5B803DC-1A9F-2CB9-E34C-3DCCF0B294A8}"/>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Perfection is a gift that humans receive through the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sacrifice</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of Jesus Christ: “For God’s will was for us to be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made</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holy by the sacrifice of the body of Jesus Christ, once for all time.”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Under the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old covenant</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the priest stands and ministers before the altar day after day, offering the same sacrifices, which can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never change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bad behavior. But our High Priest (Jesus) offered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Himself</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to God as a single sacrifice for sins, good for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all time</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Then He sat down in the place of honor at God’s right hand.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There </a:t>
            </a:r>
            <a:r>
              <a:rPr lang="en-US" sz="2800" b="1" dirty="0">
                <a:solidFill>
                  <a:schemeClr val="bg1"/>
                </a:solidFill>
                <a:latin typeface="Abadi Extra Light" panose="020B0204020104020204" pitchFamily="34" charset="0"/>
              </a:rPr>
              <a:t>H</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e waits until His enemies are humbled and made a footstool under His feet. “For by that one offering he forever made perfect those who are being made holy.” (</a:t>
            </a: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Hebrews 10:10–14, NLT</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t>
            </a:r>
          </a:p>
        </p:txBody>
      </p:sp>
      <p:cxnSp>
        <p:nvCxnSpPr>
          <p:cNvPr id="5" name="Straight Connector 4">
            <a:extLst>
              <a:ext uri="{FF2B5EF4-FFF2-40B4-BE49-F238E27FC236}">
                <a16:creationId xmlns:a16="http://schemas.microsoft.com/office/drawing/2014/main" id="{E3AB38D5-C98C-D26E-F72B-D15AA6571F33}"/>
              </a:ext>
            </a:extLst>
          </p:cNvPr>
          <p:cNvCxnSpPr/>
          <p:nvPr/>
        </p:nvCxnSpPr>
        <p:spPr>
          <a:xfrm>
            <a:off x="822357" y="2435383"/>
            <a:ext cx="10330004"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CAE2CDC7-18DB-5D7D-E4D8-305690B6D9BD}"/>
              </a:ext>
            </a:extLst>
          </p:cNvPr>
          <p:cNvCxnSpPr/>
          <p:nvPr/>
        </p:nvCxnSpPr>
        <p:spPr>
          <a:xfrm>
            <a:off x="822357" y="4760614"/>
            <a:ext cx="10330004" cy="0"/>
          </a:xfrm>
          <a:prstGeom prst="line">
            <a:avLst/>
          </a:prstGeom>
          <a:ln w="571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897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D647-EE92-B652-BA15-1A9E088E131E}"/>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B1B34B2C-0FBF-9D6D-AA73-75BEB545CF1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07B1D8-6A79-841B-1C9D-8A3491C47978}"/>
              </a:ext>
            </a:extLst>
          </p:cNvPr>
          <p:cNvSpPr/>
          <p:nvPr/>
        </p:nvSpPr>
        <p:spPr>
          <a:xfrm>
            <a:off x="102176" y="145473"/>
            <a:ext cx="11987647" cy="6447558"/>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Another verse that is key to understanding perfection as it relates to the Christian life is </a:t>
            </a:r>
            <a:r>
              <a:rPr kumimoji="0" lang="en-US" sz="3200" b="1" i="0" u="sng" strike="noStrike" kern="1200" cap="none" spc="0" normalizeH="0" baseline="0" noProof="0" dirty="0">
                <a:ln>
                  <a:noFill/>
                </a:ln>
                <a:solidFill>
                  <a:srgbClr val="FFC000"/>
                </a:solidFill>
                <a:effectLst/>
                <a:uLnTx/>
                <a:uFillTx/>
                <a:latin typeface="Abadi Extra Light" panose="020B0204020104020204" pitchFamily="34" charset="0"/>
              </a:rPr>
              <a:t>2 Corinthians 12:9</a:t>
            </a:r>
            <a:r>
              <a:rPr lang="en-US" sz="3200" b="1" dirty="0">
                <a:solidFill>
                  <a:prstClr val="white"/>
                </a:solidFill>
                <a:latin typeface="Abadi Extra Light" panose="020B0204020104020204" pitchFamily="34" charset="0"/>
              </a:rPr>
              <a:t>:</a:t>
            </a: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 “But he said to me, ‘My grace is sufficient for you, for my power is made perfect in weakness.’ Therefore, I will boast all the more gladly about my weaknesses, so that Christ’s power may rest on me.”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Through the grace God offers in Jesus Christ, Christians are </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rPr>
              <a:t>perfected</a:t>
            </a: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 in weakness; through participating in the sufferings of Jesus Christ, they are </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rPr>
              <a:t>conformed</a:t>
            </a: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 to His image (Matthew 5:10-12; 1 Peter 2:19-25; 3:14;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rPr>
              <a:t>4:12-19).</a:t>
            </a:r>
          </a:p>
        </p:txBody>
      </p:sp>
    </p:spTree>
    <p:extLst>
      <p:ext uri="{BB962C8B-B14F-4D97-AF65-F5344CB8AC3E}">
        <p14:creationId xmlns:p14="http://schemas.microsoft.com/office/powerpoint/2010/main" val="384961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1447-CCAB-2752-526A-D7D133F3A13B}"/>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DEF6F4B7-28F2-B15B-02A3-5B93FA625F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A84A73D-47FB-3891-C003-7A2DF02666D4}"/>
              </a:ext>
            </a:extLst>
          </p:cNvPr>
          <p:cNvSpPr/>
          <p:nvPr/>
        </p:nvSpPr>
        <p:spPr>
          <a:xfrm>
            <a:off x="106506" y="171451"/>
            <a:ext cx="11978987" cy="6515098"/>
          </a:xfrm>
          <a:prstGeom prst="rect">
            <a:avLst/>
          </a:prstGeom>
          <a:solidFill>
            <a:srgbClr val="DFB50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Divide into groups to discuss the topics of Worship. Please pick two spokespersons to present the thoughts of the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Discuss the definition of Godly perfection - Hebrews 2:10</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What is Godly maturity? - Ephesians 5:1</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How is perfection a gift from God? -Romans 12:2</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How do we experience authentic worship? </a:t>
            </a:r>
            <a:r>
              <a:rPr lang="en-US" sz="3200" dirty="0">
                <a:solidFill>
                  <a:prstClr val="black"/>
                </a:solidFill>
                <a:latin typeface="Aptos" panose="02110004020202020204"/>
              </a:rPr>
              <a:t>-</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2 Corinthians 12:9</a:t>
            </a:r>
          </a:p>
        </p:txBody>
      </p:sp>
      <p:sp>
        <p:nvSpPr>
          <p:cNvPr id="4" name="TextBox 3">
            <a:extLst>
              <a:ext uri="{FF2B5EF4-FFF2-40B4-BE49-F238E27FC236}">
                <a16:creationId xmlns:a16="http://schemas.microsoft.com/office/drawing/2014/main" id="{C717E6DD-FAAE-B0B0-AB0D-9CD4F15E6D25}"/>
              </a:ext>
            </a:extLst>
          </p:cNvPr>
          <p:cNvSpPr txBox="1"/>
          <p:nvPr/>
        </p:nvSpPr>
        <p:spPr>
          <a:xfrm>
            <a:off x="3141949" y="306277"/>
            <a:ext cx="6117648" cy="923330"/>
          </a:xfrm>
          <a:prstGeom prst="rect">
            <a:avLst/>
          </a:prstGeom>
          <a:noFill/>
        </p:spPr>
        <p:txBody>
          <a:bodyPr wrap="square">
            <a:spAutoFit/>
          </a:bodyPr>
          <a:lstStyle/>
          <a:p>
            <a:pPr algn="ctr"/>
            <a:r>
              <a:rPr kumimoji="0" lang="en-US" sz="5400" b="0" i="0" u="none" strike="noStrike" kern="1200" cap="none" spc="0" normalizeH="0" baseline="0" noProof="0" dirty="0">
                <a:ln>
                  <a:noFill/>
                </a:ln>
                <a:effectLst/>
                <a:uLnTx/>
                <a:uFillTx/>
                <a:latin typeface="Aptos Display" panose="02110004020202020204"/>
                <a:ea typeface="+mj-ea"/>
                <a:cs typeface="+mj-cs"/>
              </a:rPr>
              <a:t>Break</a:t>
            </a:r>
            <a:r>
              <a:rPr lang="en-US" sz="5400" dirty="0">
                <a:latin typeface="Aptos Display" panose="02110004020202020204"/>
                <a:ea typeface="+mj-ea"/>
                <a:cs typeface="+mj-cs"/>
              </a:rPr>
              <a:t>out </a:t>
            </a:r>
            <a:r>
              <a:rPr kumimoji="0" lang="en-US" sz="5400" b="0" i="0" u="none" strike="noStrike" kern="1200" cap="none" spc="0" normalizeH="0" baseline="0" noProof="0" dirty="0">
                <a:ln>
                  <a:noFill/>
                </a:ln>
                <a:effectLst/>
                <a:uLnTx/>
                <a:uFillTx/>
                <a:latin typeface="Aptos Display" panose="02110004020202020204"/>
                <a:ea typeface="+mj-ea"/>
                <a:cs typeface="+mj-cs"/>
              </a:rPr>
              <a:t>Groups</a:t>
            </a:r>
            <a:endParaRPr lang="en-US" sz="5400" dirty="0"/>
          </a:p>
        </p:txBody>
      </p:sp>
      <p:sp>
        <p:nvSpPr>
          <p:cNvPr id="2" name="Rectangle 1">
            <a:extLst>
              <a:ext uri="{FF2B5EF4-FFF2-40B4-BE49-F238E27FC236}">
                <a16:creationId xmlns:a16="http://schemas.microsoft.com/office/drawing/2014/main" id="{5148A0BF-4699-A86E-02FB-F38B0DE8D953}"/>
              </a:ext>
            </a:extLst>
          </p:cNvPr>
          <p:cNvSpPr/>
          <p:nvPr/>
        </p:nvSpPr>
        <p:spPr>
          <a:xfrm>
            <a:off x="3105339" y="307818"/>
            <a:ext cx="6120142" cy="941560"/>
          </a:xfrm>
          <a:prstGeom prst="rect">
            <a:avLst/>
          </a:prstGeom>
          <a:noFill/>
          <a:ln w="571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49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D762F16-C335-DE47-6CF6-ECAE4CB17CFA}"/>
              </a:ext>
            </a:extLst>
          </p:cNvPr>
          <p:cNvSpPr txBox="1"/>
          <p:nvPr/>
        </p:nvSpPr>
        <p:spPr>
          <a:xfrm>
            <a:off x="493569" y="237884"/>
            <a:ext cx="10848109" cy="769441"/>
          </a:xfrm>
          <a:prstGeom prst="rect">
            <a:avLst/>
          </a:prstGeom>
          <a:noFill/>
        </p:spPr>
        <p:txBody>
          <a:bodyPr wrap="square">
            <a:spAutoFit/>
          </a:bodyPr>
          <a:lstStyle/>
          <a:p>
            <a:pPr algn="ctr"/>
            <a:r>
              <a:rPr kumimoji="0" lang="en-US" sz="44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Pastor’s Book Club –</a:t>
            </a:r>
            <a:r>
              <a:rPr lang="en-US" sz="4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44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Oct. 1, 2025</a:t>
            </a:r>
            <a:endPar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8" name="Picture 2" descr="Paperback THE PURPOSE AND POWER OF PRAISE AND WORSHIP Book">
            <a:extLst>
              <a:ext uri="{FF2B5EF4-FFF2-40B4-BE49-F238E27FC236}">
                <a16:creationId xmlns:a16="http://schemas.microsoft.com/office/drawing/2014/main" id="{41CB348B-3C1F-0193-E7AF-9E295F89E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308" y="1091047"/>
            <a:ext cx="4857749" cy="559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00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4"/>
            <a:ext cx="11481955" cy="2779569"/>
          </a:xfrm>
          <a:prstGeom prst="rect">
            <a:avLst/>
          </a:prstGeom>
          <a:solidFill>
            <a:srgbClr val="AB8B1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900693"/>
            <a:ext cx="11414413" cy="2308324"/>
          </a:xfrm>
          <a:prstGeom prst="rect">
            <a:avLst/>
          </a:prstGeom>
          <a:solidFill>
            <a:srgbClr val="AB8B1E"/>
          </a:solid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GOD’S PERFECTION IN AUTHENTIC WORSHIP!</a:t>
            </a:r>
          </a:p>
        </p:txBody>
      </p:sp>
      <p:sp>
        <p:nvSpPr>
          <p:cNvPr id="6" name="TextBox 5">
            <a:extLst>
              <a:ext uri="{FF2B5EF4-FFF2-40B4-BE49-F238E27FC236}">
                <a16:creationId xmlns:a16="http://schemas.microsoft.com/office/drawing/2014/main" id="{114D9B69-EE7B-7348-98C9-10C24E738DE8}"/>
              </a:ext>
            </a:extLst>
          </p:cNvPr>
          <p:cNvSpPr txBox="1"/>
          <p:nvPr/>
        </p:nvSpPr>
        <p:spPr>
          <a:xfrm>
            <a:off x="205272" y="6218482"/>
            <a:ext cx="3044536" cy="369332"/>
          </a:xfrm>
          <a:prstGeom prst="rect">
            <a:avLst/>
          </a:prstGeom>
          <a:noFill/>
        </p:spPr>
        <p:txBody>
          <a:bodyPr wrap="square" rtlCol="0">
            <a:spAutoFit/>
          </a:bodyPr>
          <a:lstStyle/>
          <a:p>
            <a:pPr algn="ctr"/>
            <a:r>
              <a:rPr lang="en-US" b="1" dirty="0">
                <a:solidFill>
                  <a:schemeClr val="bg1"/>
                </a:solidFill>
              </a:rPr>
              <a:t>Dr. Mark E. Whitlock, Jr.</a:t>
            </a:r>
          </a:p>
        </p:txBody>
      </p:sp>
      <p:sp>
        <p:nvSpPr>
          <p:cNvPr id="7" name="TextBox 6">
            <a:extLst>
              <a:ext uri="{FF2B5EF4-FFF2-40B4-BE49-F238E27FC236}">
                <a16:creationId xmlns:a16="http://schemas.microsoft.com/office/drawing/2014/main" id="{6D1BAD65-99D0-DA91-79DF-4A90F1A48296}"/>
              </a:ext>
            </a:extLst>
          </p:cNvPr>
          <p:cNvSpPr txBox="1"/>
          <p:nvPr/>
        </p:nvSpPr>
        <p:spPr>
          <a:xfrm>
            <a:off x="9021258" y="6199408"/>
            <a:ext cx="3044536" cy="369332"/>
          </a:xfrm>
          <a:prstGeom prst="rect">
            <a:avLst/>
          </a:prstGeom>
          <a:noFill/>
        </p:spPr>
        <p:txBody>
          <a:bodyPr wrap="square" rtlCol="0">
            <a:spAutoFit/>
          </a:bodyPr>
          <a:lstStyle/>
          <a:p>
            <a:pPr algn="ctr"/>
            <a:r>
              <a:rPr lang="en-US" b="1" dirty="0">
                <a:solidFill>
                  <a:schemeClr val="bg1"/>
                </a:solidFill>
              </a:rPr>
              <a:t>Reid Temple AME Church</a:t>
            </a:r>
          </a:p>
        </p:txBody>
      </p:sp>
    </p:spTree>
    <p:extLst>
      <p:ext uri="{BB962C8B-B14F-4D97-AF65-F5344CB8AC3E}">
        <p14:creationId xmlns:p14="http://schemas.microsoft.com/office/powerpoint/2010/main" val="2595880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188624" y="1709928"/>
            <a:ext cx="11814747" cy="4389536"/>
          </a:xfrm>
          <a:prstGeom prst="roundRec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4836E-28D6-17B4-13E2-1391D12BDE9C}"/>
              </a:ext>
            </a:extLst>
          </p:cNvPr>
          <p:cNvSpPr txBox="1"/>
          <p:nvPr/>
        </p:nvSpPr>
        <p:spPr>
          <a:xfrm>
            <a:off x="95248" y="1907325"/>
            <a:ext cx="12001501" cy="3964162"/>
          </a:xfrm>
          <a:prstGeom prst="rect">
            <a:avLst/>
          </a:prstGeom>
          <a:noFill/>
        </p:spPr>
        <p:txBody>
          <a:bodyPr wrap="square" rtlCol="0">
            <a:spAutoFit/>
          </a:bodyPr>
          <a:lstStyle/>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Prayer</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Scriptures: Matthew 5:48; Deuteronomy 32:4; Job 37:16; Psalm18:30,19:17; Romans12:2</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The Biblical Meaning of Godly Perfection</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God’s Perfection is Authentic Maturity</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God’s Perfection is Authentic Worship</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Break into Small Groups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Questions and Answers</a:t>
            </a:r>
          </a:p>
        </p:txBody>
      </p:sp>
    </p:spTree>
    <p:extLst>
      <p:ext uri="{BB962C8B-B14F-4D97-AF65-F5344CB8AC3E}">
        <p14:creationId xmlns:p14="http://schemas.microsoft.com/office/powerpoint/2010/main" val="92582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bright light">
            <a:extLst>
              <a:ext uri="{FF2B5EF4-FFF2-40B4-BE49-F238E27FC236}">
                <a16:creationId xmlns:a16="http://schemas.microsoft.com/office/drawing/2014/main" id="{13999845-CAC6-DA1F-99FC-BBE133B1CD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2701"/>
          <a:stretch>
            <a:fill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Rectangle: Rounded Corners 3">
            <a:extLst>
              <a:ext uri="{FF2B5EF4-FFF2-40B4-BE49-F238E27FC236}">
                <a16:creationId xmlns:a16="http://schemas.microsoft.com/office/drawing/2014/main" id="{43248F64-7562-BB80-96AA-35500F188696}"/>
              </a:ext>
            </a:extLst>
          </p:cNvPr>
          <p:cNvSpPr/>
          <p:nvPr/>
        </p:nvSpPr>
        <p:spPr>
          <a:xfrm>
            <a:off x="1236519" y="1039091"/>
            <a:ext cx="8785514" cy="4868141"/>
          </a:xfrm>
          <a:prstGeom prst="round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B2C431-9970-4D6D-CA43-9EA96510F0C1}"/>
              </a:ext>
            </a:extLst>
          </p:cNvPr>
          <p:cNvSpPr txBox="1"/>
          <p:nvPr/>
        </p:nvSpPr>
        <p:spPr>
          <a:xfrm>
            <a:off x="1501487" y="2465193"/>
            <a:ext cx="8385462" cy="2015936"/>
          </a:xfrm>
          <a:prstGeom prst="rect">
            <a:avLst/>
          </a:prstGeom>
          <a:noFill/>
        </p:spPr>
        <p:txBody>
          <a:bodyPr wrap="square" rtlCol="0">
            <a:spAutoFit/>
          </a:bodyPr>
          <a:lstStyle/>
          <a:p>
            <a:pPr algn="ctr"/>
            <a:r>
              <a:rPr lang="en-US" sz="12500" dirty="0">
                <a:solidFill>
                  <a:schemeClr val="bg1"/>
                </a:solidFill>
                <a:latin typeface="Algerian" panose="04020705040A02060702" pitchFamily="82" charset="0"/>
              </a:rPr>
              <a:t>THE WORD!</a:t>
            </a:r>
            <a:endParaRPr lang="en-US" dirty="0"/>
          </a:p>
        </p:txBody>
      </p:sp>
    </p:spTree>
    <p:extLst>
      <p:ext uri="{BB962C8B-B14F-4D97-AF65-F5344CB8AC3E}">
        <p14:creationId xmlns:p14="http://schemas.microsoft.com/office/powerpoint/2010/main" val="310489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102176" y="529937"/>
            <a:ext cx="11987647" cy="6063094"/>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Matthew 5:48</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Be </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rPr>
              <a:t>perfect</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therefore, as your heavenly Father is perfect.”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Deuteronomy 32:4</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“The Rock, his work is </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rPr>
              <a:t>perfect</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for all His Ways are justice. A God of faithfulness and without iniquity, just and upright is He.”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Job 37:16</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“Do you know how the clouds hang poised; those wonders of him who has </a:t>
            </a:r>
            <a:r>
              <a:rPr kumimoji="0" lang="en-US" sz="3200" b="1" i="0" u="none" strike="noStrike" kern="1200" cap="none" spc="0" normalizeH="0" baseline="0" noProof="0" dirty="0">
                <a:ln>
                  <a:noFill/>
                </a:ln>
                <a:solidFill>
                  <a:srgbClr val="FFC000"/>
                </a:solidFill>
                <a:effectLst/>
                <a:uLnTx/>
                <a:uFillTx/>
                <a:latin typeface="Abadi Extra Light" panose="020B0204020104020204" pitchFamily="34" charset="0"/>
              </a:rPr>
              <a:t>perfect</a:t>
            </a:r>
            <a:r>
              <a:rPr kumimoji="0" lang="en-US" sz="3200" b="1" i="0" u="none" strike="noStrike" kern="1200" cap="none" spc="0" normalizeH="0" baseline="0" noProof="0" dirty="0">
                <a:ln>
                  <a:noFill/>
                </a:ln>
                <a:solidFill>
                  <a:schemeClr val="bg1"/>
                </a:solidFill>
                <a:effectLst/>
                <a:uLnTx/>
                <a:uFillTx/>
                <a:latin typeface="Abadi Extra Light" panose="020B0204020104020204" pitchFamily="34" charset="0"/>
              </a:rPr>
              <a:t> knowledge?”</a:t>
            </a:r>
          </a:p>
        </p:txBody>
      </p:sp>
    </p:spTree>
    <p:extLst>
      <p:ext uri="{BB962C8B-B14F-4D97-AF65-F5344CB8AC3E}">
        <p14:creationId xmlns:p14="http://schemas.microsoft.com/office/powerpoint/2010/main" val="165589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A3593-65E0-673C-C671-11E9C32DC6F5}"/>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FBFFFCE1-40DA-27F0-E8CA-A84897CEDAB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6B093D3-4C4E-87C5-62D9-A86C2C319595}"/>
              </a:ext>
            </a:extLst>
          </p:cNvPr>
          <p:cNvSpPr/>
          <p:nvPr/>
        </p:nvSpPr>
        <p:spPr>
          <a:xfrm>
            <a:off x="90919" y="555913"/>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bg1"/>
                </a:solidFill>
                <a:effectLst/>
                <a:uLnTx/>
                <a:uFillTx/>
                <a:latin typeface="Abadi Extra Light" panose="020B0204020104020204" pitchFamily="34" charset="0"/>
              </a:rPr>
              <a:t>Psalm 18:30</a:t>
            </a:r>
            <a:r>
              <a:rPr kumimoji="0" lang="en-US" sz="30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As for God, </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his way is perfect</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The Lord’s word is flawless; he shields all who take refuge in him.”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bg1"/>
                </a:solidFill>
                <a:effectLst/>
                <a:uLnTx/>
                <a:uFillTx/>
                <a:latin typeface="Abadi Extra Light" panose="020B0204020104020204" pitchFamily="34" charset="0"/>
              </a:rPr>
              <a:t>Psalm 19:17</a:t>
            </a:r>
            <a:r>
              <a:rPr kumimoji="0" lang="en-US" sz="30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The </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law of the Lord is perfect</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refreshing the soul. The statutes of the Lord are </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trustworthy</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making wise the simple.”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bg1"/>
                </a:solidFill>
                <a:effectLst/>
                <a:uLnTx/>
                <a:uFillTx/>
                <a:latin typeface="Abadi Extra Light" panose="020B0204020104020204" pitchFamily="34" charset="0"/>
              </a:rPr>
              <a:t>Romans 12:2</a:t>
            </a:r>
            <a:r>
              <a:rPr kumimoji="0" lang="en-US" sz="30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Do not </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conform</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to the pattern of this world but be </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transformed</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by the renewing of your mind. Then you will be able to test and approve what God’s will is—his good, pleasing and perfect will.”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2878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5ED9924-0ECF-CE43-5C33-31CB48C78EB6}"/>
              </a:ext>
            </a:extLst>
          </p:cNvPr>
          <p:cNvSpPr/>
          <p:nvPr/>
        </p:nvSpPr>
        <p:spPr>
          <a:xfrm>
            <a:off x="217343" y="2400300"/>
            <a:ext cx="11757314" cy="232740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03D91D-4F6E-2ACC-032D-12A5C653DD90}"/>
              </a:ext>
            </a:extLst>
          </p:cNvPr>
          <p:cNvSpPr txBox="1"/>
          <p:nvPr/>
        </p:nvSpPr>
        <p:spPr>
          <a:xfrm>
            <a:off x="417369" y="2594507"/>
            <a:ext cx="11357262" cy="1938992"/>
          </a:xfrm>
          <a:prstGeom prst="rect">
            <a:avLst/>
          </a:prstGeom>
          <a:noFill/>
        </p:spPr>
        <p:txBody>
          <a:bodyPr wrap="square" rtlCol="0">
            <a:spAutoFit/>
          </a:bodyP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Biblical Meaning of </a:t>
            </a:r>
          </a:p>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Godly Perfection!</a:t>
            </a:r>
            <a:endParaRPr lang="en-US" sz="6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56710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50F6-6056-151B-E5DB-479BE21B97B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12F5FFB-53B0-A9A0-7720-43E48496F3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30F7E1-31D6-6BF0-3925-854BE3C59E77}"/>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F72360-DFC3-CED8-F292-C6D9482DB2D9}"/>
              </a:ext>
            </a:extLst>
          </p:cNvPr>
          <p:cNvSpPr txBox="1"/>
          <p:nvPr/>
        </p:nvSpPr>
        <p:spPr>
          <a:xfrm>
            <a:off x="0" y="406858"/>
            <a:ext cx="12192000" cy="597599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The meaning of perfection in the Bible relates to a state of </a:t>
            </a:r>
            <a:r>
              <a:rPr kumimoji="0" lang="en-US" sz="3000" b="1" i="0" u="sng" strike="noStrike" kern="1200" cap="none" spc="0" normalizeH="0" baseline="0" noProof="0" dirty="0">
                <a:ln>
                  <a:noFill/>
                </a:ln>
                <a:effectLst/>
                <a:uLnTx/>
                <a:uFillTx/>
                <a:latin typeface="Abadi Extra Light" panose="020B0204020104020204" pitchFamily="34" charset="0"/>
              </a:rPr>
              <a:t>completeness</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or </a:t>
            </a:r>
            <a:r>
              <a:rPr kumimoji="0" lang="en-US" sz="3000" b="1" i="0" u="sng" strike="noStrike" kern="1200" cap="none" spc="0" normalizeH="0" baseline="0" noProof="0" dirty="0">
                <a:ln>
                  <a:noFill/>
                </a:ln>
                <a:effectLst/>
                <a:uLnTx/>
                <a:uFillTx/>
                <a:latin typeface="Abadi Extra Light" panose="020B0204020104020204" pitchFamily="34" charset="0"/>
              </a:rPr>
              <a:t>absolute wholeness</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b="1" dirty="0">
              <a:solidFill>
                <a:schemeClr val="bg1"/>
              </a:solidFill>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Biblical perfection involves freedom from </a:t>
            </a:r>
            <a:r>
              <a:rPr kumimoji="0" lang="en-US" sz="3000" b="1" i="0" u="none" strike="noStrike" kern="1200" cap="none" spc="0" normalizeH="0" baseline="0" noProof="0" dirty="0">
                <a:ln>
                  <a:noFill/>
                </a:ln>
                <a:effectLst/>
                <a:uLnTx/>
                <a:uFillTx/>
                <a:latin typeface="Abadi Extra Light" panose="020B0204020104020204" pitchFamily="34" charset="0"/>
              </a:rPr>
              <a:t>fault</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a:ln>
                  <a:noFill/>
                </a:ln>
                <a:effectLst/>
                <a:uLnTx/>
                <a:uFillTx/>
                <a:latin typeface="Abadi Extra Light" panose="020B0204020104020204" pitchFamily="34" charset="0"/>
              </a:rPr>
              <a:t>defect</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or </a:t>
            </a:r>
            <a:r>
              <a:rPr kumimoji="0" lang="en-US" sz="3000" b="1" i="0" u="none" strike="noStrike" kern="1200" cap="none" spc="0" normalizeH="0" baseline="0" noProof="0" dirty="0">
                <a:ln>
                  <a:noFill/>
                </a:ln>
                <a:effectLst/>
                <a:uLnTx/>
                <a:uFillTx/>
                <a:latin typeface="Abadi Extra Light" panose="020B0204020104020204" pitchFamily="34" charset="0"/>
              </a:rPr>
              <a:t>shortcoming</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In the New Testament, a Greek term for “</a:t>
            </a:r>
            <a:r>
              <a:rPr kumimoji="0" lang="en-US" sz="3000" b="1" i="0" u="none" strike="noStrike" kern="1200" cap="none" spc="0" normalizeH="0" baseline="0" noProof="0" dirty="0">
                <a:ln>
                  <a:noFill/>
                </a:ln>
                <a:effectLst/>
                <a:uLnTx/>
                <a:uFillTx/>
                <a:latin typeface="Abadi Extra Light" panose="020B0204020104020204" pitchFamily="34" charset="0"/>
              </a:rPr>
              <a:t>perfection</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a:t>
            </a:r>
            <a:r>
              <a:rPr kumimoji="0" lang="en-US" sz="3000" b="1" i="0" u="none" strike="noStrike" kern="1200" cap="none" spc="0" normalizeH="0" baseline="0" noProof="0" dirty="0">
                <a:ln>
                  <a:noFill/>
                </a:ln>
                <a:solidFill>
                  <a:srgbClr val="FFC000"/>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can also mean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a:t>
            </a:r>
            <a:r>
              <a:rPr kumimoji="0" lang="en-US" sz="3000" b="1" i="0" u="none" strike="noStrike" kern="1200" cap="none" spc="0" normalizeH="0" baseline="0" noProof="0" dirty="0">
                <a:ln>
                  <a:noFill/>
                </a:ln>
                <a:effectLst/>
                <a:uLnTx/>
                <a:uFillTx/>
                <a:latin typeface="Abadi Extra Light" panose="020B0204020104020204" pitchFamily="34" charset="0"/>
              </a:rPr>
              <a:t>maturity</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It means becoming like Christ in character and action.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In </a:t>
            </a:r>
            <a:r>
              <a:rPr kumimoji="0" lang="en-US" sz="3000" b="1" i="0" u="sng" strike="noStrike" kern="1200" cap="none" spc="0" normalizeH="0" baseline="0" noProof="0" dirty="0">
                <a:ln>
                  <a:noFill/>
                </a:ln>
                <a:solidFill>
                  <a:schemeClr val="bg1"/>
                </a:solidFill>
                <a:effectLst/>
                <a:uLnTx/>
                <a:uFillTx/>
                <a:latin typeface="Abadi Extra Light" panose="020B0204020104020204" pitchFamily="34" charset="0"/>
              </a:rPr>
              <a:t>Hebrews 2:10</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r>
              <a:rPr lang="en-US" sz="3000" b="1" dirty="0">
                <a:solidFill>
                  <a:schemeClr val="bg1"/>
                </a:solidFill>
                <a:latin typeface="Abadi Extra Light" panose="020B0204020104020204" pitchFamily="34" charset="0"/>
              </a:rPr>
              <a:t>states</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that Jesus was made perfect through suffering: “God, for whom and through whom everything was made, chose to bring many children into glory. And it was only right that he should make Jesus, through his suffering, a perfect leader, fit to bring them into their salvation” (NLT).</a:t>
            </a:r>
          </a:p>
        </p:txBody>
      </p:sp>
    </p:spTree>
    <p:extLst>
      <p:ext uri="{BB962C8B-B14F-4D97-AF65-F5344CB8AC3E}">
        <p14:creationId xmlns:p14="http://schemas.microsoft.com/office/powerpoint/2010/main" val="2943857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1807</TotalTime>
  <Words>864</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Abadi Extra Light</vt:lpstr>
      <vt:lpstr>ADLaM Display</vt:lpstr>
      <vt:lpstr>Algerian</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2025-09-09T13:37:10Z</dcterms:created>
  <dcterms:modified xsi:type="dcterms:W3CDTF">2025-09-10T20:36:17Z</dcterms:modified>
</cp:coreProperties>
</file>