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302" r:id="rId8"/>
    <p:sldId id="306" r:id="rId9"/>
    <p:sldId id="260" r:id="rId10"/>
    <p:sldId id="269" r:id="rId11"/>
    <p:sldId id="268" r:id="rId12"/>
    <p:sldId id="280" r:id="rId13"/>
    <p:sldId id="259" r:id="rId14"/>
    <p:sldId id="281" r:id="rId15"/>
    <p:sldId id="308" r:id="rId16"/>
    <p:sldId id="303" r:id="rId17"/>
    <p:sldId id="309" r:id="rId18"/>
    <p:sldId id="310" r:id="rId19"/>
    <p:sldId id="311" r:id="rId20"/>
    <p:sldId id="312" r:id="rId21"/>
    <p:sldId id="313" r:id="rId22"/>
    <p:sldId id="305" r:id="rId23"/>
    <p:sldId id="315" r:id="rId24"/>
    <p:sldId id="314" r:id="rId25"/>
    <p:sldId id="307" r:id="rId26"/>
    <p:sldId id="279" r:id="rId27"/>
    <p:sldId id="263"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4723"/>
    <a:srgbClr val="A9AE1A"/>
    <a:srgbClr val="E73A3D"/>
    <a:srgbClr val="F18750"/>
    <a:srgbClr val="EB5F1D"/>
    <a:srgbClr val="DFB50F"/>
    <a:srgbClr val="EC665E"/>
    <a:srgbClr val="E62C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24F8AC-7914-4209-B616-7886FA802632}" v="30" dt="2025-08-27T21:57:55.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F226-C228-2F1F-E0EE-F63309FCA8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6D7A2-B0C0-D2F3-7EC8-A0B2C6AB4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5B4A8-FDD5-FCAC-60BC-562E9FD5D993}"/>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5" name="Footer Placeholder 4">
            <a:extLst>
              <a:ext uri="{FF2B5EF4-FFF2-40B4-BE49-F238E27FC236}">
                <a16:creationId xmlns:a16="http://schemas.microsoft.com/office/drawing/2014/main" id="{AAFADF47-766C-F9E1-2FF2-2A41FA4606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03752F-4FDA-AF02-9D2C-D4BB74B3F57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26837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3914-54C5-C14F-6176-62DB7A8862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19C4F-8384-8E99-00ED-A1F230A93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89C21-E0A5-996F-E7E1-017C8EDD683A}"/>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5" name="Footer Placeholder 4">
            <a:extLst>
              <a:ext uri="{FF2B5EF4-FFF2-40B4-BE49-F238E27FC236}">
                <a16:creationId xmlns:a16="http://schemas.microsoft.com/office/drawing/2014/main" id="{4925A088-98F7-9560-97A4-EC23AAEEF3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690AEB-500A-E541-D565-2696C9C897A8}"/>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405857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E7C9C-E048-94D0-4A99-F524D5E1B4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DBC3F-38D9-A2FE-27A2-A1015003AE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DEE5B-5EFE-4CC9-F13B-9EB3CDAC343C}"/>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5" name="Footer Placeholder 4">
            <a:extLst>
              <a:ext uri="{FF2B5EF4-FFF2-40B4-BE49-F238E27FC236}">
                <a16:creationId xmlns:a16="http://schemas.microsoft.com/office/drawing/2014/main" id="{93D9A249-6E16-E965-74D0-2837D8C567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B41DA5-9CF5-BEC6-1402-D30CD82FB765}"/>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51298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3FC-0F58-010F-7E91-6DD30EBC1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0359C-C953-079F-64B2-9FF10CB5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E3381-D248-BED2-C44E-57D19C263492}"/>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5" name="Footer Placeholder 4">
            <a:extLst>
              <a:ext uri="{FF2B5EF4-FFF2-40B4-BE49-F238E27FC236}">
                <a16:creationId xmlns:a16="http://schemas.microsoft.com/office/drawing/2014/main" id="{15F268C7-415F-EAE5-57C4-05FAA3F7B4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8C715A-EDA0-71C0-8CAD-0E686F044CA4}"/>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67221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14D9-85E4-5BBE-B557-FBC47190F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A131B0-5039-11C3-B4C6-BB6961ABDA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12D36-6E27-0BF7-FD4E-407CDCB34D43}"/>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5" name="Footer Placeholder 4">
            <a:extLst>
              <a:ext uri="{FF2B5EF4-FFF2-40B4-BE49-F238E27FC236}">
                <a16:creationId xmlns:a16="http://schemas.microsoft.com/office/drawing/2014/main" id="{DCF033A5-9846-8DDC-7807-D06792E287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5018FA-07B7-7C96-5761-F94492F75B1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8483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1A23-9366-77F4-B2A6-15EC02253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F82E2-C232-1E49-9312-2A8E591F3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F0E5C-0A94-3B99-6FC4-721034FC0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FD2601-BCA9-DB40-2194-AD606A1038A6}"/>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6" name="Footer Placeholder 5">
            <a:extLst>
              <a:ext uri="{FF2B5EF4-FFF2-40B4-BE49-F238E27FC236}">
                <a16:creationId xmlns:a16="http://schemas.microsoft.com/office/drawing/2014/main" id="{D0C4CF8B-6487-52DB-51B1-A9B7BAC225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AB2CEB-EC5D-852C-D828-2A07BD2C93A6}"/>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9941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98EC-9F1C-827E-65E1-6C67C5D71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2FDB7B-4AB8-233C-FA36-1C73A5DC8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2FA46-55A8-CBB2-E6E9-03968C644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14A4A0-C492-BA5B-B44C-67CB54526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B8106-41DC-71AB-5CA9-DC180D891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8E59A-F6F3-AFAC-7693-6AF00873FED5}"/>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8" name="Footer Placeholder 7">
            <a:extLst>
              <a:ext uri="{FF2B5EF4-FFF2-40B4-BE49-F238E27FC236}">
                <a16:creationId xmlns:a16="http://schemas.microsoft.com/office/drawing/2014/main" id="{E13A1853-BD97-4D40-7BDA-F061CEA8E1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D9CF25-C348-BBAD-87D3-6629D4BCBD6A}"/>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94758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44D7-157D-EEFC-211A-DF4F7D212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A227C-B8A0-A24D-E39D-0E5B61FB44B1}"/>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4" name="Footer Placeholder 3">
            <a:extLst>
              <a:ext uri="{FF2B5EF4-FFF2-40B4-BE49-F238E27FC236}">
                <a16:creationId xmlns:a16="http://schemas.microsoft.com/office/drawing/2014/main" id="{8BDFE1D8-9768-6AA0-52EE-3554AD2000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379D2D-E1A8-409B-0ED2-465661E743B6}"/>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41542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44F07-9AD2-42B4-2C67-DC35D284757B}"/>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3" name="Footer Placeholder 2">
            <a:extLst>
              <a:ext uri="{FF2B5EF4-FFF2-40B4-BE49-F238E27FC236}">
                <a16:creationId xmlns:a16="http://schemas.microsoft.com/office/drawing/2014/main" id="{476AB97E-A506-5DD4-73F1-7DE717212D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460EB29-7D34-6EDE-0FCF-497163DA1E41}"/>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75789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7E83-071A-71D9-B8DC-55DB17003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98412-135C-BE5F-4300-004E2F94A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C78649-39AB-A16D-995A-FCCAA638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2EC2F-7CBA-70AF-9BFC-CE28C5C8E661}"/>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6" name="Footer Placeholder 5">
            <a:extLst>
              <a:ext uri="{FF2B5EF4-FFF2-40B4-BE49-F238E27FC236}">
                <a16:creationId xmlns:a16="http://schemas.microsoft.com/office/drawing/2014/main" id="{10D93479-CED8-2A8F-4C31-A96D8F1DA5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788AB4-CBA4-6046-80EB-026A406286D3}"/>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5469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F51D-FD92-C40C-2CAA-3A1737A4C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3CB025-CCBF-689F-132F-61608A01A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B4EE50-C754-4736-D6CA-5A802CC8F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D6AF0-E7F0-259C-0D5B-8D55316A47DA}"/>
              </a:ext>
            </a:extLst>
          </p:cNvPr>
          <p:cNvSpPr>
            <a:spLocks noGrp="1"/>
          </p:cNvSpPr>
          <p:nvPr>
            <p:ph type="dt" sz="half" idx="10"/>
          </p:nvPr>
        </p:nvSpPr>
        <p:spPr/>
        <p:txBody>
          <a:bodyPr/>
          <a:lstStyle/>
          <a:p>
            <a:fld id="{3577A4A1-2C0D-4BDA-916B-65AE64C7D295}" type="datetimeFigureOut">
              <a:rPr lang="en-US" smtClean="0"/>
              <a:t>8/27/2025</a:t>
            </a:fld>
            <a:endParaRPr lang="en-US" dirty="0"/>
          </a:p>
        </p:txBody>
      </p:sp>
      <p:sp>
        <p:nvSpPr>
          <p:cNvPr id="6" name="Footer Placeholder 5">
            <a:extLst>
              <a:ext uri="{FF2B5EF4-FFF2-40B4-BE49-F238E27FC236}">
                <a16:creationId xmlns:a16="http://schemas.microsoft.com/office/drawing/2014/main" id="{E445DED1-8DEB-3B08-8268-8D3C277290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DB0060-78C7-F3C3-5EE0-515FF746871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01288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55147-6941-C422-A0AB-DE9583BC2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FFF-D4C9-EFFE-449C-4221276EE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E7E84-269A-22DC-D59D-C0AF32B99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77A4A1-2C0D-4BDA-916B-65AE64C7D295}" type="datetimeFigureOut">
              <a:rPr lang="en-US" smtClean="0"/>
              <a:t>8/27/2025</a:t>
            </a:fld>
            <a:endParaRPr lang="en-US" dirty="0"/>
          </a:p>
        </p:txBody>
      </p:sp>
      <p:sp>
        <p:nvSpPr>
          <p:cNvPr id="5" name="Footer Placeholder 4">
            <a:extLst>
              <a:ext uri="{FF2B5EF4-FFF2-40B4-BE49-F238E27FC236}">
                <a16:creationId xmlns:a16="http://schemas.microsoft.com/office/drawing/2014/main" id="{C74A08F1-6276-46E3-2C5C-00BA249A1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9260772-D2A5-39B0-18CE-4D541F05D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A8AA9-9673-4E14-9A38-F2CC831CB913}" type="slidenum">
              <a:rPr lang="en-US" smtClean="0"/>
              <a:t>‹#›</a:t>
            </a:fld>
            <a:endParaRPr lang="en-US" dirty="0"/>
          </a:p>
        </p:txBody>
      </p:sp>
    </p:spTree>
    <p:extLst>
      <p:ext uri="{BB962C8B-B14F-4D97-AF65-F5344CB8AC3E}">
        <p14:creationId xmlns:p14="http://schemas.microsoft.com/office/powerpoint/2010/main" val="197841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dashhouse.com/author/darryl/"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www.dashhouse.com/2003105god-doesnt-want-worship-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blegateway.com/passage/?search=ephesians%206%3B10&amp;version=NKJV#fen-NKJV-29349b"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biblegateway.com/passage/?search=ephesians%206%3B10&amp;version=NKJV#fen-NKJV-29350c"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biblegateway.com/passage/?search=2%20Corinthians%2010%3A4-6&amp;version=NKJV#fen-NKJV-28976a"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biblegateway.com/passage/?search=Philippians%202&amp;version=NKJV#fen-NKJV-29398b"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biblegateway.com/passage/?search=Philippians%202&amp;version=NKJV#fen-NKJV-29399c"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biblehub.com/niv/exodus/4.htm"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com/search?rlz=1C1UEAD_enUS1148US1156&amp;cs=0&amp;sca_esv=ba24c2d2484ecd3d&amp;sxsrf=AE3TifMsVbMZCTaNRU6uepQEk3vGSa9GKg%3A1756331535460&amp;q=David+and+King+Saul&amp;sa=X&amp;ved=2ahUKEwjQipDq_KuPAxVHMVkFHchHGGYQxccNegQILhAB&amp;mstk=AUtExfA3eEFu4V_SSLyWgqBHyYk42226Cja8RuyyULnoBARccDCh-vCQcf9heXJPnc9p8GPjt3M0-G0NmAcxlizgcVcoTsOjU1MowX04d4gE6e37d52efYKAyURhCjPUmZEGSgNGRC9VxAFxkahy6Fd0cXqaR3SNTZ0Vl2xBDd-eZLorJhWL7W1D3hgSRa1oJ-_Bv1XqNcRpRGUWjj4-InHIdXx6paV7ruZyFxvsbYipza_qE3H6jFwGH80_Y3AzlWjAeatR8HXx86vpUvIafTCxgWE-&amp;csui=3" TargetMode="External"/><Relationship Id="rId3" Type="http://schemas.openxmlformats.org/officeDocument/2006/relationships/hyperlink" Target="https://www.google.com/search?rlz=1C1UEAD_enUS1148US1156&amp;cs=0&amp;sca_esv=ba24c2d2484ecd3d&amp;sxsrf=AE3TifMsVbMZCTaNRU6uepQEk3vGSa9GKg%3A1756331535460&amp;q=Joshua+6%3A15-20&amp;sa=X&amp;ved=2ahUKEwjQipDq_KuPAxVHMVkFHchHGGYQxccNegQIDhAB&amp;mstk=AUtExfA3eEFu4V_SSLyWgqBHyYk42226Cja8RuyyULnoBARccDCh-vCQcf9heXJPnc9p8GPjt3M0-G0NmAcxlizgcVcoTsOjU1MowX04d4gE6e37d52efYKAyURhCjPUmZEGSgNGRC9VxAFxkahy6Fd0cXqaR3SNTZ0Vl2xBDd-eZLorJhWL7W1D3hgSRa1oJ-_Bv1XqNcRpRGUWjj4-InHIdXx6paV7ruZyFxvsbYipza_qE3H6jFwGH80_Y3AzlWjAeatR8HXx86vpUvIafTCxgWE-&amp;csui=3" TargetMode="External"/><Relationship Id="rId7" Type="http://schemas.openxmlformats.org/officeDocument/2006/relationships/hyperlink" Target="https://www.google.com/search?rlz=1C1UEAD_enUS1148US1156&amp;cs=0&amp;sca_esv=ba24c2d2484ecd3d&amp;sxsrf=AE3TifMsVbMZCTaNRU6uepQEk3vGSa9GKg%3A1756331535460&amp;q=Acts+16%3A25-26&amp;sa=X&amp;ved=2ahUKEwjQipDq_KuPAxVHMVkFHchHGGYQxccNegQIKBAB&amp;mstk=AUtExfA3eEFu4V_SSLyWgqBHyYk42226Cja8RuyyULnoBARccDCh-vCQcf9heXJPnc9p8GPjt3M0-G0NmAcxlizgcVcoTsOjU1MowX04d4gE6e37d52efYKAyURhCjPUmZEGSgNGRC9VxAFxkahy6Fd0cXqaR3SNTZ0Vl2xBDd-eZLorJhWL7W1D3hgSRa1oJ-_Bv1XqNcRpRGUWjj4-InHIdXx6paV7ruZyFxvsbYipza_qE3H6jFwGH80_Y3AzlWjAeatR8HXx86vpUvIafTCxgWE-&amp;csui=3" TargetMode="Externa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hyperlink" Target="https://www.google.com/search?rlz=1C1UEAD_enUS1148US1156&amp;cs=0&amp;sca_esv=ba24c2d2484ecd3d&amp;sxsrf=AE3TifMsVbMZCTaNRU6uepQEk3vGSa9GKg%3A1756331535460&amp;q=Paul+and+Silas+in+Prison&amp;sa=X&amp;ved=2ahUKEwjQipDq_KuPAxVHMVkFHchHGGYQxccNegQIIxAB&amp;mstk=AUtExfA3eEFu4V_SSLyWgqBHyYk42226Cja8RuyyULnoBARccDCh-vCQcf9heXJPnc9p8GPjt3M0-G0NmAcxlizgcVcoTsOjU1MowX04d4gE6e37d52efYKAyURhCjPUmZEGSgNGRC9VxAFxkahy6Fd0cXqaR3SNTZ0Vl2xBDd-eZLorJhWL7W1D3hgSRa1oJ-_Bv1XqNcRpRGUWjj4-InHIdXx6paV7ruZyFxvsbYipza_qE3H6jFwGH80_Y3AzlWjAeatR8HXx86vpUvIafTCxgWE-&amp;csui=3" TargetMode="External"/><Relationship Id="rId5" Type="http://schemas.openxmlformats.org/officeDocument/2006/relationships/hyperlink" Target="https://www.google.com/search?rlz=1C1UEAD_enUS1148US1156&amp;cs=0&amp;sca_esv=ba24c2d2484ecd3d&amp;sxsrf=AE3TifMsVbMZCTaNRU6uepQEk3vGSa9GKg%3A1756331535460&amp;q=2+Chronicles+20%3A1-30&amp;sa=X&amp;ved=2ahUKEwjQipDq_KuPAxVHMVkFHchHGGYQxccNegQIHBAB&amp;mstk=AUtExfA3eEFu4V_SSLyWgqBHyYk42226Cja8RuyyULnoBARccDCh-vCQcf9heXJPnc9p8GPjt3M0-G0NmAcxlizgcVcoTsOjU1MowX04d4gE6e37d52efYKAyURhCjPUmZEGSgNGRC9VxAFxkahy6Fd0cXqaR3SNTZ0Vl2xBDd-eZLorJhWL7W1D3hgSRa1oJ-_Bv1XqNcRpRGUWjj4-InHIdXx6paV7ruZyFxvsbYipza_qE3H6jFwGH80_Y3AzlWjAeatR8HXx86vpUvIafTCxgWE-&amp;csui=3" TargetMode="External"/><Relationship Id="rId4" Type="http://schemas.openxmlformats.org/officeDocument/2006/relationships/hyperlink" Target="https://www.google.com/search?rlz=1C1UEAD_enUS1148US1156&amp;cs=0&amp;sca_esv=ba24c2d2484ecd3d&amp;sxsrf=AE3TifMsVbMZCTaNRU6uepQEk3vGSa9GKg%3A1756331535460&amp;q=King+Jehoshaphat%27s+Victory&amp;sa=X&amp;ved=2ahUKEwjQipDq_KuPAxVHMVkFHchHGGYQxccNegQIGBAB&amp;mstk=AUtExfA3eEFu4V_SSLyWgqBHyYk42226Cja8RuyyULnoBARccDCh-vCQcf9heXJPnc9p8GPjt3M0-G0NmAcxlizgcVcoTsOjU1MowX04d4gE6e37d52efYKAyURhCjPUmZEGSgNGRC9VxAFxkahy6Fd0cXqaR3SNTZ0Vl2xBDd-eZLorJhWL7W1D3hgSRa1oJ-_Bv1XqNcRpRGUWjj4-InHIdXx6paV7ruZyFxvsbYipza_qE3H6jFwGH80_Y3AzlWjAeatR8HXx86vpUvIafTCxgWE-&amp;csui=3" TargetMode="External"/><Relationship Id="rId9" Type="http://schemas.openxmlformats.org/officeDocument/2006/relationships/hyperlink" Target="https://www.google.com/search?rlz=1C1UEAD_enUS1148US1156&amp;cs=0&amp;sca_esv=ba24c2d2484ecd3d&amp;sxsrf=AE3TifMsVbMZCTaNRU6uepQEk3vGSa9GKg%3A1756331535460&amp;q=1+Samuel+16%3A23&amp;sa=X&amp;ved=2ahUKEwjQipDq_KuPAxVHMVkFHchHGGYQxccNegQIMhAB&amp;mstk=AUtExfA3eEFu4V_SSLyWgqBHyYk42226Cja8RuyyULnoBARccDCh-vCQcf9heXJPnc9p8GPjt3M0-G0NmAcxlizgcVcoTsOjU1MowX04d4gE6e37d52efYKAyURhCjPUmZEGSgNGRC9VxAFxkahy6Fd0cXqaR3SNTZ0Vl2xBDd-eZLorJhWL7W1D3hgSRa1oJ-_Bv1XqNcRpRGUWjj4-InHIdXx6paV7ruZyFxvsbYipza_qE3H6jFwGH80_Y3AzlWjAeatR8HXx86vpUvIafTCxgWE-&amp;csui=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biblestudytools.com/2-kings/17-39.html"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www.merriam-webster.com/thesaurus/grandness" TargetMode="External"/><Relationship Id="rId13" Type="http://schemas.openxmlformats.org/officeDocument/2006/relationships/hyperlink" Target="https://www.merriam-webster.com/thesaurus/richness" TargetMode="External"/><Relationship Id="rId3" Type="http://schemas.openxmlformats.org/officeDocument/2006/relationships/hyperlink" Target="https://www.merriam-webster.com/thesaurus/brilliance" TargetMode="External"/><Relationship Id="rId7" Type="http://schemas.openxmlformats.org/officeDocument/2006/relationships/hyperlink" Target="https://www.merriam-webster.com/thesaurus/nobility" TargetMode="External"/><Relationship Id="rId12" Type="http://schemas.openxmlformats.org/officeDocument/2006/relationships/hyperlink" Target="https://www.merriam-webster.com/thesaurus/sublimeness"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merriam-webster.com/thesaurus/grandeur" TargetMode="External"/><Relationship Id="rId11" Type="http://schemas.openxmlformats.org/officeDocument/2006/relationships/hyperlink" Target="https://www.merriam-webster.com/thesaurus/stateliness" TargetMode="External"/><Relationship Id="rId5" Type="http://schemas.openxmlformats.org/officeDocument/2006/relationships/hyperlink" Target="https://www.merriam-webster.com/thesaurus/magnificence" TargetMode="External"/><Relationship Id="rId15" Type="http://schemas.openxmlformats.org/officeDocument/2006/relationships/hyperlink" Target="https://www.merriam-webster.com/thesaurus/awesomeness" TargetMode="External"/><Relationship Id="rId10" Type="http://schemas.openxmlformats.org/officeDocument/2006/relationships/hyperlink" Target="https://www.merriam-webster.com/thesaurus/splendidness" TargetMode="External"/><Relationship Id="rId4" Type="http://schemas.openxmlformats.org/officeDocument/2006/relationships/hyperlink" Target="https://www.merriam-webster.com/thesaurus/elegance" TargetMode="External"/><Relationship Id="rId9" Type="http://schemas.openxmlformats.org/officeDocument/2006/relationships/hyperlink" Target="https://www.merriam-webster.com/thesaurus/marvelousness" TargetMode="External"/><Relationship Id="rId14" Type="http://schemas.openxmlformats.org/officeDocument/2006/relationships/hyperlink" Target="https://www.merriam-webster.com/thesaurus/luxuria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hite text on a red background&#10;&#10;AI-generated content may be incorrect.">
            <a:extLst>
              <a:ext uri="{FF2B5EF4-FFF2-40B4-BE49-F238E27FC236}">
                <a16:creationId xmlns:a16="http://schemas.microsoft.com/office/drawing/2014/main" id="{6EF09F57-4FDB-ADDB-9767-1F60A06D1D4B}"/>
              </a:ext>
            </a:extLst>
          </p:cNvPr>
          <p:cNvPicPr>
            <a:picLocks noChangeAspect="1"/>
          </p:cNvPicPr>
          <p:nvPr/>
        </p:nvPicPr>
        <p:blipFill>
          <a:blip r:embed="rId2">
            <a:extLst>
              <a:ext uri="{28A0092B-C50C-407E-A947-70E740481C1C}">
                <a14:useLocalDpi xmlns:a14="http://schemas.microsoft.com/office/drawing/2010/main" val="0"/>
              </a:ext>
            </a:extLst>
          </a:blip>
          <a:srcRect l="121" r="1" b="1"/>
          <a:stretch>
            <a:fillRect/>
          </a:stretch>
        </p:blipFill>
        <p:spPr>
          <a:xfrm>
            <a:off x="20" y="10"/>
            <a:ext cx="12191980" cy="6866290"/>
          </a:xfrm>
          <a:prstGeom prst="rect">
            <a:avLst/>
          </a:prstGeom>
        </p:spPr>
      </p:pic>
    </p:spTree>
    <p:extLst>
      <p:ext uri="{BB962C8B-B14F-4D97-AF65-F5344CB8AC3E}">
        <p14:creationId xmlns:p14="http://schemas.microsoft.com/office/powerpoint/2010/main" val="60087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AEE6-C5C5-39FE-B876-1679CA4C8770}"/>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64AA258-B48B-918E-7B26-29017B334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660312-6A34-F774-0EAB-EF0822BD2A5D}"/>
              </a:ext>
            </a:extLst>
          </p:cNvPr>
          <p:cNvSpPr/>
          <p:nvPr/>
        </p:nvSpPr>
        <p:spPr>
          <a:xfrm>
            <a:off x="1461221" y="3799840"/>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rPr>
              <a:t>Matthew 15:8-9</a:t>
            </a:r>
          </a:p>
          <a:p>
            <a:pPr algn="ctr"/>
            <a:r>
              <a:rPr lang="en-US" sz="2800" b="1" baseline="30000" dirty="0">
                <a:solidFill>
                  <a:schemeClr val="tx1"/>
                </a:solidFill>
              </a:rPr>
              <a:t>8 </a:t>
            </a:r>
            <a:r>
              <a:rPr lang="en-US" sz="2800" b="1" dirty="0">
                <a:solidFill>
                  <a:schemeClr val="tx1"/>
                </a:solidFill>
              </a:rPr>
              <a:t>These people honor me with their lips,</a:t>
            </a:r>
            <a:br>
              <a:rPr lang="en-US" sz="3600" b="1" dirty="0">
                <a:solidFill>
                  <a:schemeClr val="tx1"/>
                </a:solidFill>
              </a:rPr>
            </a:br>
            <a:r>
              <a:rPr lang="en-US" sz="2800" b="1" dirty="0">
                <a:solidFill>
                  <a:schemeClr val="tx1"/>
                </a:solidFill>
              </a:rPr>
              <a:t> but their hearts are far from me.</a:t>
            </a:r>
            <a:br>
              <a:rPr lang="en-US" sz="3600" b="1" dirty="0">
                <a:solidFill>
                  <a:schemeClr val="tx1"/>
                </a:solidFill>
              </a:rPr>
            </a:br>
            <a:r>
              <a:rPr lang="en-US" sz="2800" b="1" baseline="30000" dirty="0">
                <a:solidFill>
                  <a:schemeClr val="tx1"/>
                </a:solidFill>
              </a:rPr>
              <a:t>9 </a:t>
            </a:r>
            <a:r>
              <a:rPr lang="en-US" sz="2800" b="1" dirty="0">
                <a:solidFill>
                  <a:schemeClr val="tx1"/>
                </a:solidFill>
              </a:rPr>
              <a:t>They worship me in vain;</a:t>
            </a:r>
            <a:br>
              <a:rPr lang="en-US" sz="3600" b="1" dirty="0">
                <a:solidFill>
                  <a:schemeClr val="tx1"/>
                </a:solidFill>
              </a:rPr>
            </a:br>
            <a:r>
              <a:rPr lang="en-US" sz="2800" b="1" dirty="0">
                <a:solidFill>
                  <a:schemeClr val="tx1"/>
                </a:solidFill>
              </a:rPr>
              <a:t>    their teachings are merely human rules</a:t>
            </a:r>
            <a:r>
              <a:rPr lang="en-US" sz="2000" b="1" dirty="0">
                <a:solidFill>
                  <a:srgbClr val="AB4723"/>
                </a:solidFill>
              </a:rPr>
              <a:t>.</a:t>
            </a:r>
            <a:endParaRPr lang="en-US" sz="2800" b="1" dirty="0">
              <a:solidFill>
                <a:srgbClr val="AB4723"/>
              </a:solidFill>
            </a:endParaRPr>
          </a:p>
        </p:txBody>
      </p:sp>
      <p:sp>
        <p:nvSpPr>
          <p:cNvPr id="6" name="Rectangle 5">
            <a:extLst>
              <a:ext uri="{FF2B5EF4-FFF2-40B4-BE49-F238E27FC236}">
                <a16:creationId xmlns:a16="http://schemas.microsoft.com/office/drawing/2014/main" id="{D5ED9924-0ECF-CE43-5C33-31CB48C78EB6}"/>
              </a:ext>
            </a:extLst>
          </p:cNvPr>
          <p:cNvSpPr/>
          <p:nvPr/>
        </p:nvSpPr>
        <p:spPr>
          <a:xfrm>
            <a:off x="801832" y="348095"/>
            <a:ext cx="10588336" cy="2829904"/>
          </a:xfrm>
          <a:prstGeom prst="rect">
            <a:avLst/>
          </a:prstGeom>
          <a:solidFill>
            <a:schemeClr val="accent6">
              <a:lumMod val="50000"/>
            </a:schemeClr>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703D91D-4F6E-2ACC-032D-12A5C653DD90}"/>
              </a:ext>
            </a:extLst>
          </p:cNvPr>
          <p:cNvSpPr txBox="1"/>
          <p:nvPr/>
        </p:nvSpPr>
        <p:spPr>
          <a:xfrm>
            <a:off x="904240" y="485774"/>
            <a:ext cx="10210800" cy="2554545"/>
          </a:xfrm>
          <a:prstGeom prst="rect">
            <a:avLst/>
          </a:prstGeom>
          <a:solidFill>
            <a:schemeClr val="accent6">
              <a:lumMod val="50000"/>
            </a:schemeClr>
          </a:solidFill>
        </p:spPr>
        <p:txBody>
          <a:bodyPr wrap="square" rtlCol="0">
            <a:spAutoFit/>
          </a:bodyPr>
          <a:lstStyle/>
          <a:p>
            <a:pPr algn="ctr"/>
            <a:r>
              <a:rPr lang="en-US" sz="8000" b="1" dirty="0">
                <a:solidFill>
                  <a:schemeClr val="bg1"/>
                </a:solidFill>
              </a:rPr>
              <a:t>Not All Worship is </a:t>
            </a:r>
          </a:p>
          <a:p>
            <a:pPr algn="ctr"/>
            <a:r>
              <a:rPr lang="en-US" sz="8000" b="1" dirty="0">
                <a:solidFill>
                  <a:schemeClr val="bg1"/>
                </a:solidFill>
              </a:rPr>
              <a:t>TRUE WORSHIP</a:t>
            </a:r>
            <a:r>
              <a:rPr lang="en-US" sz="8000" b="1" u="sng" dirty="0">
                <a:solidFill>
                  <a:schemeClr val="bg1"/>
                </a:solidFill>
              </a:rPr>
              <a:t>!</a:t>
            </a:r>
          </a:p>
        </p:txBody>
      </p:sp>
    </p:spTree>
    <p:extLst>
      <p:ext uri="{BB962C8B-B14F-4D97-AF65-F5344CB8AC3E}">
        <p14:creationId xmlns:p14="http://schemas.microsoft.com/office/powerpoint/2010/main" val="567108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C2A96-81E6-6A9D-264C-C41055E16D7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BACC8C72-555D-C62B-07FF-BB51D8CCA2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7E15CE0-34EA-C44E-0009-51B51A48AD1C}"/>
              </a:ext>
            </a:extLst>
          </p:cNvPr>
          <p:cNvSpPr txBox="1"/>
          <p:nvPr/>
        </p:nvSpPr>
        <p:spPr>
          <a:xfrm>
            <a:off x="180906" y="659639"/>
            <a:ext cx="11633481" cy="6052320"/>
          </a:xfrm>
          <a:prstGeom prst="rect">
            <a:avLst/>
          </a:prstGeom>
          <a:solidFill>
            <a:schemeClr val="accent6">
              <a:lumMod val="50000"/>
            </a:schemeClr>
          </a:solidFill>
        </p:spPr>
        <p:txBody>
          <a:bodyPr wrap="square" rtlCol="0">
            <a:spAutoFit/>
          </a:bodyPr>
          <a:lstStyle/>
          <a:p>
            <a:pPr algn="ctr"/>
            <a:endParaRPr lang="en-US" sz="7200" b="1" dirty="0">
              <a:solidFill>
                <a:schemeClr val="bg1"/>
              </a:solidFill>
            </a:endParaRPr>
          </a:p>
        </p:txBody>
      </p:sp>
      <p:sp>
        <p:nvSpPr>
          <p:cNvPr id="4" name="Rectangle 3">
            <a:extLst>
              <a:ext uri="{FF2B5EF4-FFF2-40B4-BE49-F238E27FC236}">
                <a16:creationId xmlns:a16="http://schemas.microsoft.com/office/drawing/2014/main" id="{D6B26535-49A6-6BC8-E972-2404A8625CFA}"/>
              </a:ext>
            </a:extLst>
          </p:cNvPr>
          <p:cNvSpPr/>
          <p:nvPr/>
        </p:nvSpPr>
        <p:spPr>
          <a:xfrm>
            <a:off x="604360" y="1128129"/>
            <a:ext cx="10786571" cy="511533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a:p>
            <a:r>
              <a:rPr lang="en-US" sz="2400" dirty="0">
                <a:solidFill>
                  <a:schemeClr val="tx1"/>
                </a:solidFill>
              </a:rPr>
              <a:t>“God doesn’t want worship. Here’s what he does want: </a:t>
            </a:r>
          </a:p>
          <a:p>
            <a:endParaRPr lang="en-US" sz="2400" dirty="0">
              <a:solidFill>
                <a:schemeClr val="tx1"/>
              </a:solidFill>
            </a:endParaRPr>
          </a:p>
          <a:p>
            <a:pPr algn="ctr"/>
            <a:r>
              <a:rPr lang="en-US" sz="3600" b="1" i="1" dirty="0">
                <a:solidFill>
                  <a:schemeClr val="tx1"/>
                </a:solidFill>
              </a:rPr>
              <a:t>God wants AUTHENTIC worshipers</a:t>
            </a:r>
            <a:r>
              <a:rPr lang="en-US" sz="3600" dirty="0">
                <a:solidFill>
                  <a:schemeClr val="tx1"/>
                </a:solidFill>
              </a:rPr>
              <a:t>. </a:t>
            </a:r>
          </a:p>
          <a:p>
            <a:endParaRPr lang="en-US" sz="2400" dirty="0">
              <a:solidFill>
                <a:schemeClr val="tx1"/>
              </a:solidFill>
            </a:endParaRPr>
          </a:p>
          <a:p>
            <a:r>
              <a:rPr lang="en-US" sz="2400" dirty="0">
                <a:solidFill>
                  <a:schemeClr val="tx1"/>
                </a:solidFill>
              </a:rPr>
              <a:t>God isn’t lacking people who are willing to praise him, to attend religious services, to pray, to do all the things that we think of as worship. </a:t>
            </a:r>
          </a:p>
          <a:p>
            <a:r>
              <a:rPr lang="en-US" sz="2400" dirty="0">
                <a:solidFill>
                  <a:schemeClr val="tx1"/>
                </a:solidFill>
              </a:rPr>
              <a:t>God isn’t looking for more of that. </a:t>
            </a:r>
          </a:p>
          <a:p>
            <a:endParaRPr lang="en-US" sz="2400" dirty="0">
              <a:solidFill>
                <a:schemeClr val="tx1"/>
              </a:solidFill>
            </a:endParaRPr>
          </a:p>
          <a:p>
            <a:r>
              <a:rPr lang="en-US" sz="2400" b="1" dirty="0">
                <a:solidFill>
                  <a:schemeClr val="tx1"/>
                </a:solidFill>
              </a:rPr>
              <a:t>But, according to Jesus, God is looking for something entirely different. </a:t>
            </a:r>
          </a:p>
          <a:p>
            <a:r>
              <a:rPr lang="en-US" sz="2400" b="1" dirty="0">
                <a:solidFill>
                  <a:schemeClr val="tx1"/>
                </a:solidFill>
              </a:rPr>
              <a:t>God isn’t looking for more worship. Instead, he’s looking for more worshipers</a:t>
            </a:r>
            <a:r>
              <a:rPr lang="en-US" sz="2400" dirty="0">
                <a:solidFill>
                  <a:schemeClr val="tx1"/>
                </a:solidFill>
              </a:rPr>
              <a:t>.”</a:t>
            </a:r>
            <a:endParaRPr lang="en-US" b="1" dirty="0">
              <a:hlinkClick r:id="rId3"/>
            </a:endParaRPr>
          </a:p>
          <a:p>
            <a:pPr algn="r"/>
            <a:r>
              <a:rPr lang="en-US" b="1" dirty="0">
                <a:hlinkClick r:id="rId3"/>
              </a:rPr>
              <a:t>Darryl Dash</a:t>
            </a:r>
            <a:endParaRPr lang="en-US" b="1" dirty="0">
              <a:solidFill>
                <a:schemeClr val="tx1"/>
              </a:solidFill>
            </a:endParaRPr>
          </a:p>
          <a:p>
            <a:pPr algn="r"/>
            <a:r>
              <a:rPr lang="en-US" dirty="0">
                <a:solidFill>
                  <a:schemeClr val="tx1"/>
                </a:solidFill>
              </a:rPr>
              <a:t>Pastor of Grace Fellowship Church East Toronto</a:t>
            </a:r>
          </a:p>
          <a:p>
            <a:pPr algn="r"/>
            <a:r>
              <a:rPr lang="en-US" dirty="0">
                <a:solidFill>
                  <a:schemeClr val="tx1"/>
                </a:solidFill>
                <a:hlinkClick r:id="rId4"/>
              </a:rPr>
              <a:t>https://www.dashhouse.com/2003105god-doesnt-want-worship-html/</a:t>
            </a:r>
            <a:endParaRPr lang="en-US" dirty="0">
              <a:solidFill>
                <a:schemeClr val="tx1"/>
              </a:solidFill>
            </a:endParaRPr>
          </a:p>
          <a:p>
            <a:pPr algn="r"/>
            <a:r>
              <a:rPr lang="en-US" dirty="0">
                <a:solidFill>
                  <a:schemeClr val="tx1"/>
                </a:solidFill>
              </a:rPr>
              <a:t> </a:t>
            </a:r>
            <a:endParaRPr lang="en-US" sz="5400" b="1" dirty="0">
              <a:solidFill>
                <a:schemeClr val="tx1"/>
              </a:solidFill>
            </a:endParaRPr>
          </a:p>
        </p:txBody>
      </p:sp>
    </p:spTree>
    <p:extLst>
      <p:ext uri="{BB962C8B-B14F-4D97-AF65-F5344CB8AC3E}">
        <p14:creationId xmlns:p14="http://schemas.microsoft.com/office/powerpoint/2010/main" val="695099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AB572-45A6-C957-2754-ACEBCD776147}"/>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DD0BFCD6-1417-D113-118C-EC5CC27A3D9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E65D9FA-97B2-0899-F913-6FA34ED612DA}"/>
              </a:ext>
            </a:extLst>
          </p:cNvPr>
          <p:cNvSpPr/>
          <p:nvPr/>
        </p:nvSpPr>
        <p:spPr>
          <a:xfrm>
            <a:off x="3528560" y="3635868"/>
            <a:ext cx="4833562" cy="3016723"/>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lumMod val="50000"/>
                  </a:schemeClr>
                </a:solidFill>
              </a:rPr>
              <a:t>Ephesians 6:10-13</a:t>
            </a:r>
          </a:p>
          <a:p>
            <a:pPr algn="ctr"/>
            <a:r>
              <a:rPr lang="en-US" sz="3600" b="1" dirty="0">
                <a:solidFill>
                  <a:schemeClr val="accent5">
                    <a:lumMod val="50000"/>
                  </a:schemeClr>
                </a:solidFill>
              </a:rPr>
              <a:t>II Corinthians 10:4-6</a:t>
            </a:r>
          </a:p>
          <a:p>
            <a:pPr algn="ctr"/>
            <a:r>
              <a:rPr lang="en-US" sz="3600" b="1" dirty="0">
                <a:solidFill>
                  <a:schemeClr val="accent5">
                    <a:lumMod val="50000"/>
                  </a:schemeClr>
                </a:solidFill>
              </a:rPr>
              <a:t>Philippians 2:10-11</a:t>
            </a:r>
          </a:p>
          <a:p>
            <a:pPr algn="ctr"/>
            <a:r>
              <a:rPr lang="en-US" sz="3600" b="1" dirty="0">
                <a:solidFill>
                  <a:schemeClr val="accent5">
                    <a:lumMod val="50000"/>
                  </a:schemeClr>
                </a:solidFill>
              </a:rPr>
              <a:t>Psalm 102:19-22</a:t>
            </a:r>
          </a:p>
          <a:p>
            <a:pPr algn="ctr"/>
            <a:r>
              <a:rPr lang="en-US" sz="4000" b="1" dirty="0">
                <a:solidFill>
                  <a:srgbClr val="C00000"/>
                </a:solidFill>
              </a:rPr>
              <a:t>II Kings 17:39</a:t>
            </a:r>
          </a:p>
        </p:txBody>
      </p:sp>
      <p:sp>
        <p:nvSpPr>
          <p:cNvPr id="6" name="Rectangle 5">
            <a:extLst>
              <a:ext uri="{FF2B5EF4-FFF2-40B4-BE49-F238E27FC236}">
                <a16:creationId xmlns:a16="http://schemas.microsoft.com/office/drawing/2014/main" id="{72B444CE-C45A-BA86-94CA-FB231FB2B3F7}"/>
              </a:ext>
            </a:extLst>
          </p:cNvPr>
          <p:cNvSpPr/>
          <p:nvPr/>
        </p:nvSpPr>
        <p:spPr>
          <a:xfrm>
            <a:off x="801832" y="348095"/>
            <a:ext cx="10588336" cy="2829904"/>
          </a:xfrm>
          <a:prstGeom prst="rect">
            <a:avLst/>
          </a:prstGeom>
          <a:solidFill>
            <a:srgbClr val="FF0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63650EB-345D-7292-7E55-31381B20DB9D}"/>
              </a:ext>
            </a:extLst>
          </p:cNvPr>
          <p:cNvSpPr txBox="1"/>
          <p:nvPr/>
        </p:nvSpPr>
        <p:spPr>
          <a:xfrm>
            <a:off x="205408" y="109774"/>
            <a:ext cx="11781183" cy="3416320"/>
          </a:xfrm>
          <a:prstGeom prst="rect">
            <a:avLst/>
          </a:prstGeom>
          <a:solidFill>
            <a:schemeClr val="accent5">
              <a:lumMod val="50000"/>
            </a:schemeClr>
          </a:solidFill>
        </p:spPr>
        <p:txBody>
          <a:bodyPr wrap="square" rtlCol="0">
            <a:spAutoFit/>
          </a:bodyPr>
          <a:lstStyle/>
          <a:p>
            <a:pPr algn="ctr"/>
            <a:r>
              <a:rPr lang="en-US" sz="7200" b="1" dirty="0">
                <a:solidFill>
                  <a:schemeClr val="bg1"/>
                </a:solidFill>
              </a:rPr>
              <a:t>WORSHIP as a</a:t>
            </a:r>
          </a:p>
          <a:p>
            <a:pPr algn="ctr"/>
            <a:r>
              <a:rPr lang="en-US" sz="7200" b="1" u="sng" dirty="0">
                <a:solidFill>
                  <a:schemeClr val="bg1"/>
                </a:solidFill>
              </a:rPr>
              <a:t>Weapon of Spiritual Warfare!</a:t>
            </a:r>
          </a:p>
        </p:txBody>
      </p:sp>
    </p:spTree>
    <p:extLst>
      <p:ext uri="{BB962C8B-B14F-4D97-AF65-F5344CB8AC3E}">
        <p14:creationId xmlns:p14="http://schemas.microsoft.com/office/powerpoint/2010/main" val="1630537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EB2A-97F9-6AC9-2015-4DFFD5E42B86}"/>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7F1F07B8-4F20-58D2-5AF1-F6E1899AD27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4D06254D-9DF8-163B-CF9B-3FE3F29B89EA}"/>
              </a:ext>
            </a:extLst>
          </p:cNvPr>
          <p:cNvSpPr/>
          <p:nvPr/>
        </p:nvSpPr>
        <p:spPr>
          <a:xfrm>
            <a:off x="749128" y="287079"/>
            <a:ext cx="11024454" cy="6358270"/>
          </a:xfrm>
          <a:prstGeom prst="rect">
            <a:avLst/>
          </a:prstGeom>
          <a:solidFill>
            <a:schemeClr val="bg1"/>
          </a:solidFill>
          <a:ln w="762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400" b="1" u="sng" dirty="0">
              <a:solidFill>
                <a:schemeClr val="tx1"/>
              </a:solidFill>
              <a:latin typeface="Arial Black" panose="020B0A04020102020204" pitchFamily="34" charset="0"/>
            </a:endParaRPr>
          </a:p>
          <a:p>
            <a:pPr lvl="0" algn="ctr"/>
            <a:r>
              <a:rPr lang="en-US" sz="4000" b="1" dirty="0">
                <a:solidFill>
                  <a:schemeClr val="accent5">
                    <a:lumMod val="50000"/>
                  </a:schemeClr>
                </a:solidFill>
                <a:latin typeface="Arial Black" panose="020B0A04020102020204" pitchFamily="34" charset="0"/>
              </a:rPr>
              <a:t>Spiritual Warfare – Purpose</a:t>
            </a:r>
          </a:p>
          <a:p>
            <a:pPr lvl="0"/>
            <a:endParaRPr lang="en-US" sz="2400" i="1" dirty="0">
              <a:solidFill>
                <a:srgbClr val="C00000"/>
              </a:solidFill>
            </a:endParaRPr>
          </a:p>
          <a:p>
            <a:r>
              <a:rPr lang="en-US" sz="3200" b="1" dirty="0">
                <a:solidFill>
                  <a:schemeClr val="tx1"/>
                </a:solidFill>
              </a:rPr>
              <a:t>Ephesians 6:10-13 NKJV</a:t>
            </a:r>
          </a:p>
          <a:p>
            <a:endParaRPr lang="en-US" sz="3200" b="1" dirty="0">
              <a:solidFill>
                <a:schemeClr val="tx1"/>
              </a:solidFill>
            </a:endParaRPr>
          </a:p>
          <a:p>
            <a:r>
              <a:rPr lang="en-US" sz="2800" baseline="30000" dirty="0">
                <a:solidFill>
                  <a:schemeClr val="tx1"/>
                </a:solidFill>
              </a:rPr>
              <a:t>10 </a:t>
            </a:r>
            <a:r>
              <a:rPr lang="en-US" sz="2800" dirty="0">
                <a:solidFill>
                  <a:schemeClr val="tx1"/>
                </a:solidFill>
              </a:rPr>
              <a:t>Finally, my brethren, </a:t>
            </a:r>
            <a:r>
              <a:rPr lang="en-US" sz="2800" b="1" dirty="0">
                <a:solidFill>
                  <a:srgbClr val="C00000"/>
                </a:solidFill>
              </a:rPr>
              <a:t>be strong in the Lord and in the power of His might. </a:t>
            </a:r>
          </a:p>
          <a:p>
            <a:r>
              <a:rPr lang="en-US" sz="2800" baseline="30000" dirty="0">
                <a:solidFill>
                  <a:schemeClr val="tx1"/>
                </a:solidFill>
              </a:rPr>
              <a:t>11 </a:t>
            </a:r>
            <a:r>
              <a:rPr lang="en-US" sz="2800" b="1" dirty="0">
                <a:solidFill>
                  <a:srgbClr val="C00000"/>
                </a:solidFill>
              </a:rPr>
              <a:t>Put on the whole armor of God</a:t>
            </a:r>
            <a:r>
              <a:rPr lang="en-US" sz="2800" dirty="0">
                <a:solidFill>
                  <a:schemeClr val="tx1"/>
                </a:solidFill>
              </a:rPr>
              <a:t>, that you may be able to stand against the </a:t>
            </a:r>
            <a:r>
              <a:rPr lang="en-US" sz="2800" baseline="30000" dirty="0">
                <a:solidFill>
                  <a:schemeClr val="tx1"/>
                </a:solidFill>
              </a:rPr>
              <a:t>[</a:t>
            </a:r>
            <a:r>
              <a:rPr lang="en-US" sz="2800" baseline="30000" dirty="0">
                <a:solidFill>
                  <a:schemeClr val="tx1"/>
                </a:solidFill>
                <a:hlinkClick r:id="rId3" tooltip="See footnote b">
                  <a:extLst>
                    <a:ext uri="{A12FA001-AC4F-418D-AE19-62706E023703}">
                      <ahyp:hlinkClr xmlns:ahyp="http://schemas.microsoft.com/office/drawing/2018/hyperlinkcolor" val="tx"/>
                    </a:ext>
                  </a:extLst>
                </a:hlinkClick>
              </a:rPr>
              <a:t>b</a:t>
            </a:r>
            <a:r>
              <a:rPr lang="en-US" sz="2800" baseline="30000" dirty="0">
                <a:solidFill>
                  <a:schemeClr val="tx1"/>
                </a:solidFill>
              </a:rPr>
              <a:t>]</a:t>
            </a:r>
            <a:r>
              <a:rPr lang="en-US" sz="2800" dirty="0">
                <a:solidFill>
                  <a:schemeClr val="tx1"/>
                </a:solidFill>
              </a:rPr>
              <a:t>wiles of the devil. </a:t>
            </a:r>
          </a:p>
          <a:p>
            <a:r>
              <a:rPr lang="en-US" sz="2800" baseline="30000" dirty="0">
                <a:solidFill>
                  <a:schemeClr val="tx1"/>
                </a:solidFill>
              </a:rPr>
              <a:t>12 </a:t>
            </a:r>
            <a:r>
              <a:rPr lang="en-US" sz="3600" b="1" dirty="0">
                <a:solidFill>
                  <a:srgbClr val="C00000"/>
                </a:solidFill>
              </a:rPr>
              <a:t>For we do not wrestle against flesh and blood, </a:t>
            </a:r>
            <a:endParaRPr lang="en-US" sz="2800" b="1" dirty="0">
              <a:solidFill>
                <a:srgbClr val="C00000"/>
              </a:solidFill>
            </a:endParaRPr>
          </a:p>
          <a:p>
            <a:r>
              <a:rPr lang="en-US" sz="2800" dirty="0">
                <a:solidFill>
                  <a:schemeClr val="tx1"/>
                </a:solidFill>
              </a:rPr>
              <a:t>but against principalities, against powers, against the rulers of </a:t>
            </a:r>
            <a:r>
              <a:rPr lang="en-US" sz="2800" baseline="30000" dirty="0">
                <a:solidFill>
                  <a:schemeClr val="tx1"/>
                </a:solidFill>
              </a:rPr>
              <a:t>[</a:t>
            </a:r>
            <a:r>
              <a:rPr lang="en-US" sz="2800" baseline="30000" dirty="0">
                <a:solidFill>
                  <a:schemeClr val="tx1"/>
                </a:solidFill>
                <a:hlinkClick r:id="rId4" tooltip="See footnote c">
                  <a:extLst>
                    <a:ext uri="{A12FA001-AC4F-418D-AE19-62706E023703}">
                      <ahyp:hlinkClr xmlns:ahyp="http://schemas.microsoft.com/office/drawing/2018/hyperlinkcolor" val="tx"/>
                    </a:ext>
                  </a:extLst>
                </a:hlinkClick>
              </a:rPr>
              <a:t>c</a:t>
            </a:r>
            <a:r>
              <a:rPr lang="en-US" sz="2800" baseline="30000" dirty="0">
                <a:solidFill>
                  <a:schemeClr val="tx1"/>
                </a:solidFill>
              </a:rPr>
              <a:t>]</a:t>
            </a:r>
            <a:r>
              <a:rPr lang="en-US" sz="2800" dirty="0">
                <a:solidFill>
                  <a:schemeClr val="tx1"/>
                </a:solidFill>
              </a:rPr>
              <a:t>the darkness of this age, against spiritual </a:t>
            </a:r>
            <a:r>
              <a:rPr lang="en-US" sz="2800" i="1" dirty="0">
                <a:solidFill>
                  <a:schemeClr val="tx1"/>
                </a:solidFill>
              </a:rPr>
              <a:t>hosts</a:t>
            </a:r>
            <a:r>
              <a:rPr lang="en-US" sz="2800" dirty="0">
                <a:solidFill>
                  <a:schemeClr val="tx1"/>
                </a:solidFill>
              </a:rPr>
              <a:t> of wickedness in the heavenly </a:t>
            </a:r>
            <a:r>
              <a:rPr lang="en-US" sz="2800" i="1" dirty="0">
                <a:solidFill>
                  <a:schemeClr val="tx1"/>
                </a:solidFill>
              </a:rPr>
              <a:t>places.</a:t>
            </a:r>
            <a:endParaRPr lang="en-US" sz="4400" dirty="0">
              <a:solidFill>
                <a:schemeClr val="tx1"/>
              </a:solidFill>
            </a:endParaRPr>
          </a:p>
          <a:p>
            <a:pPr lvl="0"/>
            <a:endParaRPr lang="en-US" sz="2400" dirty="0"/>
          </a:p>
        </p:txBody>
      </p:sp>
      <p:cxnSp>
        <p:nvCxnSpPr>
          <p:cNvPr id="6" name="Straight Connector 5">
            <a:extLst>
              <a:ext uri="{FF2B5EF4-FFF2-40B4-BE49-F238E27FC236}">
                <a16:creationId xmlns:a16="http://schemas.microsoft.com/office/drawing/2014/main" id="{4DA58D77-1B02-EDE4-F46D-524B66F17B22}"/>
              </a:ext>
            </a:extLst>
          </p:cNvPr>
          <p:cNvCxnSpPr/>
          <p:nvPr/>
        </p:nvCxnSpPr>
        <p:spPr>
          <a:xfrm>
            <a:off x="1475685" y="1387497"/>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7551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1AA9C-D8A8-F5AC-BDE9-E14195E1C368}"/>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20B2E5DB-A1CA-A094-20C9-20E4107A898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D17155F2-6F4D-99E0-B50C-C1CDAD4A22D9}"/>
              </a:ext>
            </a:extLst>
          </p:cNvPr>
          <p:cNvSpPr/>
          <p:nvPr/>
        </p:nvSpPr>
        <p:spPr>
          <a:xfrm>
            <a:off x="749128" y="287079"/>
            <a:ext cx="11024454" cy="6358270"/>
          </a:xfrm>
          <a:prstGeom prst="rect">
            <a:avLst/>
          </a:prstGeom>
          <a:solidFill>
            <a:schemeClr val="bg1"/>
          </a:solidFill>
          <a:ln w="762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400" b="1" u="sng" dirty="0">
              <a:solidFill>
                <a:srgbClr val="C00000"/>
              </a:solidFill>
            </a:endParaRPr>
          </a:p>
          <a:p>
            <a:pPr lvl="0" algn="ctr"/>
            <a:r>
              <a:rPr lang="en-US" sz="4400" b="1" cap="small" dirty="0">
                <a:solidFill>
                  <a:schemeClr val="accent5">
                    <a:lumMod val="50000"/>
                  </a:schemeClr>
                </a:solidFill>
              </a:rPr>
              <a:t>Spiritual Warfare – Strategy</a:t>
            </a:r>
            <a:endParaRPr lang="en-US" sz="2800" cap="small" dirty="0">
              <a:solidFill>
                <a:schemeClr val="accent5">
                  <a:lumMod val="50000"/>
                </a:schemeClr>
              </a:solidFill>
            </a:endParaRPr>
          </a:p>
          <a:p>
            <a:pPr lvl="0"/>
            <a:endParaRPr lang="en-US" sz="2400" dirty="0">
              <a:solidFill>
                <a:srgbClr val="C00000"/>
              </a:solidFill>
            </a:endParaRPr>
          </a:p>
          <a:p>
            <a:r>
              <a:rPr lang="en-US" sz="3600" b="1" dirty="0">
                <a:solidFill>
                  <a:schemeClr val="tx1"/>
                </a:solidFill>
              </a:rPr>
              <a:t>II  Corinthians 10:4-6</a:t>
            </a:r>
          </a:p>
          <a:p>
            <a:endParaRPr lang="en-US" sz="3200" b="1" dirty="0">
              <a:solidFill>
                <a:srgbClr val="C00000"/>
              </a:solidFill>
            </a:endParaRPr>
          </a:p>
          <a:p>
            <a:r>
              <a:rPr lang="en-US" sz="2800" b="1" baseline="30000" dirty="0">
                <a:solidFill>
                  <a:schemeClr val="tx1"/>
                </a:solidFill>
              </a:rPr>
              <a:t>4 </a:t>
            </a:r>
            <a:r>
              <a:rPr lang="en-US" sz="3600" b="1" dirty="0">
                <a:solidFill>
                  <a:schemeClr val="tx1"/>
                </a:solidFill>
              </a:rPr>
              <a:t>For the weapons of our warfare </a:t>
            </a:r>
            <a:r>
              <a:rPr lang="en-US" sz="3600" b="1" i="1" dirty="0">
                <a:solidFill>
                  <a:schemeClr val="tx1"/>
                </a:solidFill>
              </a:rPr>
              <a:t>are</a:t>
            </a:r>
            <a:r>
              <a:rPr lang="en-US" sz="3600" b="1" dirty="0">
                <a:solidFill>
                  <a:schemeClr val="tx1"/>
                </a:solidFill>
              </a:rPr>
              <a:t> not </a:t>
            </a:r>
            <a:r>
              <a:rPr lang="en-US" sz="3600" b="1" baseline="30000" dirty="0">
                <a:solidFill>
                  <a:schemeClr val="tx1"/>
                </a:solidFill>
              </a:rPr>
              <a:t>[</a:t>
            </a:r>
            <a:r>
              <a:rPr lang="en-US" sz="3600" b="1" baseline="30000" dirty="0">
                <a:solidFill>
                  <a:schemeClr val="tx1"/>
                </a:solidFill>
                <a:hlinkClick r:id="rId3" tooltip="See footnote a">
                  <a:extLst>
                    <a:ext uri="{A12FA001-AC4F-418D-AE19-62706E023703}">
                      <ahyp:hlinkClr xmlns:ahyp="http://schemas.microsoft.com/office/drawing/2018/hyperlinkcolor" val="tx"/>
                    </a:ext>
                  </a:extLst>
                </a:hlinkClick>
              </a:rPr>
              <a:t>a</a:t>
            </a:r>
            <a:r>
              <a:rPr lang="en-US" sz="3600" b="1" baseline="30000" dirty="0">
                <a:solidFill>
                  <a:schemeClr val="tx1"/>
                </a:solidFill>
              </a:rPr>
              <a:t>]</a:t>
            </a:r>
            <a:r>
              <a:rPr lang="en-US" sz="3600" b="1" dirty="0">
                <a:solidFill>
                  <a:schemeClr val="tx1"/>
                </a:solidFill>
              </a:rPr>
              <a:t>carnal </a:t>
            </a:r>
            <a:r>
              <a:rPr lang="en-US" sz="2800" b="1" dirty="0">
                <a:solidFill>
                  <a:schemeClr val="tx1"/>
                </a:solidFill>
              </a:rPr>
              <a:t>but mighty in God for pulling down strongholds, </a:t>
            </a:r>
          </a:p>
          <a:p>
            <a:r>
              <a:rPr lang="en-US" sz="2800" b="1" baseline="30000" dirty="0">
                <a:solidFill>
                  <a:schemeClr val="tx1"/>
                </a:solidFill>
              </a:rPr>
              <a:t>5 </a:t>
            </a:r>
            <a:r>
              <a:rPr lang="en-US" sz="2800" b="1" dirty="0">
                <a:solidFill>
                  <a:schemeClr val="tx1"/>
                </a:solidFill>
              </a:rPr>
              <a:t>casting down arguments </a:t>
            </a:r>
            <a:r>
              <a:rPr lang="en-US" sz="2800" dirty="0">
                <a:solidFill>
                  <a:schemeClr val="tx1"/>
                </a:solidFill>
              </a:rPr>
              <a:t>and every high thing that exalts itself against the knowledge of God, </a:t>
            </a:r>
          </a:p>
          <a:p>
            <a:r>
              <a:rPr lang="en-US" sz="2800" b="1" dirty="0">
                <a:solidFill>
                  <a:schemeClr val="tx1"/>
                </a:solidFill>
              </a:rPr>
              <a:t>bringing every thought </a:t>
            </a:r>
            <a:r>
              <a:rPr lang="en-US" sz="2800" dirty="0">
                <a:solidFill>
                  <a:schemeClr val="tx1"/>
                </a:solidFill>
              </a:rPr>
              <a:t>into captivity to the obedience of Christ, </a:t>
            </a:r>
          </a:p>
          <a:p>
            <a:r>
              <a:rPr lang="en-US" sz="2800" b="1" baseline="30000" dirty="0">
                <a:solidFill>
                  <a:schemeClr val="tx1"/>
                </a:solidFill>
              </a:rPr>
              <a:t>6 </a:t>
            </a:r>
            <a:r>
              <a:rPr lang="en-US" sz="2800" dirty="0">
                <a:solidFill>
                  <a:schemeClr val="tx1"/>
                </a:solidFill>
              </a:rPr>
              <a:t>and </a:t>
            </a:r>
            <a:r>
              <a:rPr lang="en-US" sz="2800" b="1" dirty="0">
                <a:solidFill>
                  <a:schemeClr val="tx1"/>
                </a:solidFill>
              </a:rPr>
              <a:t>being ready to punish all disobedience when your obedience is fulfilled</a:t>
            </a:r>
            <a:endParaRPr lang="en-US" sz="4400" b="1" dirty="0">
              <a:solidFill>
                <a:schemeClr val="tx1"/>
              </a:solidFill>
            </a:endParaRPr>
          </a:p>
          <a:p>
            <a:pPr lvl="0"/>
            <a:endParaRPr lang="en-US" sz="2400" dirty="0"/>
          </a:p>
        </p:txBody>
      </p:sp>
      <p:cxnSp>
        <p:nvCxnSpPr>
          <p:cNvPr id="6" name="Straight Connector 5">
            <a:extLst>
              <a:ext uri="{FF2B5EF4-FFF2-40B4-BE49-F238E27FC236}">
                <a16:creationId xmlns:a16="http://schemas.microsoft.com/office/drawing/2014/main" id="{D9D3641A-6FC9-F790-DEE5-2B5D06805602}"/>
              </a:ext>
            </a:extLst>
          </p:cNvPr>
          <p:cNvCxnSpPr/>
          <p:nvPr/>
        </p:nvCxnSpPr>
        <p:spPr>
          <a:xfrm>
            <a:off x="1634712" y="1400750"/>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8423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7EA12-2866-9912-B4A4-E79327F652AD}"/>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AA2C1320-3B89-092E-277E-6F57467F510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65739151-8868-585C-CAE0-CCBF41EC9077}"/>
              </a:ext>
            </a:extLst>
          </p:cNvPr>
          <p:cNvSpPr/>
          <p:nvPr/>
        </p:nvSpPr>
        <p:spPr>
          <a:xfrm>
            <a:off x="749128" y="287079"/>
            <a:ext cx="11024454" cy="6358270"/>
          </a:xfrm>
          <a:prstGeom prst="rect">
            <a:avLst/>
          </a:prstGeom>
          <a:solidFill>
            <a:schemeClr val="bg1"/>
          </a:solid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r>
              <a:rPr lang="en-US" sz="4000" b="1" dirty="0">
                <a:solidFill>
                  <a:schemeClr val="tx1"/>
                </a:solidFill>
              </a:rPr>
              <a:t>Spiritual Warfare – The NAME</a:t>
            </a:r>
            <a:endParaRPr lang="en-US" sz="2400" dirty="0">
              <a:solidFill>
                <a:srgbClr val="C00000"/>
              </a:solidFill>
            </a:endParaRPr>
          </a:p>
          <a:p>
            <a:endParaRPr lang="en-US" sz="1600" b="1" dirty="0">
              <a:solidFill>
                <a:schemeClr val="tx1"/>
              </a:solidFill>
            </a:endParaRPr>
          </a:p>
          <a:p>
            <a:r>
              <a:rPr lang="en-US" sz="3600" b="1" dirty="0">
                <a:solidFill>
                  <a:schemeClr val="tx1"/>
                </a:solidFill>
              </a:rPr>
              <a:t>Philippians 2: 5-11</a:t>
            </a:r>
            <a:endParaRPr lang="en-US" sz="4000" b="1" dirty="0">
              <a:solidFill>
                <a:schemeClr val="accent5">
                  <a:lumMod val="50000"/>
                </a:schemeClr>
              </a:solidFill>
            </a:endParaRPr>
          </a:p>
          <a:p>
            <a:r>
              <a:rPr lang="en-US" sz="2400" b="1" baseline="30000" dirty="0">
                <a:solidFill>
                  <a:schemeClr val="accent5">
                    <a:lumMod val="50000"/>
                  </a:schemeClr>
                </a:solidFill>
              </a:rPr>
              <a:t>5 </a:t>
            </a:r>
            <a:r>
              <a:rPr lang="en-US" sz="2400" b="1" dirty="0">
                <a:solidFill>
                  <a:schemeClr val="accent5">
                    <a:lumMod val="50000"/>
                  </a:schemeClr>
                </a:solidFill>
              </a:rPr>
              <a:t>Let this mind be in you </a:t>
            </a:r>
            <a:r>
              <a:rPr lang="en-US" sz="2400" dirty="0">
                <a:solidFill>
                  <a:schemeClr val="accent5">
                    <a:lumMod val="50000"/>
                  </a:schemeClr>
                </a:solidFill>
              </a:rPr>
              <a:t>which was also in Christ Jesus, </a:t>
            </a:r>
          </a:p>
          <a:p>
            <a:r>
              <a:rPr lang="en-US" sz="2400" b="1" baseline="30000" dirty="0">
                <a:solidFill>
                  <a:schemeClr val="accent5">
                    <a:lumMod val="50000"/>
                  </a:schemeClr>
                </a:solidFill>
              </a:rPr>
              <a:t>6 </a:t>
            </a:r>
            <a:r>
              <a:rPr lang="en-US" sz="2400" dirty="0">
                <a:solidFill>
                  <a:schemeClr val="accent5">
                    <a:lumMod val="50000"/>
                  </a:schemeClr>
                </a:solidFill>
              </a:rPr>
              <a:t>who, being in the form of God, did not consider it </a:t>
            </a:r>
            <a:r>
              <a:rPr lang="en-US" sz="2400" baseline="30000" dirty="0">
                <a:solidFill>
                  <a:schemeClr val="accent5">
                    <a:lumMod val="50000"/>
                  </a:schemeClr>
                </a:solidFill>
              </a:rPr>
              <a:t>[</a:t>
            </a:r>
            <a:r>
              <a:rPr lang="en-US" sz="2400" baseline="30000" dirty="0">
                <a:solidFill>
                  <a:schemeClr val="accent5">
                    <a:lumMod val="50000"/>
                  </a:schemeClr>
                </a:solidFill>
                <a:hlinkClick r:id="rId3" tooltip="See footnote b">
                  <a:extLst>
                    <a:ext uri="{A12FA001-AC4F-418D-AE19-62706E023703}">
                      <ahyp:hlinkClr xmlns:ahyp="http://schemas.microsoft.com/office/drawing/2018/hyperlinkcolor" val="tx"/>
                    </a:ext>
                  </a:extLst>
                </a:hlinkClick>
              </a:rPr>
              <a:t>b</a:t>
            </a:r>
            <a:r>
              <a:rPr lang="en-US" sz="2400" baseline="30000" dirty="0">
                <a:solidFill>
                  <a:schemeClr val="accent5">
                    <a:lumMod val="50000"/>
                  </a:schemeClr>
                </a:solidFill>
              </a:rPr>
              <a:t>]</a:t>
            </a:r>
            <a:r>
              <a:rPr lang="en-US" sz="2400" dirty="0">
                <a:solidFill>
                  <a:schemeClr val="accent5">
                    <a:lumMod val="50000"/>
                  </a:schemeClr>
                </a:solidFill>
              </a:rPr>
              <a:t>robbery to be equal with God, </a:t>
            </a:r>
            <a:r>
              <a:rPr lang="en-US" sz="2400" b="1" baseline="30000" dirty="0">
                <a:solidFill>
                  <a:schemeClr val="accent5">
                    <a:lumMod val="50000"/>
                  </a:schemeClr>
                </a:solidFill>
              </a:rPr>
              <a:t>7 </a:t>
            </a:r>
            <a:r>
              <a:rPr lang="en-US" sz="2400" dirty="0">
                <a:solidFill>
                  <a:schemeClr val="accent5">
                    <a:lumMod val="50000"/>
                  </a:schemeClr>
                </a:solidFill>
              </a:rPr>
              <a:t>but </a:t>
            </a:r>
            <a:r>
              <a:rPr lang="en-US" sz="2400" baseline="30000" dirty="0">
                <a:solidFill>
                  <a:schemeClr val="accent5">
                    <a:lumMod val="50000"/>
                  </a:schemeClr>
                </a:solidFill>
              </a:rPr>
              <a:t>[</a:t>
            </a:r>
            <a:r>
              <a:rPr lang="en-US" sz="2400" baseline="30000" dirty="0">
                <a:solidFill>
                  <a:schemeClr val="accent5">
                    <a:lumMod val="50000"/>
                  </a:schemeClr>
                </a:solidFill>
                <a:hlinkClick r:id="rId4" tooltip="See footnote c">
                  <a:extLst>
                    <a:ext uri="{A12FA001-AC4F-418D-AE19-62706E023703}">
                      <ahyp:hlinkClr xmlns:ahyp="http://schemas.microsoft.com/office/drawing/2018/hyperlinkcolor" val="tx"/>
                    </a:ext>
                  </a:extLst>
                </a:hlinkClick>
              </a:rPr>
              <a:t>c</a:t>
            </a:r>
            <a:r>
              <a:rPr lang="en-US" sz="2400" baseline="30000" dirty="0">
                <a:solidFill>
                  <a:schemeClr val="accent5">
                    <a:lumMod val="50000"/>
                  </a:schemeClr>
                </a:solidFill>
              </a:rPr>
              <a:t>]</a:t>
            </a:r>
            <a:r>
              <a:rPr lang="en-US" sz="2400" dirty="0">
                <a:solidFill>
                  <a:schemeClr val="accent5">
                    <a:lumMod val="50000"/>
                  </a:schemeClr>
                </a:solidFill>
              </a:rPr>
              <a:t>made Himself of no reputation, taking the form of a bondservant, </a:t>
            </a:r>
            <a:r>
              <a:rPr lang="en-US" sz="2400" i="1" dirty="0">
                <a:solidFill>
                  <a:schemeClr val="accent5">
                    <a:lumMod val="50000"/>
                  </a:schemeClr>
                </a:solidFill>
              </a:rPr>
              <a:t>and</a:t>
            </a:r>
            <a:r>
              <a:rPr lang="en-US" sz="2400" dirty="0">
                <a:solidFill>
                  <a:schemeClr val="accent5">
                    <a:lumMod val="50000"/>
                  </a:schemeClr>
                </a:solidFill>
              </a:rPr>
              <a:t> coming in the likeness of men. </a:t>
            </a:r>
            <a:r>
              <a:rPr lang="en-US" sz="2400" b="1" baseline="30000" dirty="0">
                <a:solidFill>
                  <a:schemeClr val="accent5">
                    <a:lumMod val="50000"/>
                  </a:schemeClr>
                </a:solidFill>
              </a:rPr>
              <a:t>8 </a:t>
            </a:r>
            <a:r>
              <a:rPr lang="en-US" sz="2400" dirty="0">
                <a:solidFill>
                  <a:schemeClr val="accent5">
                    <a:lumMod val="50000"/>
                  </a:schemeClr>
                </a:solidFill>
              </a:rPr>
              <a:t>And being found in appearance as a man, He humbled Himself and became obedient to </a:t>
            </a:r>
            <a:r>
              <a:rPr lang="en-US" sz="2400" i="1" dirty="0">
                <a:solidFill>
                  <a:schemeClr val="accent5">
                    <a:lumMod val="50000"/>
                  </a:schemeClr>
                </a:solidFill>
              </a:rPr>
              <a:t>the point of</a:t>
            </a:r>
            <a:r>
              <a:rPr lang="en-US" sz="2400" dirty="0">
                <a:solidFill>
                  <a:schemeClr val="accent5">
                    <a:lumMod val="50000"/>
                  </a:schemeClr>
                </a:solidFill>
              </a:rPr>
              <a:t> death, even the death of the cross. </a:t>
            </a:r>
          </a:p>
          <a:p>
            <a:r>
              <a:rPr lang="en-US" sz="2800" b="1" baseline="30000" dirty="0">
                <a:solidFill>
                  <a:schemeClr val="accent5">
                    <a:lumMod val="50000"/>
                  </a:schemeClr>
                </a:solidFill>
              </a:rPr>
              <a:t>9 </a:t>
            </a:r>
            <a:r>
              <a:rPr lang="en-US" sz="2800" b="1" dirty="0">
                <a:solidFill>
                  <a:schemeClr val="accent5">
                    <a:lumMod val="50000"/>
                  </a:schemeClr>
                </a:solidFill>
              </a:rPr>
              <a:t>Therefore God also has highly exalted Him and </a:t>
            </a:r>
            <a:r>
              <a:rPr lang="en-US" sz="2800" b="1" dirty="0">
                <a:solidFill>
                  <a:srgbClr val="C00000"/>
                </a:solidFill>
              </a:rPr>
              <a:t>given Him the name which is above every name, </a:t>
            </a:r>
          </a:p>
          <a:p>
            <a:r>
              <a:rPr lang="en-US" sz="2800" b="1" baseline="30000" dirty="0">
                <a:solidFill>
                  <a:schemeClr val="accent5">
                    <a:lumMod val="50000"/>
                  </a:schemeClr>
                </a:solidFill>
              </a:rPr>
              <a:t>10 </a:t>
            </a:r>
            <a:r>
              <a:rPr lang="en-US" sz="2800" b="1" dirty="0">
                <a:solidFill>
                  <a:srgbClr val="C00000"/>
                </a:solidFill>
              </a:rPr>
              <a:t>that at the name of Jesus every knee should bow</a:t>
            </a:r>
            <a:r>
              <a:rPr lang="en-US" sz="2800" b="1" dirty="0">
                <a:solidFill>
                  <a:schemeClr val="accent5">
                    <a:lumMod val="50000"/>
                  </a:schemeClr>
                </a:solidFill>
              </a:rPr>
              <a:t>, of those in heaven, and of those on earth, and of those under the earth, </a:t>
            </a:r>
          </a:p>
          <a:p>
            <a:r>
              <a:rPr lang="en-US" sz="2800" b="1" baseline="30000" dirty="0">
                <a:solidFill>
                  <a:schemeClr val="accent5">
                    <a:lumMod val="50000"/>
                  </a:schemeClr>
                </a:solidFill>
              </a:rPr>
              <a:t>11 </a:t>
            </a:r>
            <a:r>
              <a:rPr lang="en-US" sz="2800" b="1" dirty="0">
                <a:solidFill>
                  <a:schemeClr val="accent5">
                    <a:lumMod val="50000"/>
                  </a:schemeClr>
                </a:solidFill>
              </a:rPr>
              <a:t>and</a:t>
            </a:r>
            <a:r>
              <a:rPr lang="en-US" sz="2800" b="1" dirty="0">
                <a:solidFill>
                  <a:srgbClr val="C00000"/>
                </a:solidFill>
              </a:rPr>
              <a:t> </a:t>
            </a:r>
            <a:r>
              <a:rPr lang="en-US" sz="2800" b="1" i="1" dirty="0">
                <a:solidFill>
                  <a:srgbClr val="C00000"/>
                </a:solidFill>
              </a:rPr>
              <a:t>that</a:t>
            </a:r>
            <a:r>
              <a:rPr lang="en-US" sz="2800" b="1" dirty="0">
                <a:solidFill>
                  <a:srgbClr val="C00000"/>
                </a:solidFill>
              </a:rPr>
              <a:t> every tongue should confess that Jesus Christ </a:t>
            </a:r>
            <a:r>
              <a:rPr lang="en-US" sz="2800" b="1" i="1" dirty="0">
                <a:solidFill>
                  <a:srgbClr val="C00000"/>
                </a:solidFill>
              </a:rPr>
              <a:t>is</a:t>
            </a:r>
            <a:r>
              <a:rPr lang="en-US" sz="2800" b="1" dirty="0">
                <a:solidFill>
                  <a:srgbClr val="C00000"/>
                </a:solidFill>
              </a:rPr>
              <a:t> Lord</a:t>
            </a:r>
            <a:r>
              <a:rPr lang="en-US" sz="2800" b="1" dirty="0">
                <a:solidFill>
                  <a:schemeClr val="accent5">
                    <a:lumMod val="50000"/>
                  </a:schemeClr>
                </a:solidFill>
              </a:rPr>
              <a:t>, to the glory of God the Father.</a:t>
            </a:r>
            <a:endParaRPr lang="en-US" sz="3600" b="1" dirty="0">
              <a:solidFill>
                <a:schemeClr val="accent5">
                  <a:lumMod val="50000"/>
                </a:schemeClr>
              </a:solidFill>
            </a:endParaRPr>
          </a:p>
        </p:txBody>
      </p:sp>
      <p:cxnSp>
        <p:nvCxnSpPr>
          <p:cNvPr id="6" name="Straight Connector 5">
            <a:extLst>
              <a:ext uri="{FF2B5EF4-FFF2-40B4-BE49-F238E27FC236}">
                <a16:creationId xmlns:a16="http://schemas.microsoft.com/office/drawing/2014/main" id="{DFB98371-C5D7-185A-1046-B09ADC151A7F}"/>
              </a:ext>
            </a:extLst>
          </p:cNvPr>
          <p:cNvCxnSpPr/>
          <p:nvPr/>
        </p:nvCxnSpPr>
        <p:spPr>
          <a:xfrm>
            <a:off x="1475686" y="989933"/>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02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3AB68-1D14-CBFC-F03A-8F5BF3BD4CE3}"/>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07A65FD3-7FA7-08A6-357D-F034156FC54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A0772A35-356B-AE26-3EF4-8C7318D48DA8}"/>
              </a:ext>
            </a:extLst>
          </p:cNvPr>
          <p:cNvSpPr/>
          <p:nvPr/>
        </p:nvSpPr>
        <p:spPr>
          <a:xfrm>
            <a:off x="749128" y="287079"/>
            <a:ext cx="11024454" cy="6358270"/>
          </a:xfrm>
          <a:prstGeom prst="rect">
            <a:avLst/>
          </a:prstGeom>
          <a:solidFill>
            <a:schemeClr val="bg1"/>
          </a:solidFill>
          <a:ln w="762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3600" b="1" dirty="0">
                <a:solidFill>
                  <a:schemeClr val="tx1"/>
                </a:solidFill>
              </a:rPr>
              <a:t>Spiritual Warfare – THE NAME </a:t>
            </a:r>
            <a:endParaRPr lang="en-US" sz="2000" dirty="0">
              <a:solidFill>
                <a:srgbClr val="C00000"/>
              </a:solidFill>
            </a:endParaRPr>
          </a:p>
          <a:p>
            <a:pPr lvl="0" algn="ctr"/>
            <a:endParaRPr lang="en-US" dirty="0">
              <a:solidFill>
                <a:schemeClr val="accent5">
                  <a:lumMod val="50000"/>
                </a:schemeClr>
              </a:solidFill>
            </a:endParaRPr>
          </a:p>
          <a:p>
            <a:pPr lvl="0"/>
            <a:r>
              <a:rPr lang="en-US" sz="3200" b="1" dirty="0">
                <a:solidFill>
                  <a:schemeClr val="accent5">
                    <a:lumMod val="50000"/>
                  </a:schemeClr>
                </a:solidFill>
              </a:rPr>
              <a:t>Psalm 102:18-22</a:t>
            </a:r>
          </a:p>
          <a:p>
            <a:pPr lvl="0" algn="ctr"/>
            <a:endParaRPr lang="en-US" dirty="0">
              <a:solidFill>
                <a:schemeClr val="accent5">
                  <a:lumMod val="50000"/>
                </a:schemeClr>
              </a:solidFill>
            </a:endParaRPr>
          </a:p>
          <a:p>
            <a:pPr lvl="0"/>
            <a:r>
              <a:rPr lang="en-US" sz="2800" dirty="0">
                <a:solidFill>
                  <a:schemeClr val="accent5">
                    <a:lumMod val="50000"/>
                  </a:schemeClr>
                </a:solidFill>
              </a:rPr>
              <a:t>Let this be written for a future generation,</a:t>
            </a:r>
            <a:br>
              <a:rPr lang="en-US" sz="5400" dirty="0">
                <a:solidFill>
                  <a:schemeClr val="accent5">
                    <a:lumMod val="50000"/>
                  </a:schemeClr>
                </a:solidFill>
              </a:rPr>
            </a:br>
            <a:r>
              <a:rPr lang="en-US" sz="2800" dirty="0">
                <a:solidFill>
                  <a:schemeClr val="accent5">
                    <a:lumMod val="50000"/>
                  </a:schemeClr>
                </a:solidFill>
              </a:rPr>
              <a:t>    that a people not yet created may praise the </a:t>
            </a:r>
            <a:r>
              <a:rPr lang="en-US" sz="2800" cap="small" dirty="0">
                <a:solidFill>
                  <a:schemeClr val="accent5">
                    <a:lumMod val="50000"/>
                  </a:schemeClr>
                </a:solidFill>
              </a:rPr>
              <a:t>Lord</a:t>
            </a:r>
            <a:r>
              <a:rPr lang="en-US" sz="2800" dirty="0">
                <a:solidFill>
                  <a:schemeClr val="accent5">
                    <a:lumMod val="50000"/>
                  </a:schemeClr>
                </a:solidFill>
              </a:rPr>
              <a:t>:</a:t>
            </a:r>
            <a:br>
              <a:rPr lang="en-US" sz="5400" dirty="0">
                <a:solidFill>
                  <a:schemeClr val="accent5">
                    <a:lumMod val="50000"/>
                  </a:schemeClr>
                </a:solidFill>
              </a:rPr>
            </a:br>
            <a:r>
              <a:rPr lang="en-US" sz="2800" b="1" baseline="30000" dirty="0">
                <a:solidFill>
                  <a:schemeClr val="accent5">
                    <a:lumMod val="50000"/>
                  </a:schemeClr>
                </a:solidFill>
              </a:rPr>
              <a:t>19 </a:t>
            </a:r>
            <a:r>
              <a:rPr lang="en-US" sz="2800" dirty="0">
                <a:solidFill>
                  <a:schemeClr val="accent5">
                    <a:lumMod val="50000"/>
                  </a:schemeClr>
                </a:solidFill>
              </a:rPr>
              <a:t>“The </a:t>
            </a:r>
            <a:r>
              <a:rPr lang="en-US" sz="2800" cap="small" dirty="0">
                <a:solidFill>
                  <a:schemeClr val="accent5">
                    <a:lumMod val="50000"/>
                  </a:schemeClr>
                </a:solidFill>
              </a:rPr>
              <a:t>Lord</a:t>
            </a:r>
            <a:r>
              <a:rPr lang="en-US" sz="2800" dirty="0">
                <a:solidFill>
                  <a:schemeClr val="accent5">
                    <a:lumMod val="50000"/>
                  </a:schemeClr>
                </a:solidFill>
              </a:rPr>
              <a:t> looked down from his sanctuary on high,</a:t>
            </a:r>
            <a:br>
              <a:rPr lang="en-US" sz="5400" dirty="0">
                <a:solidFill>
                  <a:schemeClr val="accent5">
                    <a:lumMod val="50000"/>
                  </a:schemeClr>
                </a:solidFill>
              </a:rPr>
            </a:br>
            <a:r>
              <a:rPr lang="en-US" sz="2800" dirty="0">
                <a:solidFill>
                  <a:schemeClr val="accent5">
                    <a:lumMod val="50000"/>
                  </a:schemeClr>
                </a:solidFill>
              </a:rPr>
              <a:t>    from heaven he viewed the earth,</a:t>
            </a:r>
            <a:br>
              <a:rPr lang="en-US" sz="5400" dirty="0">
                <a:solidFill>
                  <a:schemeClr val="accent5">
                    <a:lumMod val="50000"/>
                  </a:schemeClr>
                </a:solidFill>
              </a:rPr>
            </a:br>
            <a:r>
              <a:rPr lang="en-US" sz="2800" b="1" baseline="30000" dirty="0">
                <a:solidFill>
                  <a:schemeClr val="accent5">
                    <a:lumMod val="50000"/>
                  </a:schemeClr>
                </a:solidFill>
              </a:rPr>
              <a:t>20 </a:t>
            </a:r>
            <a:r>
              <a:rPr lang="en-US" sz="2800" dirty="0">
                <a:solidFill>
                  <a:schemeClr val="accent5">
                    <a:lumMod val="50000"/>
                  </a:schemeClr>
                </a:solidFill>
              </a:rPr>
              <a:t>to </a:t>
            </a:r>
            <a:r>
              <a:rPr lang="en-US" sz="2800" u="sng" dirty="0">
                <a:solidFill>
                  <a:schemeClr val="accent5">
                    <a:lumMod val="50000"/>
                  </a:schemeClr>
                </a:solidFill>
              </a:rPr>
              <a:t>hear the groans of the prisoners</a:t>
            </a:r>
            <a:br>
              <a:rPr lang="en-US" sz="5400" dirty="0">
                <a:solidFill>
                  <a:schemeClr val="accent5">
                    <a:lumMod val="50000"/>
                  </a:schemeClr>
                </a:solidFill>
              </a:rPr>
            </a:br>
            <a:r>
              <a:rPr lang="en-US" sz="2800" dirty="0">
                <a:solidFill>
                  <a:schemeClr val="accent5">
                    <a:lumMod val="50000"/>
                  </a:schemeClr>
                </a:solidFill>
              </a:rPr>
              <a:t>    and </a:t>
            </a:r>
            <a:r>
              <a:rPr lang="en-US" sz="2800" u="sng" dirty="0">
                <a:solidFill>
                  <a:schemeClr val="accent5">
                    <a:lumMod val="50000"/>
                  </a:schemeClr>
                </a:solidFill>
              </a:rPr>
              <a:t>release those condemned to death.”</a:t>
            </a:r>
            <a:br>
              <a:rPr lang="en-US" sz="6000" dirty="0">
                <a:solidFill>
                  <a:schemeClr val="accent5">
                    <a:lumMod val="50000"/>
                  </a:schemeClr>
                </a:solidFill>
              </a:rPr>
            </a:br>
            <a:r>
              <a:rPr lang="en-US" sz="3200" b="1" baseline="30000" dirty="0">
                <a:solidFill>
                  <a:srgbClr val="C00000"/>
                </a:solidFill>
              </a:rPr>
              <a:t>21 </a:t>
            </a:r>
            <a:r>
              <a:rPr lang="en-US" sz="3200" b="1" dirty="0">
                <a:solidFill>
                  <a:srgbClr val="C00000"/>
                </a:solidFill>
              </a:rPr>
              <a:t>So the name of the </a:t>
            </a:r>
            <a:r>
              <a:rPr lang="en-US" sz="3200" b="1" cap="small" dirty="0">
                <a:solidFill>
                  <a:srgbClr val="C00000"/>
                </a:solidFill>
              </a:rPr>
              <a:t>Lord</a:t>
            </a:r>
            <a:r>
              <a:rPr lang="en-US" sz="3200" b="1" dirty="0">
                <a:solidFill>
                  <a:srgbClr val="C00000"/>
                </a:solidFill>
              </a:rPr>
              <a:t> will be declared in Zion</a:t>
            </a:r>
            <a:br>
              <a:rPr lang="en-US" sz="6000" b="1" dirty="0">
                <a:solidFill>
                  <a:srgbClr val="C00000"/>
                </a:solidFill>
              </a:rPr>
            </a:br>
            <a:r>
              <a:rPr lang="en-US" sz="3200" b="1" dirty="0">
                <a:solidFill>
                  <a:srgbClr val="C00000"/>
                </a:solidFill>
              </a:rPr>
              <a:t>    and his praise in Jerusalem</a:t>
            </a:r>
            <a:br>
              <a:rPr lang="en-US" sz="6000" b="1" dirty="0">
                <a:solidFill>
                  <a:srgbClr val="C00000"/>
                </a:solidFill>
              </a:rPr>
            </a:br>
            <a:r>
              <a:rPr lang="en-US" sz="3200" b="1" baseline="30000" dirty="0">
                <a:solidFill>
                  <a:srgbClr val="C00000"/>
                </a:solidFill>
              </a:rPr>
              <a:t>22 </a:t>
            </a:r>
            <a:r>
              <a:rPr lang="en-US" sz="3200" b="1" dirty="0">
                <a:solidFill>
                  <a:srgbClr val="C00000"/>
                </a:solidFill>
              </a:rPr>
              <a:t>when the peoples and the kingdoms</a:t>
            </a:r>
            <a:br>
              <a:rPr lang="en-US" sz="6000" b="1" dirty="0">
                <a:solidFill>
                  <a:srgbClr val="C00000"/>
                </a:solidFill>
              </a:rPr>
            </a:br>
            <a:r>
              <a:rPr lang="en-US" sz="3200" b="1" dirty="0">
                <a:solidFill>
                  <a:srgbClr val="C00000"/>
                </a:solidFill>
              </a:rPr>
              <a:t>    assemble to worship the </a:t>
            </a:r>
            <a:r>
              <a:rPr lang="en-US" sz="3200" b="1" cap="small" dirty="0">
                <a:solidFill>
                  <a:srgbClr val="C00000"/>
                </a:solidFill>
              </a:rPr>
              <a:t>Lord</a:t>
            </a:r>
            <a:r>
              <a:rPr lang="en-US" sz="3200" b="1" dirty="0">
                <a:solidFill>
                  <a:srgbClr val="C00000"/>
                </a:solidFill>
              </a:rPr>
              <a:t>.</a:t>
            </a:r>
          </a:p>
          <a:p>
            <a:pPr lvl="0" algn="ctr"/>
            <a:endParaRPr lang="en-US" sz="2800" b="1" dirty="0">
              <a:solidFill>
                <a:schemeClr val="accent5">
                  <a:lumMod val="50000"/>
                </a:schemeClr>
              </a:solidFill>
            </a:endParaRPr>
          </a:p>
        </p:txBody>
      </p:sp>
      <p:cxnSp>
        <p:nvCxnSpPr>
          <p:cNvPr id="6" name="Straight Connector 5">
            <a:extLst>
              <a:ext uri="{FF2B5EF4-FFF2-40B4-BE49-F238E27FC236}">
                <a16:creationId xmlns:a16="http://schemas.microsoft.com/office/drawing/2014/main" id="{FE759186-EF8F-BBAC-91B2-AA0BD6BE64E1}"/>
              </a:ext>
            </a:extLst>
          </p:cNvPr>
          <p:cNvCxnSpPr/>
          <p:nvPr/>
        </p:nvCxnSpPr>
        <p:spPr>
          <a:xfrm>
            <a:off x="1475686" y="989933"/>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1352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B4009-65AB-6940-5281-29C8C7EE0F70}"/>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25C1AAB7-DE7C-4A9E-10DE-D639BC8FA5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FCDA74EE-F854-1DD3-2157-72C9D6553CB3}"/>
              </a:ext>
            </a:extLst>
          </p:cNvPr>
          <p:cNvSpPr/>
          <p:nvPr/>
        </p:nvSpPr>
        <p:spPr>
          <a:xfrm>
            <a:off x="749128" y="287079"/>
            <a:ext cx="11024454" cy="6358270"/>
          </a:xfrm>
          <a:prstGeom prst="rect">
            <a:avLst/>
          </a:prstGeom>
          <a:solidFill>
            <a:schemeClr val="bg1"/>
          </a:solidFill>
          <a:ln w="762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3600" b="1" dirty="0">
                <a:solidFill>
                  <a:schemeClr val="tx1"/>
                </a:solidFill>
              </a:rPr>
              <a:t>Spiritual Warfare – Deliverance</a:t>
            </a:r>
            <a:endParaRPr lang="en-US" sz="2000" dirty="0">
              <a:solidFill>
                <a:srgbClr val="C00000"/>
              </a:solidFill>
            </a:endParaRPr>
          </a:p>
          <a:p>
            <a:pPr lvl="0" algn="ctr"/>
            <a:endParaRPr lang="en-US" dirty="0">
              <a:solidFill>
                <a:schemeClr val="accent5">
                  <a:lumMod val="50000"/>
                </a:schemeClr>
              </a:solidFill>
            </a:endParaRPr>
          </a:p>
          <a:p>
            <a:pPr lvl="0" algn="ctr"/>
            <a:endParaRPr lang="en-US" b="1" dirty="0">
              <a:solidFill>
                <a:srgbClr val="C00000"/>
              </a:solidFill>
            </a:endParaRPr>
          </a:p>
          <a:p>
            <a:pPr lvl="0"/>
            <a:r>
              <a:rPr lang="en-US" sz="3600" b="1" dirty="0">
                <a:solidFill>
                  <a:schemeClr val="tx1"/>
                </a:solidFill>
              </a:rPr>
              <a:t>II Kings 17:36-39</a:t>
            </a:r>
          </a:p>
          <a:p>
            <a:pPr lvl="0"/>
            <a:endParaRPr lang="en-US" sz="2800" b="1" baseline="30000" dirty="0">
              <a:solidFill>
                <a:schemeClr val="tx1"/>
              </a:solidFill>
            </a:endParaRPr>
          </a:p>
          <a:p>
            <a:pPr lvl="0"/>
            <a:r>
              <a:rPr lang="en-US" sz="2800" b="1" baseline="30000" dirty="0">
                <a:solidFill>
                  <a:schemeClr val="tx1"/>
                </a:solidFill>
              </a:rPr>
              <a:t>36 </a:t>
            </a:r>
            <a:r>
              <a:rPr lang="en-US" sz="2800" dirty="0">
                <a:solidFill>
                  <a:schemeClr val="tx1"/>
                </a:solidFill>
              </a:rPr>
              <a:t>But the </a:t>
            </a:r>
            <a:r>
              <a:rPr lang="en-US" sz="2800" cap="small" dirty="0">
                <a:solidFill>
                  <a:schemeClr val="tx1"/>
                </a:solidFill>
              </a:rPr>
              <a:t>Lord</a:t>
            </a:r>
            <a:r>
              <a:rPr lang="en-US" sz="2800" dirty="0">
                <a:solidFill>
                  <a:schemeClr val="tx1"/>
                </a:solidFill>
              </a:rPr>
              <a:t>, who brought you up out of Egypt with mighty power and outstretched arm, is the one you</a:t>
            </a:r>
          </a:p>
          <a:p>
            <a:pPr lvl="0"/>
            <a:r>
              <a:rPr lang="en-US" sz="2800" dirty="0">
                <a:solidFill>
                  <a:schemeClr val="tx1"/>
                </a:solidFill>
              </a:rPr>
              <a:t> must worship. To him you shall bow down and to him offer sacrifices.</a:t>
            </a:r>
          </a:p>
          <a:p>
            <a:pPr lvl="0"/>
            <a:r>
              <a:rPr lang="en-US" sz="2800" dirty="0">
                <a:solidFill>
                  <a:schemeClr val="tx1"/>
                </a:solidFill>
              </a:rPr>
              <a:t> </a:t>
            </a:r>
            <a:r>
              <a:rPr lang="en-US" sz="2800" b="1" baseline="30000" dirty="0">
                <a:solidFill>
                  <a:schemeClr val="tx1"/>
                </a:solidFill>
              </a:rPr>
              <a:t>37 </a:t>
            </a:r>
            <a:r>
              <a:rPr lang="en-US" sz="2800" dirty="0">
                <a:solidFill>
                  <a:schemeClr val="tx1"/>
                </a:solidFill>
              </a:rPr>
              <a:t>You must always be careful to keep the decrees and regulations, the laws and commands he wrote for you. Do not worship other gods. </a:t>
            </a:r>
          </a:p>
          <a:p>
            <a:pPr lvl="0"/>
            <a:r>
              <a:rPr lang="en-US" sz="2800" b="1" baseline="30000" dirty="0">
                <a:solidFill>
                  <a:schemeClr val="tx1"/>
                </a:solidFill>
              </a:rPr>
              <a:t>38 </a:t>
            </a:r>
            <a:r>
              <a:rPr lang="en-US" sz="2800" dirty="0">
                <a:solidFill>
                  <a:schemeClr val="tx1"/>
                </a:solidFill>
              </a:rPr>
              <a:t>Do not forget the covenant I have made with you, and do not worship other gods</a:t>
            </a:r>
          </a:p>
          <a:p>
            <a:pPr lvl="0"/>
            <a:r>
              <a:rPr lang="en-US" sz="2800" dirty="0">
                <a:solidFill>
                  <a:schemeClr val="tx1"/>
                </a:solidFill>
              </a:rPr>
              <a:t>. </a:t>
            </a:r>
            <a:r>
              <a:rPr lang="en-US" sz="3600" b="1" baseline="30000" dirty="0">
                <a:solidFill>
                  <a:srgbClr val="C00000"/>
                </a:solidFill>
              </a:rPr>
              <a:t>39 </a:t>
            </a:r>
            <a:r>
              <a:rPr lang="en-US" sz="3600" b="1" dirty="0">
                <a:solidFill>
                  <a:srgbClr val="C00000"/>
                </a:solidFill>
              </a:rPr>
              <a:t>Rather, worship the </a:t>
            </a:r>
            <a:r>
              <a:rPr lang="en-US" sz="3600" b="1" cap="small" dirty="0">
                <a:solidFill>
                  <a:srgbClr val="C00000"/>
                </a:solidFill>
              </a:rPr>
              <a:t>Lord</a:t>
            </a:r>
            <a:r>
              <a:rPr lang="en-US" sz="3600" b="1" dirty="0">
                <a:solidFill>
                  <a:srgbClr val="C00000"/>
                </a:solidFill>
              </a:rPr>
              <a:t> your God; it is he who will deliver you from the hand of all your enemies.”</a:t>
            </a:r>
            <a:endParaRPr lang="en-US" sz="4000" b="1" dirty="0">
              <a:solidFill>
                <a:srgbClr val="C00000"/>
              </a:solidFill>
            </a:endParaRPr>
          </a:p>
        </p:txBody>
      </p:sp>
      <p:cxnSp>
        <p:nvCxnSpPr>
          <p:cNvPr id="6" name="Straight Connector 5">
            <a:extLst>
              <a:ext uri="{FF2B5EF4-FFF2-40B4-BE49-F238E27FC236}">
                <a16:creationId xmlns:a16="http://schemas.microsoft.com/office/drawing/2014/main" id="{903547B8-A64D-3AC0-8318-97A5DD73684B}"/>
              </a:ext>
            </a:extLst>
          </p:cNvPr>
          <p:cNvCxnSpPr/>
          <p:nvPr/>
        </p:nvCxnSpPr>
        <p:spPr>
          <a:xfrm>
            <a:off x="1316660" y="1095950"/>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3316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BAE9D-92A1-16D3-065D-42F514359FAA}"/>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BE07D1F8-28EC-7D47-1664-37BFD35E0F8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92A1C703-F41B-E55F-B4A1-7E210BF4C749}"/>
              </a:ext>
            </a:extLst>
          </p:cNvPr>
          <p:cNvSpPr/>
          <p:nvPr/>
        </p:nvSpPr>
        <p:spPr>
          <a:xfrm>
            <a:off x="428625" y="372803"/>
            <a:ext cx="11387820" cy="5842259"/>
          </a:xfrm>
          <a:prstGeom prst="rect">
            <a:avLst/>
          </a:prstGeom>
          <a:solidFill>
            <a:schemeClr val="bg1"/>
          </a:solidFill>
          <a:ln w="762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3600" b="1" dirty="0">
                <a:solidFill>
                  <a:schemeClr val="tx1"/>
                </a:solidFill>
              </a:rPr>
              <a:t>Spiritual Warfare – Defeating the Enemy</a:t>
            </a:r>
            <a:endParaRPr lang="en-US" sz="2000" dirty="0">
              <a:solidFill>
                <a:srgbClr val="C00000"/>
              </a:solidFill>
            </a:endParaRPr>
          </a:p>
          <a:p>
            <a:pPr lvl="0" algn="ctr"/>
            <a:endParaRPr lang="en-US" dirty="0">
              <a:solidFill>
                <a:schemeClr val="accent5">
                  <a:lumMod val="50000"/>
                </a:schemeClr>
              </a:solidFill>
            </a:endParaRPr>
          </a:p>
          <a:p>
            <a:pPr lvl="0" algn="ctr"/>
            <a:endParaRPr lang="en-US" b="1" dirty="0">
              <a:solidFill>
                <a:srgbClr val="C00000"/>
              </a:solidFill>
            </a:endParaRPr>
          </a:p>
          <a:p>
            <a:pPr lvl="0"/>
            <a:r>
              <a:rPr lang="en-US" sz="3600" b="1" dirty="0">
                <a:solidFill>
                  <a:schemeClr val="tx1"/>
                </a:solidFill>
              </a:rPr>
              <a:t>Exodus 4:23</a:t>
            </a:r>
          </a:p>
          <a:p>
            <a:pPr lvl="0"/>
            <a:r>
              <a:rPr lang="en-US" b="1" dirty="0">
                <a:hlinkClick r:id="rId3"/>
              </a:rPr>
              <a:t>New International Version</a:t>
            </a:r>
            <a:br>
              <a:rPr lang="en-US" sz="3600" dirty="0"/>
            </a:br>
            <a:r>
              <a:rPr lang="en-US" sz="2800" dirty="0">
                <a:solidFill>
                  <a:schemeClr val="tx1"/>
                </a:solidFill>
              </a:rPr>
              <a:t>(God to Pharoah---I told you</a:t>
            </a:r>
            <a:r>
              <a:rPr lang="en-US" sz="2800" b="1" dirty="0">
                <a:solidFill>
                  <a:schemeClr val="tx1"/>
                </a:solidFill>
              </a:rPr>
              <a:t>, “Let my son go, so he may worship me.” </a:t>
            </a:r>
            <a:r>
              <a:rPr lang="en-US" sz="2800" dirty="0">
                <a:solidFill>
                  <a:schemeClr val="tx1"/>
                </a:solidFill>
              </a:rPr>
              <a:t>But you refused to let him go; so I will kill your firstborn son.’”</a:t>
            </a:r>
          </a:p>
          <a:p>
            <a:pPr lvl="0"/>
            <a:endParaRPr lang="en-US" sz="3600" b="1" dirty="0">
              <a:solidFill>
                <a:schemeClr val="tx1"/>
              </a:solidFill>
            </a:endParaRPr>
          </a:p>
          <a:p>
            <a:pPr lvl="0"/>
            <a:r>
              <a:rPr lang="en-US" sz="4000" b="1" dirty="0">
                <a:solidFill>
                  <a:schemeClr val="tx1"/>
                </a:solidFill>
              </a:rPr>
              <a:t>Psalm 148</a:t>
            </a:r>
          </a:p>
          <a:p>
            <a:pPr lvl="0"/>
            <a:r>
              <a:rPr lang="en-US" sz="2800" dirty="0">
                <a:solidFill>
                  <a:schemeClr val="tx1"/>
                </a:solidFill>
              </a:rPr>
              <a:t>May the praise of God be in their mouths</a:t>
            </a:r>
            <a:br>
              <a:rPr lang="en-US" sz="4000" dirty="0">
                <a:solidFill>
                  <a:schemeClr val="tx1"/>
                </a:solidFill>
              </a:rPr>
            </a:br>
            <a:r>
              <a:rPr lang="en-US" sz="2800" dirty="0">
                <a:solidFill>
                  <a:schemeClr val="tx1"/>
                </a:solidFill>
              </a:rPr>
              <a:t>    and a double-edged sword in their hands,</a:t>
            </a:r>
            <a:br>
              <a:rPr lang="en-US" sz="4000" dirty="0">
                <a:solidFill>
                  <a:schemeClr val="tx1"/>
                </a:solidFill>
              </a:rPr>
            </a:br>
            <a:r>
              <a:rPr lang="en-US" sz="2800" dirty="0">
                <a:solidFill>
                  <a:schemeClr val="tx1"/>
                </a:solidFill>
              </a:rPr>
              <a:t>7 to inflict vengeance on the nations</a:t>
            </a:r>
            <a:br>
              <a:rPr lang="en-US" sz="4000" dirty="0">
                <a:solidFill>
                  <a:schemeClr val="tx1"/>
                </a:solidFill>
              </a:rPr>
            </a:br>
            <a:r>
              <a:rPr lang="en-US" sz="2800" dirty="0">
                <a:solidFill>
                  <a:schemeClr val="tx1"/>
                </a:solidFill>
              </a:rPr>
              <a:t>    and punishment on the peoples,</a:t>
            </a:r>
            <a:br>
              <a:rPr lang="en-US" sz="3600" dirty="0">
                <a:solidFill>
                  <a:schemeClr val="tx1"/>
                </a:solidFill>
              </a:rPr>
            </a:br>
            <a:endParaRPr lang="en-US" sz="3600" dirty="0">
              <a:solidFill>
                <a:schemeClr val="tx1"/>
              </a:solidFill>
            </a:endParaRPr>
          </a:p>
        </p:txBody>
      </p:sp>
      <p:cxnSp>
        <p:nvCxnSpPr>
          <p:cNvPr id="6" name="Straight Connector 5">
            <a:extLst>
              <a:ext uri="{FF2B5EF4-FFF2-40B4-BE49-F238E27FC236}">
                <a16:creationId xmlns:a16="http://schemas.microsoft.com/office/drawing/2014/main" id="{49BF0E4D-2F03-6125-F5B6-A9C9B669EA92}"/>
              </a:ext>
            </a:extLst>
          </p:cNvPr>
          <p:cNvCxnSpPr/>
          <p:nvPr/>
        </p:nvCxnSpPr>
        <p:spPr>
          <a:xfrm>
            <a:off x="1217468" y="1067375"/>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160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8EFA-D811-EA16-C670-DB14BDAE7CC7}"/>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F998B374-5038-6447-B5F8-99886629025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a:solidFill>
            <a:schemeClr val="bg1"/>
          </a:solidFill>
        </p:spPr>
      </p:pic>
      <p:cxnSp>
        <p:nvCxnSpPr>
          <p:cNvPr id="6" name="Straight Connector 5">
            <a:extLst>
              <a:ext uri="{FF2B5EF4-FFF2-40B4-BE49-F238E27FC236}">
                <a16:creationId xmlns:a16="http://schemas.microsoft.com/office/drawing/2014/main" id="{5F4BC252-72EB-B9AD-A53F-9625B47BE18D}"/>
              </a:ext>
            </a:extLst>
          </p:cNvPr>
          <p:cNvCxnSpPr/>
          <p:nvPr/>
        </p:nvCxnSpPr>
        <p:spPr>
          <a:xfrm>
            <a:off x="887351" y="12280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70878D3-5A92-B5FC-DAFF-58920FD1DD6D}"/>
              </a:ext>
            </a:extLst>
          </p:cNvPr>
          <p:cNvSpPr>
            <a:spLocks noGrp="1"/>
          </p:cNvSpPr>
          <p:nvPr>
            <p:ph type="title"/>
          </p:nvPr>
        </p:nvSpPr>
        <p:spPr>
          <a:xfrm>
            <a:off x="789049" y="193790"/>
            <a:ext cx="10515600" cy="862883"/>
          </a:xfrm>
          <a:solidFill>
            <a:schemeClr val="bg1"/>
          </a:solidFill>
          <a:ln w="76200">
            <a:solidFill>
              <a:schemeClr val="tx1"/>
            </a:solidFill>
          </a:ln>
        </p:spPr>
        <p:txBody>
          <a:bodyPr/>
          <a:lstStyle/>
          <a:p>
            <a:r>
              <a:rPr lang="en-US" b="1" dirty="0"/>
              <a:t>Examples of Praise and Worship as Warfare</a:t>
            </a:r>
          </a:p>
        </p:txBody>
      </p:sp>
      <p:sp>
        <p:nvSpPr>
          <p:cNvPr id="7" name="TextBox 6">
            <a:extLst>
              <a:ext uri="{FF2B5EF4-FFF2-40B4-BE49-F238E27FC236}">
                <a16:creationId xmlns:a16="http://schemas.microsoft.com/office/drawing/2014/main" id="{CFDF9D33-2599-D486-02C2-D9C649B467AA}"/>
              </a:ext>
            </a:extLst>
          </p:cNvPr>
          <p:cNvSpPr txBox="1"/>
          <p:nvPr/>
        </p:nvSpPr>
        <p:spPr>
          <a:xfrm>
            <a:off x="789049" y="1156570"/>
            <a:ext cx="10515600" cy="5601533"/>
          </a:xfrm>
          <a:prstGeom prst="rect">
            <a:avLst/>
          </a:prstGeom>
          <a:solidFill>
            <a:schemeClr val="bg1"/>
          </a:solidFill>
          <a:ln w="76200">
            <a:solidFill>
              <a:schemeClr val="tx1"/>
            </a:solidFill>
          </a:ln>
        </p:spPr>
        <p:txBody>
          <a:bodyPr wrap="square" rtlCol="0">
            <a:spAutoFit/>
          </a:bodyPr>
          <a:lstStyle/>
          <a:p>
            <a:r>
              <a:rPr lang="en-US" sz="2000" b="1" dirty="0"/>
              <a:t>The Battle of Jericho </a:t>
            </a:r>
          </a:p>
          <a:p>
            <a:r>
              <a:rPr lang="en-US" sz="2000" b="1" dirty="0">
                <a:hlinkClick r:id="rId3">
                  <a:extLst>
                    <a:ext uri="{A12FA001-AC4F-418D-AE19-62706E023703}">
                      <ahyp:hlinkClr xmlns:ahyp="http://schemas.microsoft.com/office/drawing/2018/hyperlinkcolor" val="tx"/>
                    </a:ext>
                  </a:extLst>
                </a:hlinkClick>
              </a:rPr>
              <a:t>Joshua 6:15-20</a:t>
            </a:r>
            <a:r>
              <a:rPr lang="en-US" sz="2000" b="1" dirty="0"/>
              <a:t>:</a:t>
            </a:r>
            <a:r>
              <a:rPr lang="en-US" sz="2000" dirty="0"/>
              <a:t> After marching around the city, the Israelites shouted and blew trumpets as an act of worship. This led to the physical collapse of Jericho's walls, demonstrating God's intervention in response to their faith-filled worship.</a:t>
            </a:r>
          </a:p>
          <a:p>
            <a:r>
              <a:rPr lang="en-US" sz="2000" b="1" dirty="0">
                <a:hlinkClick r:id="rId4">
                  <a:extLst>
                    <a:ext uri="{A12FA001-AC4F-418D-AE19-62706E023703}">
                      <ahyp:hlinkClr xmlns:ahyp="http://schemas.microsoft.com/office/drawing/2018/hyperlinkcolor" val="tx"/>
                    </a:ext>
                  </a:extLst>
                </a:hlinkClick>
              </a:rPr>
              <a:t>King Jehoshaphat's Victory</a:t>
            </a:r>
            <a:r>
              <a:rPr lang="en-US" sz="2000" b="1" dirty="0"/>
              <a:t> </a:t>
            </a:r>
          </a:p>
          <a:p>
            <a:r>
              <a:rPr lang="en-US" sz="2000" b="1" dirty="0">
                <a:hlinkClick r:id="rId5">
                  <a:extLst>
                    <a:ext uri="{A12FA001-AC4F-418D-AE19-62706E023703}">
                      <ahyp:hlinkClr xmlns:ahyp="http://schemas.microsoft.com/office/drawing/2018/hyperlinkcolor" val="tx"/>
                    </a:ext>
                  </a:extLst>
                </a:hlinkClick>
              </a:rPr>
              <a:t>2 Chronicles 20:1-30</a:t>
            </a:r>
            <a:r>
              <a:rPr lang="en-US" sz="2000" b="1" dirty="0"/>
              <a:t>:</a:t>
            </a:r>
            <a:r>
              <a:rPr lang="en-US" sz="2000" dirty="0"/>
              <a:t> When Judah faced a vast invading army, King Jehoshaphat appointed singers and musicians to praise the Lord. As they went out before the army singing, "Give thanks to the LORD, for His loving devotion endures forever," God set ambushes against the enemies, causing them to destroy each other.</a:t>
            </a:r>
          </a:p>
          <a:p>
            <a:r>
              <a:rPr lang="en-US" sz="2000" b="1" dirty="0">
                <a:hlinkClick r:id="rId6">
                  <a:extLst>
                    <a:ext uri="{A12FA001-AC4F-418D-AE19-62706E023703}">
                      <ahyp:hlinkClr xmlns:ahyp="http://schemas.microsoft.com/office/drawing/2018/hyperlinkcolor" val="tx"/>
                    </a:ext>
                  </a:extLst>
                </a:hlinkClick>
              </a:rPr>
              <a:t>Paul and Silas in Prison</a:t>
            </a:r>
            <a:r>
              <a:rPr lang="en-US" sz="2000" b="1" dirty="0"/>
              <a:t> </a:t>
            </a:r>
          </a:p>
          <a:p>
            <a:r>
              <a:rPr lang="en-US" sz="2000" b="1" dirty="0">
                <a:hlinkClick r:id="rId7">
                  <a:extLst>
                    <a:ext uri="{A12FA001-AC4F-418D-AE19-62706E023703}">
                      <ahyp:hlinkClr xmlns:ahyp="http://schemas.microsoft.com/office/drawing/2018/hyperlinkcolor" val="tx"/>
                    </a:ext>
                  </a:extLst>
                </a:hlinkClick>
              </a:rPr>
              <a:t>Acts 16:25-26</a:t>
            </a:r>
            <a:r>
              <a:rPr lang="en-US" sz="2000" b="1" dirty="0"/>
              <a:t>:</a:t>
            </a:r>
            <a:r>
              <a:rPr lang="en-US" sz="2000" dirty="0"/>
              <a:t> While imprisoned and beaten, Paul and Silas prayed and sang hymns to God. In response, a powerful earthquake struck, shaking the prison and freeing them, highlighting the power of worship in spiritual deliverance.</a:t>
            </a:r>
          </a:p>
          <a:p>
            <a:r>
              <a:rPr lang="en-US" sz="2000" b="1" dirty="0">
                <a:hlinkClick r:id="rId8">
                  <a:extLst>
                    <a:ext uri="{A12FA001-AC4F-418D-AE19-62706E023703}">
                      <ahyp:hlinkClr xmlns:ahyp="http://schemas.microsoft.com/office/drawing/2018/hyperlinkcolor" val="tx"/>
                    </a:ext>
                  </a:extLst>
                </a:hlinkClick>
              </a:rPr>
              <a:t>David and King Saul</a:t>
            </a:r>
            <a:r>
              <a:rPr lang="en-US" sz="2000" b="1" dirty="0"/>
              <a:t> </a:t>
            </a:r>
          </a:p>
          <a:p>
            <a:r>
              <a:rPr lang="en-US" sz="2000" b="1" dirty="0">
                <a:hlinkClick r:id="rId9">
                  <a:extLst>
                    <a:ext uri="{A12FA001-AC4F-418D-AE19-62706E023703}">
                      <ahyp:hlinkClr xmlns:ahyp="http://schemas.microsoft.com/office/drawing/2018/hyperlinkcolor" val="tx"/>
                    </a:ext>
                  </a:extLst>
                </a:hlinkClick>
              </a:rPr>
              <a:t>1 Samuel 16:23</a:t>
            </a:r>
            <a:r>
              <a:rPr lang="en-US" sz="2000" b="1" dirty="0"/>
              <a:t>:</a:t>
            </a:r>
            <a:r>
              <a:rPr lang="en-US" sz="2000" dirty="0"/>
              <a:t> When an evil spirit troubled King Saul, David would play his harp. The soothing music and praise drove the tormenting spirit away, showing how worship could combat spiritual forces.</a:t>
            </a:r>
          </a:p>
          <a:p>
            <a:endParaRPr lang="en-US" dirty="0"/>
          </a:p>
        </p:txBody>
      </p:sp>
    </p:spTree>
    <p:extLst>
      <p:ext uri="{BB962C8B-B14F-4D97-AF65-F5344CB8AC3E}">
        <p14:creationId xmlns:p14="http://schemas.microsoft.com/office/powerpoint/2010/main" val="3656878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B941E-6281-6A4E-9E59-8588300AC92A}"/>
            </a:ext>
          </a:extLst>
        </p:cNvPr>
        <p:cNvGrpSpPr/>
        <p:nvPr/>
      </p:nvGrpSpPr>
      <p:grpSpPr>
        <a:xfrm>
          <a:off x="0" y="0"/>
          <a:ext cx="0" cy="0"/>
          <a:chOff x="0" y="0"/>
          <a:chExt cx="0" cy="0"/>
        </a:xfrm>
      </p:grpSpPr>
      <p:pic>
        <p:nvPicPr>
          <p:cNvPr id="3" name="Picture 2" descr="A person with her arms raised">
            <a:extLst>
              <a:ext uri="{FF2B5EF4-FFF2-40B4-BE49-F238E27FC236}">
                <a16:creationId xmlns:a16="http://schemas.microsoft.com/office/drawing/2014/main" id="{63724736-15DE-8D68-F679-01CC102212E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AF73303-4372-C89C-313C-10ECEBB00752}"/>
              </a:ext>
            </a:extLst>
          </p:cNvPr>
          <p:cNvSpPr/>
          <p:nvPr/>
        </p:nvSpPr>
        <p:spPr>
          <a:xfrm>
            <a:off x="321250" y="1766453"/>
            <a:ext cx="11414413" cy="3515851"/>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14022EA-9E3E-87EE-0467-8311F33A89F2}"/>
              </a:ext>
            </a:extLst>
          </p:cNvPr>
          <p:cNvSpPr txBox="1"/>
          <p:nvPr/>
        </p:nvSpPr>
        <p:spPr>
          <a:xfrm>
            <a:off x="321250" y="1880039"/>
            <a:ext cx="11414413" cy="3416320"/>
          </a:xfrm>
          <a:prstGeom prst="rect">
            <a:avLst/>
          </a:prstGeom>
          <a:noFill/>
        </p:spPr>
        <p:txBody>
          <a:bodyPr wrap="square" rtlCol="0">
            <a:spAutoFit/>
          </a:bodyPr>
          <a:lstStyle/>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Multi-Dimensional Phenomenon of Worship</a:t>
            </a:r>
          </a:p>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Part V</a:t>
            </a:r>
          </a:p>
        </p:txBody>
      </p:sp>
      <p:sp>
        <p:nvSpPr>
          <p:cNvPr id="6" name="TextBox 5">
            <a:extLst>
              <a:ext uri="{FF2B5EF4-FFF2-40B4-BE49-F238E27FC236}">
                <a16:creationId xmlns:a16="http://schemas.microsoft.com/office/drawing/2014/main" id="{114D9B69-EE7B-7348-98C9-10C24E738DE8}"/>
              </a:ext>
            </a:extLst>
          </p:cNvPr>
          <p:cNvSpPr txBox="1"/>
          <p:nvPr/>
        </p:nvSpPr>
        <p:spPr>
          <a:xfrm>
            <a:off x="9021258" y="6068367"/>
            <a:ext cx="3044536" cy="646331"/>
          </a:xfrm>
          <a:prstGeom prst="rect">
            <a:avLst/>
          </a:prstGeom>
          <a:noFill/>
        </p:spPr>
        <p:txBody>
          <a:bodyPr wrap="square" rtlCol="0">
            <a:spAutoFit/>
          </a:bodyPr>
          <a:lstStyle/>
          <a:p>
            <a:pPr algn="ctr"/>
            <a:r>
              <a:rPr lang="en-US" b="1" dirty="0">
                <a:solidFill>
                  <a:schemeClr val="bg1"/>
                </a:solidFill>
              </a:rPr>
              <a:t>Dr. Mark E. Whitlock, Jr.</a:t>
            </a:r>
          </a:p>
          <a:p>
            <a:pPr algn="ctr"/>
            <a:r>
              <a:rPr lang="en-US" b="1" dirty="0">
                <a:solidFill>
                  <a:schemeClr val="bg1"/>
                </a:solidFill>
              </a:rPr>
              <a:t>Pastor</a:t>
            </a:r>
          </a:p>
        </p:txBody>
      </p:sp>
      <p:sp>
        <p:nvSpPr>
          <p:cNvPr id="2" name="TextBox 1">
            <a:extLst>
              <a:ext uri="{FF2B5EF4-FFF2-40B4-BE49-F238E27FC236}">
                <a16:creationId xmlns:a16="http://schemas.microsoft.com/office/drawing/2014/main" id="{968134B9-E74A-0A2D-D39A-2818E967095B}"/>
              </a:ext>
            </a:extLst>
          </p:cNvPr>
          <p:cNvSpPr txBox="1"/>
          <p:nvPr/>
        </p:nvSpPr>
        <p:spPr>
          <a:xfrm>
            <a:off x="463291" y="6063482"/>
            <a:ext cx="3750490" cy="646331"/>
          </a:xfrm>
          <a:prstGeom prst="rect">
            <a:avLst/>
          </a:prstGeom>
          <a:noFill/>
        </p:spPr>
        <p:txBody>
          <a:bodyPr wrap="square" rtlCol="0">
            <a:spAutoFit/>
          </a:bodyPr>
          <a:lstStyle/>
          <a:p>
            <a:pPr algn="ctr"/>
            <a:r>
              <a:rPr lang="en-US" b="1" dirty="0">
                <a:solidFill>
                  <a:schemeClr val="bg1"/>
                </a:solidFill>
              </a:rPr>
              <a:t>Dr. Debyii L. Sababu-Thomas, Facilitator</a:t>
            </a:r>
          </a:p>
        </p:txBody>
      </p:sp>
      <p:sp>
        <p:nvSpPr>
          <p:cNvPr id="7" name="TextBox 6">
            <a:extLst>
              <a:ext uri="{FF2B5EF4-FFF2-40B4-BE49-F238E27FC236}">
                <a16:creationId xmlns:a16="http://schemas.microsoft.com/office/drawing/2014/main" id="{1925389F-441A-2B26-9226-2348D15EE9BA}"/>
              </a:ext>
            </a:extLst>
          </p:cNvPr>
          <p:cNvSpPr txBox="1"/>
          <p:nvPr/>
        </p:nvSpPr>
        <p:spPr>
          <a:xfrm>
            <a:off x="5501799" y="5495254"/>
            <a:ext cx="1205779" cy="369332"/>
          </a:xfrm>
          <a:prstGeom prst="rect">
            <a:avLst/>
          </a:prstGeom>
          <a:noFill/>
        </p:spPr>
        <p:txBody>
          <a:bodyPr wrap="none" rtlCol="0">
            <a:spAutoFit/>
          </a:bodyPr>
          <a:lstStyle/>
          <a:p>
            <a:r>
              <a:rPr lang="en-US" b="1" dirty="0">
                <a:solidFill>
                  <a:schemeClr val="bg1"/>
                </a:solidFill>
              </a:rPr>
              <a:t>8-27-2025</a:t>
            </a:r>
          </a:p>
        </p:txBody>
      </p:sp>
    </p:spTree>
    <p:extLst>
      <p:ext uri="{BB962C8B-B14F-4D97-AF65-F5344CB8AC3E}">
        <p14:creationId xmlns:p14="http://schemas.microsoft.com/office/powerpoint/2010/main" val="2595880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B20DE-7CD4-18EE-CA71-8A37FD835959}"/>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B545C8F2-6BE9-4DEC-00A1-EF990CF40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82405555-8045-74B0-538A-8087DCE89195}"/>
              </a:ext>
            </a:extLst>
          </p:cNvPr>
          <p:cNvSpPr/>
          <p:nvPr/>
        </p:nvSpPr>
        <p:spPr>
          <a:xfrm>
            <a:off x="749128" y="287079"/>
            <a:ext cx="11024454" cy="6358270"/>
          </a:xfrm>
          <a:prstGeom prst="rect">
            <a:avLst/>
          </a:prstGeom>
          <a:solidFill>
            <a:schemeClr val="bg1"/>
          </a:solidFill>
          <a:ln w="762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400" b="1" dirty="0">
                <a:solidFill>
                  <a:schemeClr val="tx1"/>
                </a:solidFill>
              </a:rPr>
              <a:t>Worship Give us The Victory</a:t>
            </a:r>
            <a:endParaRPr lang="en-US" sz="2000" b="1" dirty="0">
              <a:solidFill>
                <a:schemeClr val="tx1"/>
              </a:solidFill>
            </a:endParaRPr>
          </a:p>
          <a:p>
            <a:pPr algn="ctr"/>
            <a:endParaRPr lang="en-US" sz="1400" dirty="0">
              <a:solidFill>
                <a:schemeClr val="tx1"/>
              </a:solidFill>
            </a:endParaRPr>
          </a:p>
          <a:p>
            <a:r>
              <a:rPr lang="en-US" sz="2800" b="1" dirty="0">
                <a:solidFill>
                  <a:schemeClr val="tx1"/>
                </a:solidFill>
              </a:rPr>
              <a:t>Directs focus from problems to God's greatness</a:t>
            </a:r>
            <a:r>
              <a:rPr lang="en-US" sz="2800" dirty="0">
                <a:solidFill>
                  <a:schemeClr val="tx1"/>
                </a:solidFill>
              </a:rPr>
              <a:t>: by shifting attention from our challenges to the power and authority of God. </a:t>
            </a:r>
          </a:p>
          <a:p>
            <a:r>
              <a:rPr lang="en-US" sz="2800" b="1" dirty="0">
                <a:solidFill>
                  <a:schemeClr val="tx1"/>
                </a:solidFill>
              </a:rPr>
              <a:t>Invokes God's presence</a:t>
            </a:r>
            <a:r>
              <a:rPr lang="en-US" sz="2800" dirty="0">
                <a:solidFill>
                  <a:schemeClr val="tx1"/>
                </a:solidFill>
              </a:rPr>
              <a:t>: because God "inhabits the praises of His people". </a:t>
            </a:r>
          </a:p>
          <a:p>
            <a:r>
              <a:rPr lang="en-US" sz="2800" b="1" dirty="0">
                <a:solidFill>
                  <a:schemeClr val="tx1"/>
                </a:solidFill>
              </a:rPr>
              <a:t>Drives away evil</a:t>
            </a:r>
            <a:r>
              <a:rPr lang="en-US" sz="2800" dirty="0">
                <a:solidFill>
                  <a:schemeClr val="tx1"/>
                </a:solidFill>
              </a:rPr>
              <a:t>: as Satan and evil forces have no place in God's presence. </a:t>
            </a:r>
          </a:p>
          <a:p>
            <a:r>
              <a:rPr lang="en-US" sz="2800" b="1" dirty="0">
                <a:solidFill>
                  <a:schemeClr val="tx1"/>
                </a:solidFill>
              </a:rPr>
              <a:t>Provides spiritual strength</a:t>
            </a:r>
            <a:r>
              <a:rPr lang="en-US" sz="2800" dirty="0">
                <a:solidFill>
                  <a:schemeClr val="tx1"/>
                </a:solidFill>
              </a:rPr>
              <a:t>, a "garment of praise" to step into God's favor. </a:t>
            </a:r>
          </a:p>
          <a:p>
            <a:r>
              <a:rPr lang="en-US" sz="2800" b="1" dirty="0">
                <a:solidFill>
                  <a:schemeClr val="tx1"/>
                </a:solidFill>
              </a:rPr>
              <a:t>Empowers believers</a:t>
            </a:r>
            <a:r>
              <a:rPr lang="en-US" sz="2800" dirty="0">
                <a:solidFill>
                  <a:schemeClr val="tx1"/>
                </a:solidFill>
              </a:rPr>
              <a:t>: to fight spiritual battles, as demonstrated by David's harp driving out an evil spirit from Saul. </a:t>
            </a:r>
          </a:p>
          <a:p>
            <a:r>
              <a:rPr lang="en-US" sz="2800" b="1" dirty="0">
                <a:solidFill>
                  <a:schemeClr val="tx1"/>
                </a:solidFill>
              </a:rPr>
              <a:t>Propels advance</a:t>
            </a:r>
            <a:r>
              <a:rPr lang="en-US" sz="2800" dirty="0">
                <a:solidFill>
                  <a:schemeClr val="tx1"/>
                </a:solidFill>
              </a:rPr>
              <a:t>: for God's kingdom by taking territory from darkness and advancing God's rule. </a:t>
            </a:r>
          </a:p>
          <a:p>
            <a:pPr marL="457200" indent="-457200">
              <a:buFont typeface="Arial" panose="020B0604020202020204" pitchFamily="34" charset="0"/>
              <a:buChar char="•"/>
            </a:pPr>
            <a:endParaRPr lang="en-US" sz="2800" dirty="0">
              <a:solidFill>
                <a:schemeClr val="tx1"/>
              </a:solidFill>
              <a:latin typeface="Arial Black" panose="020B0A04020102020204" pitchFamily="34" charset="0"/>
            </a:endParaRPr>
          </a:p>
          <a:p>
            <a:pPr lvl="0"/>
            <a:endParaRPr lang="en-US" sz="2800" b="1" baseline="30000" dirty="0">
              <a:solidFill>
                <a:schemeClr val="tx1"/>
              </a:solidFill>
            </a:endParaRPr>
          </a:p>
        </p:txBody>
      </p:sp>
      <p:cxnSp>
        <p:nvCxnSpPr>
          <p:cNvPr id="6" name="Straight Connector 5">
            <a:extLst>
              <a:ext uri="{FF2B5EF4-FFF2-40B4-BE49-F238E27FC236}">
                <a16:creationId xmlns:a16="http://schemas.microsoft.com/office/drawing/2014/main" id="{958E6FE9-4129-83C3-9825-CA40F362050D}"/>
              </a:ext>
            </a:extLst>
          </p:cNvPr>
          <p:cNvCxnSpPr/>
          <p:nvPr/>
        </p:nvCxnSpPr>
        <p:spPr>
          <a:xfrm>
            <a:off x="1310233" y="1056194"/>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1196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1FABB-1E85-7613-9F2A-937CB10CA0F4}"/>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C4E10FD2-6AD5-BB2A-A21A-8DCBEEC181E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C32D794F-834B-73DD-9451-7B5365E5316D}"/>
              </a:ext>
            </a:extLst>
          </p:cNvPr>
          <p:cNvSpPr/>
          <p:nvPr/>
        </p:nvSpPr>
        <p:spPr>
          <a:xfrm>
            <a:off x="583773" y="249865"/>
            <a:ext cx="11024454" cy="6358270"/>
          </a:xfrm>
          <a:prstGeom prst="rect">
            <a:avLst/>
          </a:prstGeom>
          <a:solidFill>
            <a:schemeClr val="bg1"/>
          </a:solidFill>
          <a:ln w="762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400" b="1" dirty="0">
                <a:solidFill>
                  <a:schemeClr val="tx1"/>
                </a:solidFill>
              </a:rPr>
              <a:t>Worship – Works in Warfare</a:t>
            </a:r>
          </a:p>
          <a:p>
            <a:pPr algn="ctr"/>
            <a:endParaRPr lang="en-US" sz="3600" b="1" dirty="0">
              <a:solidFill>
                <a:schemeClr val="tx1"/>
              </a:solidFill>
            </a:endParaRPr>
          </a:p>
          <a:p>
            <a:pPr algn="ctr"/>
            <a:endParaRPr lang="en-US" sz="2000" dirty="0">
              <a:solidFill>
                <a:srgbClr val="C00000"/>
              </a:solidFill>
            </a:endParaRPr>
          </a:p>
          <a:p>
            <a:pPr marL="457200" indent="-457200">
              <a:buFont typeface="Arial" panose="020B0604020202020204" pitchFamily="34" charset="0"/>
              <a:buChar char="•"/>
            </a:pPr>
            <a:r>
              <a:rPr lang="en-US" sz="2800" dirty="0">
                <a:solidFill>
                  <a:schemeClr val="tx1"/>
                </a:solidFill>
                <a:latin typeface="Arial Black" panose="020B0A04020102020204" pitchFamily="34" charset="0"/>
              </a:rPr>
              <a:t>Worship is alignment. It's defiance. </a:t>
            </a:r>
          </a:p>
          <a:p>
            <a:pPr marL="457200" indent="-457200">
              <a:buFont typeface="Arial" panose="020B0604020202020204" pitchFamily="34" charset="0"/>
              <a:buChar char="•"/>
            </a:pPr>
            <a:r>
              <a:rPr lang="en-US" sz="2800" dirty="0">
                <a:solidFill>
                  <a:schemeClr val="tx1"/>
                </a:solidFill>
                <a:latin typeface="Arial Black" panose="020B0A04020102020204" pitchFamily="34" charset="0"/>
              </a:rPr>
              <a:t>Worship is surrender and warfare at the same time.</a:t>
            </a:r>
          </a:p>
          <a:p>
            <a:pPr marL="457200" indent="-457200">
              <a:buFont typeface="Arial" panose="020B0604020202020204" pitchFamily="34" charset="0"/>
              <a:buChar char="•"/>
            </a:pPr>
            <a:r>
              <a:rPr lang="en-US" sz="2800" dirty="0">
                <a:solidFill>
                  <a:schemeClr val="tx1"/>
                </a:solidFill>
                <a:latin typeface="Arial Black" panose="020B0A04020102020204" pitchFamily="34" charset="0"/>
              </a:rPr>
              <a:t>Worship requires discipline like a soldier</a:t>
            </a:r>
          </a:p>
          <a:p>
            <a:pPr marL="457200" indent="-457200">
              <a:buFont typeface="Arial" panose="020B0604020202020204" pitchFamily="34" charset="0"/>
              <a:buChar char="•"/>
            </a:pPr>
            <a:r>
              <a:rPr lang="en-US" sz="2800" dirty="0">
                <a:solidFill>
                  <a:schemeClr val="tx1"/>
                </a:solidFill>
                <a:latin typeface="Arial Black" panose="020B0A04020102020204" pitchFamily="34" charset="0"/>
              </a:rPr>
              <a:t>Worship humbles your pride and exalts His power.</a:t>
            </a:r>
          </a:p>
          <a:p>
            <a:pPr marL="457200" indent="-457200">
              <a:buFont typeface="Arial" panose="020B0604020202020204" pitchFamily="34" charset="0"/>
              <a:buChar char="•"/>
            </a:pPr>
            <a:r>
              <a:rPr lang="en-US" sz="2800" dirty="0">
                <a:solidFill>
                  <a:schemeClr val="tx1"/>
                </a:solidFill>
                <a:latin typeface="Arial Black" panose="020B0A04020102020204" pitchFamily="34" charset="0"/>
              </a:rPr>
              <a:t>Worship shifts your atmosphere and your attitude.</a:t>
            </a:r>
          </a:p>
          <a:p>
            <a:pPr marL="457200" indent="-457200">
              <a:buFont typeface="Arial" panose="020B0604020202020204" pitchFamily="34" charset="0"/>
              <a:buChar char="•"/>
            </a:pPr>
            <a:r>
              <a:rPr lang="en-US" sz="2800" dirty="0">
                <a:solidFill>
                  <a:schemeClr val="tx1"/>
                </a:solidFill>
                <a:latin typeface="Arial Black" panose="020B0A04020102020204" pitchFamily="34" charset="0"/>
              </a:rPr>
              <a:t>Worship lifts your eyes off the battle and onto the Victor.</a:t>
            </a:r>
          </a:p>
          <a:p>
            <a:pPr marL="457200" indent="-457200">
              <a:buFont typeface="Arial" panose="020B0604020202020204" pitchFamily="34" charset="0"/>
              <a:buChar char="•"/>
            </a:pPr>
            <a:endParaRPr lang="en-US" sz="2800" dirty="0">
              <a:solidFill>
                <a:schemeClr val="tx1"/>
              </a:solidFill>
              <a:latin typeface="Arial Black" panose="020B0A04020102020204" pitchFamily="34" charset="0"/>
            </a:endParaRPr>
          </a:p>
          <a:p>
            <a:pPr algn="r"/>
            <a:r>
              <a:rPr lang="en-US" sz="2000" dirty="0">
                <a:solidFill>
                  <a:schemeClr val="tx1"/>
                </a:solidFill>
              </a:rPr>
              <a:t>Matthew T. Adams </a:t>
            </a:r>
          </a:p>
          <a:p>
            <a:pPr algn="r"/>
            <a:r>
              <a:rPr lang="en-US" sz="2000" dirty="0">
                <a:solidFill>
                  <a:schemeClr val="tx1"/>
                </a:solidFill>
              </a:rPr>
              <a:t>“The Reason I Believe Podcast”</a:t>
            </a:r>
          </a:p>
          <a:p>
            <a:pPr algn="r"/>
            <a:r>
              <a:rPr lang="en-US" sz="2000" dirty="0">
                <a:solidFill>
                  <a:schemeClr val="tx1"/>
                </a:solidFill>
              </a:rPr>
              <a:t>https://myr2b.substack.com/p/tov-25-214-worship-as-warfare-lifting</a:t>
            </a:r>
          </a:p>
          <a:p>
            <a:pPr lvl="0"/>
            <a:endParaRPr lang="en-US" sz="2800" b="1" baseline="30000" dirty="0">
              <a:solidFill>
                <a:schemeClr val="tx1"/>
              </a:solidFill>
            </a:endParaRPr>
          </a:p>
        </p:txBody>
      </p:sp>
      <p:cxnSp>
        <p:nvCxnSpPr>
          <p:cNvPr id="6" name="Straight Connector 5">
            <a:extLst>
              <a:ext uri="{FF2B5EF4-FFF2-40B4-BE49-F238E27FC236}">
                <a16:creationId xmlns:a16="http://schemas.microsoft.com/office/drawing/2014/main" id="{AC46D07C-2F39-CE69-881E-94E3FB0725A2}"/>
              </a:ext>
            </a:extLst>
          </p:cNvPr>
          <p:cNvCxnSpPr/>
          <p:nvPr/>
        </p:nvCxnSpPr>
        <p:spPr>
          <a:xfrm>
            <a:off x="1217468" y="1360994"/>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0844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9EE2-32AC-0D98-7BAF-E682A471187B}"/>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4207E9E2-D153-15F7-01C7-76540C204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F73501A-BC51-1BD0-77B5-9A1668843077}"/>
              </a:ext>
            </a:extLst>
          </p:cNvPr>
          <p:cNvSpPr/>
          <p:nvPr/>
        </p:nvSpPr>
        <p:spPr>
          <a:xfrm>
            <a:off x="587087" y="169357"/>
            <a:ext cx="11022158" cy="6519286"/>
          </a:xfrm>
          <a:prstGeom prst="rect">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5" name="TextBox 4">
            <a:extLst>
              <a:ext uri="{FF2B5EF4-FFF2-40B4-BE49-F238E27FC236}">
                <a16:creationId xmlns:a16="http://schemas.microsoft.com/office/drawing/2014/main" id="{0D344D4B-0AEF-0D32-8D8F-13C3E37E071B}"/>
              </a:ext>
            </a:extLst>
          </p:cNvPr>
          <p:cNvSpPr txBox="1"/>
          <p:nvPr/>
        </p:nvSpPr>
        <p:spPr>
          <a:xfrm>
            <a:off x="582755" y="1207152"/>
            <a:ext cx="10832522" cy="4647426"/>
          </a:xfrm>
          <a:prstGeom prst="rect">
            <a:avLst/>
          </a:prstGeom>
          <a:solidFill>
            <a:schemeClr val="accent6">
              <a:lumMod val="50000"/>
            </a:schemeClr>
          </a:solidFill>
        </p:spPr>
        <p:txBody>
          <a:bodyPr wrap="square" rtlCol="0">
            <a:spAutoFit/>
          </a:bodyPr>
          <a:lstStyle/>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Reflections</a:t>
            </a:r>
          </a:p>
          <a:p>
            <a:pPr algn="ctr" fontAlgn="base"/>
            <a:endParaRPr lang="en-US" sz="2000" dirty="0">
              <a:solidFill>
                <a:schemeClr val="bg1"/>
              </a:solidFill>
              <a:latin typeface="Aharoni" panose="02010803020104030203" pitchFamily="2" charset="-79"/>
              <a:ea typeface="ADLaM Display" panose="02010000000000000000" pitchFamily="2" charset="0"/>
              <a:cs typeface="Aharoni" panose="02010803020104030203" pitchFamily="2" charset="-79"/>
            </a:endParaRPr>
          </a:p>
          <a:p>
            <a:pPr algn="ctr" fontAlgn="base"/>
            <a:r>
              <a:rPr lang="en-US" sz="4400" dirty="0">
                <a:solidFill>
                  <a:schemeClr val="bg1"/>
                </a:solidFill>
                <a:latin typeface="Arial Black" panose="020B0A04020102020204" pitchFamily="34" charset="0"/>
                <a:ea typeface="ADLaM Display" panose="02010000000000000000" pitchFamily="2" charset="0"/>
                <a:cs typeface="Aharoni" panose="02010803020104030203" pitchFamily="2" charset="-79"/>
              </a:rPr>
              <a:t>HOW WILL YOU USE WORSHIP AS A Weapon to Defeat the enemy’s attacks on your Life?</a:t>
            </a:r>
          </a:p>
          <a:p>
            <a:pPr algn="ctr" fontAlgn="base"/>
            <a:endParaRPr lang="en-US" sz="4400" dirty="0">
              <a:solidFill>
                <a:schemeClr val="bg1"/>
              </a:solidFill>
              <a:latin typeface="Arial Black" panose="020B0A04020102020204" pitchFamily="34" charset="0"/>
              <a:ea typeface="ADLaM Display" panose="02010000000000000000" pitchFamily="2" charset="0"/>
              <a:cs typeface="Aharoni" panose="02010803020104030203" pitchFamily="2" charset="-79"/>
            </a:endParaRP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5BCD7AE9-21A9-2CE9-5027-F5F5E5124582}"/>
              </a:ext>
            </a:extLst>
          </p:cNvPr>
          <p:cNvCxnSpPr/>
          <p:nvPr/>
        </p:nvCxnSpPr>
        <p:spPr>
          <a:xfrm>
            <a:off x="1120484" y="62492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0169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80AF0-9BCF-711F-691D-39480F908B94}"/>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545D1832-98E1-8292-52AE-84E4CD20B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39B71D7-C632-AC86-406E-9E9E7E8BCA38}"/>
              </a:ext>
            </a:extLst>
          </p:cNvPr>
          <p:cNvSpPr/>
          <p:nvPr/>
        </p:nvSpPr>
        <p:spPr>
          <a:xfrm>
            <a:off x="587087" y="169357"/>
            <a:ext cx="11022158" cy="6519286"/>
          </a:xfrm>
          <a:prstGeom prst="rect">
            <a:avLst/>
          </a:prstGeom>
          <a:solidFill>
            <a:srgbClr val="F187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5" name="TextBox 4">
            <a:extLst>
              <a:ext uri="{FF2B5EF4-FFF2-40B4-BE49-F238E27FC236}">
                <a16:creationId xmlns:a16="http://schemas.microsoft.com/office/drawing/2014/main" id="{AA8E25F6-AA2C-DC9A-3973-0C143133CD31}"/>
              </a:ext>
            </a:extLst>
          </p:cNvPr>
          <p:cNvSpPr txBox="1"/>
          <p:nvPr/>
        </p:nvSpPr>
        <p:spPr>
          <a:xfrm>
            <a:off x="587087" y="332509"/>
            <a:ext cx="10832522" cy="6709529"/>
          </a:xfrm>
          <a:prstGeom prst="rect">
            <a:avLst/>
          </a:prstGeom>
          <a:solidFill>
            <a:schemeClr val="accent5">
              <a:lumMod val="50000"/>
            </a:schemeClr>
          </a:solidFill>
        </p:spPr>
        <p:txBody>
          <a:bodyPr wrap="square" rtlCol="0">
            <a:spAutoFit/>
          </a:bodyPr>
          <a:lstStyle/>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THANK YOU</a:t>
            </a:r>
          </a:p>
          <a:p>
            <a:pPr algn="ctr" fontAlgn="base"/>
            <a:endPar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For Your WORSHIPPING With Me This Month.  </a:t>
            </a:r>
          </a:p>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I am Grateful for your Presence in My Life</a:t>
            </a:r>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D4107D15-408A-AE75-60B7-3E8F175C138B}"/>
              </a:ext>
            </a:extLst>
          </p:cNvPr>
          <p:cNvCxnSpPr/>
          <p:nvPr/>
        </p:nvCxnSpPr>
        <p:spPr>
          <a:xfrm>
            <a:off x="909089" y="17549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23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0DEE-EE3D-5975-AA4F-863D79481FA0}"/>
            </a:ext>
          </a:extLst>
        </p:cNvPr>
        <p:cNvGrpSpPr/>
        <p:nvPr/>
      </p:nvGrpSpPr>
      <p:grpSpPr>
        <a:xfrm>
          <a:off x="0" y="0"/>
          <a:ext cx="0" cy="0"/>
          <a:chOff x="0" y="0"/>
          <a:chExt cx="0" cy="0"/>
        </a:xfrm>
      </p:grpSpPr>
      <p:pic>
        <p:nvPicPr>
          <p:cNvPr id="3" name="Picture 2" descr="A close-up of a colorful background&#10;&#10;AI-generated content may be incorrect.">
            <a:extLst>
              <a:ext uri="{FF2B5EF4-FFF2-40B4-BE49-F238E27FC236}">
                <a16:creationId xmlns:a16="http://schemas.microsoft.com/office/drawing/2014/main" id="{BC15E5C4-80C3-0668-94E3-4C98C474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Single Corner Snipped 3">
            <a:extLst>
              <a:ext uri="{FF2B5EF4-FFF2-40B4-BE49-F238E27FC236}">
                <a16:creationId xmlns:a16="http://schemas.microsoft.com/office/drawing/2014/main" id="{F1277380-2BCE-22D6-329B-09A3F5CC3AC2}"/>
              </a:ext>
            </a:extLst>
          </p:cNvPr>
          <p:cNvSpPr/>
          <p:nvPr/>
        </p:nvSpPr>
        <p:spPr>
          <a:xfrm>
            <a:off x="1345623" y="654627"/>
            <a:ext cx="9331036" cy="5148696"/>
          </a:xfrm>
          <a:prstGeom prst="snip1Rect">
            <a:avLst/>
          </a:prstGeom>
          <a:solidFill>
            <a:srgbClr val="C0000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4C7125B-32E2-8415-71C7-D369A14A2F69}"/>
              </a:ext>
            </a:extLst>
          </p:cNvPr>
          <p:cNvSpPr txBox="1"/>
          <p:nvPr/>
        </p:nvSpPr>
        <p:spPr>
          <a:xfrm>
            <a:off x="2047010" y="1449532"/>
            <a:ext cx="8265967" cy="3354765"/>
          </a:xfrm>
          <a:prstGeom prst="rect">
            <a:avLst/>
          </a:prstGeom>
          <a:noFill/>
        </p:spPr>
        <p:txBody>
          <a:bodyPr wrap="square" rtlCol="0">
            <a:spAutoFit/>
          </a:bodyPr>
          <a:lstStyle/>
          <a:p>
            <a:pPr algn="ctr"/>
            <a:r>
              <a:rPr lang="en-US" sz="10600" dirty="0">
                <a:solidFill>
                  <a:schemeClr val="bg1"/>
                </a:solidFill>
                <a:latin typeface="Algerian" panose="04020705040A02060702" pitchFamily="82" charset="0"/>
              </a:rPr>
              <a:t>LET’S PRAY!!</a:t>
            </a:r>
          </a:p>
        </p:txBody>
      </p:sp>
    </p:spTree>
    <p:extLst>
      <p:ext uri="{BB962C8B-B14F-4D97-AF65-F5344CB8AC3E}">
        <p14:creationId xmlns:p14="http://schemas.microsoft.com/office/powerpoint/2010/main" val="375164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4511-497E-02A2-C73B-9B70BD0AC3DD}"/>
            </a:ext>
          </a:extLst>
        </p:cNvPr>
        <p:cNvGrpSpPr/>
        <p:nvPr/>
      </p:nvGrpSpPr>
      <p:grpSpPr>
        <a:xfrm>
          <a:off x="0" y="0"/>
          <a:ext cx="0" cy="0"/>
          <a:chOff x="0" y="0"/>
          <a:chExt cx="0" cy="0"/>
        </a:xfrm>
      </p:grpSpPr>
      <p:pic>
        <p:nvPicPr>
          <p:cNvPr id="3" name="Picture 2" descr="A person dancing with her arms crossed&#10;&#10;AI-generated content may be incorrect.">
            <a:extLst>
              <a:ext uri="{FF2B5EF4-FFF2-40B4-BE49-F238E27FC236}">
                <a16:creationId xmlns:a16="http://schemas.microsoft.com/office/drawing/2014/main" id="{A3A8AC67-57AA-0F47-2D83-7CB247E80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44"/>
            <a:ext cx="12192000" cy="6858000"/>
          </a:xfrm>
          <a:prstGeom prst="rect">
            <a:avLst/>
          </a:prstGeom>
        </p:spPr>
      </p:pic>
      <p:sp>
        <p:nvSpPr>
          <p:cNvPr id="5" name="Rectangle: Rounded Corners 4">
            <a:extLst>
              <a:ext uri="{FF2B5EF4-FFF2-40B4-BE49-F238E27FC236}">
                <a16:creationId xmlns:a16="http://schemas.microsoft.com/office/drawing/2014/main" id="{BBDD16B0-379A-3046-DFC2-6C5DD19D0D8F}"/>
              </a:ext>
            </a:extLst>
          </p:cNvPr>
          <p:cNvSpPr/>
          <p:nvPr/>
        </p:nvSpPr>
        <p:spPr>
          <a:xfrm>
            <a:off x="396586" y="1413914"/>
            <a:ext cx="11398827" cy="4761599"/>
          </a:xfrm>
          <a:prstGeom prst="roundRect">
            <a:avLst/>
          </a:prstGeom>
          <a:solidFill>
            <a:schemeClr val="accent6">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754836E-28D6-17B4-13E2-1391D12BDE9C}"/>
              </a:ext>
            </a:extLst>
          </p:cNvPr>
          <p:cNvSpPr txBox="1"/>
          <p:nvPr/>
        </p:nvSpPr>
        <p:spPr>
          <a:xfrm>
            <a:off x="0" y="1413915"/>
            <a:ext cx="11580669" cy="5293757"/>
          </a:xfrm>
          <a:prstGeom prst="rect">
            <a:avLst/>
          </a:prstGeom>
          <a:noFill/>
        </p:spPr>
        <p:txBody>
          <a:bodyPr wrap="square" rtlCol="0">
            <a:spAutoFit/>
          </a:bodyPr>
          <a:lstStyle/>
          <a:p>
            <a:pPr algn="ctr" fontAlgn="base"/>
            <a:r>
              <a:rPr lang="en-US" sz="3200" b="1" dirty="0">
                <a:solidFill>
                  <a:schemeClr val="bg1"/>
                </a:solidFill>
                <a:latin typeface="Calibri" panose="020F0502020204030204" pitchFamily="34" charset="0"/>
                <a:cs typeface="Calibri" panose="020F0502020204030204" pitchFamily="34" charset="0"/>
              </a:rPr>
              <a:t>Prayer​</a:t>
            </a:r>
          </a:p>
          <a:p>
            <a:pPr algn="ctr" fontAlgn="base"/>
            <a:r>
              <a:rPr lang="en-US" sz="3200" b="1" dirty="0">
                <a:solidFill>
                  <a:schemeClr val="bg1"/>
                </a:solidFill>
                <a:latin typeface="Calibri" panose="020F0502020204030204" pitchFamily="34" charset="0"/>
                <a:cs typeface="Calibri" panose="020F0502020204030204" pitchFamily="34" charset="0"/>
              </a:rPr>
              <a:t>Scriptures: John 4:21-24; Romans 12:1-2; John 17:17</a:t>
            </a:r>
          </a:p>
          <a:p>
            <a:pPr algn="ctr" fontAlgn="base"/>
            <a:endParaRPr lang="en-US" sz="1400" b="1" dirty="0">
              <a:solidFill>
                <a:schemeClr val="bg1"/>
              </a:solidFill>
              <a:latin typeface="Calibri" panose="020F0502020204030204" pitchFamily="34" charset="0"/>
              <a:cs typeface="Calibri" panose="020F0502020204030204" pitchFamily="34" charset="0"/>
            </a:endParaRPr>
          </a:p>
          <a:p>
            <a:pPr algn="ctr" fontAlgn="base"/>
            <a:r>
              <a:rPr lang="en-US" sz="2400" b="1" dirty="0">
                <a:solidFill>
                  <a:schemeClr val="bg1"/>
                </a:solidFill>
                <a:latin typeface="Calibri" panose="020F0502020204030204" pitchFamily="34" charset="0"/>
                <a:cs typeface="Calibri" panose="020F0502020204030204" pitchFamily="34" charset="0"/>
              </a:rPr>
              <a:t>​</a:t>
            </a:r>
            <a:r>
              <a:rPr lang="en-US" sz="3200" b="1" dirty="0">
                <a:solidFill>
                  <a:schemeClr val="bg1"/>
                </a:solidFill>
                <a:latin typeface="Calibri" panose="020F0502020204030204" pitchFamily="34" charset="0"/>
                <a:cs typeface="Calibri" panose="020F0502020204030204" pitchFamily="34" charset="0"/>
              </a:rPr>
              <a:t>Review of last week’s Bible Study: </a:t>
            </a:r>
            <a:r>
              <a:rPr lang="en-US" sz="2800" b="1" dirty="0">
                <a:solidFill>
                  <a:schemeClr val="bg1"/>
                </a:solidFill>
                <a:latin typeface="Calibri" panose="020F0502020204030204" pitchFamily="34" charset="0"/>
                <a:cs typeface="Calibri" panose="020F0502020204030204" pitchFamily="34" charset="0"/>
              </a:rPr>
              <a:t>“</a:t>
            </a:r>
            <a:r>
              <a:rPr lang="en-US" sz="3200" b="1" cap="all" dirty="0">
                <a:solidFill>
                  <a:schemeClr val="bg1"/>
                </a:solidFill>
                <a:latin typeface="Calibri" panose="020F0502020204030204" pitchFamily="34" charset="0"/>
                <a:cs typeface="Calibri" panose="020F0502020204030204" pitchFamily="34" charset="0"/>
              </a:rPr>
              <a:t>Hindrances to Worship”</a:t>
            </a:r>
          </a:p>
          <a:p>
            <a:pPr algn="ctr" fontAlgn="base"/>
            <a:endParaRPr lang="en-US" sz="2000" b="1" cap="all" dirty="0">
              <a:solidFill>
                <a:schemeClr val="bg1"/>
              </a:solidFill>
              <a:latin typeface="Calibri" panose="020F0502020204030204" pitchFamily="34" charset="0"/>
              <a:cs typeface="Calibri" panose="020F0502020204030204" pitchFamily="34" charset="0"/>
            </a:endParaRPr>
          </a:p>
          <a:p>
            <a:pPr algn="ctr" fontAlgn="base"/>
            <a:r>
              <a:rPr lang="en-US" sz="3200" b="1" cap="all" dirty="0">
                <a:solidFill>
                  <a:schemeClr val="bg1"/>
                </a:solidFill>
                <a:latin typeface="Calibri" panose="020F0502020204030204" pitchFamily="34" charset="0"/>
                <a:cs typeface="Calibri" panose="020F0502020204030204" pitchFamily="34" charset="0"/>
              </a:rPr>
              <a:t>This Week’s Study</a:t>
            </a:r>
          </a:p>
          <a:p>
            <a:r>
              <a:rPr lang="en-US" sz="4400" b="1" dirty="0">
                <a:solidFill>
                  <a:schemeClr val="bg1"/>
                </a:solidFill>
                <a:latin typeface="Calibri" panose="020F0502020204030204" pitchFamily="34" charset="0"/>
                <a:cs typeface="Calibri" panose="020F0502020204030204" pitchFamily="34" charset="0"/>
              </a:rPr>
              <a:t>	Worship as Weapon of Spiritual Warfare  </a:t>
            </a:r>
          </a:p>
          <a:p>
            <a:pPr algn="ctr"/>
            <a:r>
              <a:rPr lang="en-US" sz="3200" b="1" u="sng" dirty="0">
                <a:solidFill>
                  <a:schemeClr val="bg1"/>
                </a:solidFill>
                <a:hlinkClick r:id="rId3">
                  <a:extLst>
                    <a:ext uri="{A12FA001-AC4F-418D-AE19-62706E023703}">
                      <ahyp:hlinkClr xmlns:ahyp="http://schemas.microsoft.com/office/drawing/2018/hyperlinkcolor" val="tx"/>
                    </a:ext>
                  </a:extLst>
                </a:hlinkClick>
              </a:rPr>
              <a:t>2 Kings 17:39</a:t>
            </a:r>
            <a:endParaRPr lang="en-US" sz="3200" dirty="0">
              <a:solidFill>
                <a:schemeClr val="bg1"/>
              </a:solidFill>
            </a:endParaRPr>
          </a:p>
          <a:p>
            <a:pPr algn="ctr" fontAlgn="base"/>
            <a:endParaRPr lang="en-US" sz="1200" b="1" dirty="0">
              <a:solidFill>
                <a:schemeClr val="bg1"/>
              </a:solidFill>
              <a:latin typeface="Calibri" panose="020F0502020204030204" pitchFamily="34" charset="0"/>
              <a:cs typeface="Calibri" panose="020F0502020204030204" pitchFamily="34" charset="0"/>
            </a:endParaRPr>
          </a:p>
          <a:p>
            <a:pPr algn="ctr" fontAlgn="base"/>
            <a:r>
              <a:rPr lang="en-US" sz="3000" b="1" dirty="0">
                <a:solidFill>
                  <a:schemeClr val="bg1"/>
                </a:solidFill>
                <a:latin typeface="Calibri" panose="020F0502020204030204" pitchFamily="34" charset="0"/>
                <a:cs typeface="Calibri" panose="020F0502020204030204" pitchFamily="34" charset="0"/>
              </a:rPr>
              <a:t>Questions and Answers</a:t>
            </a:r>
          </a:p>
          <a:p>
            <a:pPr algn="ctr" fontAlgn="base"/>
            <a:r>
              <a:rPr lang="en-US" sz="3200" b="1" dirty="0">
                <a:solidFill>
                  <a:schemeClr val="bg1"/>
                </a:solidFill>
                <a:latin typeface="Calibri" panose="020F0502020204030204" pitchFamily="34" charset="0"/>
                <a:cs typeface="Calibri" panose="020F0502020204030204" pitchFamily="34" charset="0"/>
              </a:rPr>
              <a:t>Closing Prayer  &amp; Offering</a:t>
            </a:r>
          </a:p>
          <a:p>
            <a:endParaRPr lang="en-US" dirty="0">
              <a:solidFill>
                <a:schemeClr val="bg1"/>
              </a:solidFill>
            </a:endParaRPr>
          </a:p>
        </p:txBody>
      </p:sp>
    </p:spTree>
    <p:extLst>
      <p:ext uri="{BB962C8B-B14F-4D97-AF65-F5344CB8AC3E}">
        <p14:creationId xmlns:p14="http://schemas.microsoft.com/office/powerpoint/2010/main" val="92582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2A842-208B-5A9C-E1FD-74FEA9FF709A}"/>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67043330-346F-1ED1-DCA6-0DB18B4C537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9FF5421E-3F3E-C902-93E4-BCE4E6DB79EB}"/>
              </a:ext>
            </a:extLst>
          </p:cNvPr>
          <p:cNvSpPr/>
          <p:nvPr/>
        </p:nvSpPr>
        <p:spPr>
          <a:xfrm>
            <a:off x="477755" y="185530"/>
            <a:ext cx="11316679" cy="1646025"/>
          </a:xfrm>
          <a:prstGeom prst="rect">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u="sng" dirty="0">
                <a:solidFill>
                  <a:schemeClr val="bg1"/>
                </a:solidFill>
              </a:rPr>
              <a:t>REVIEW:</a:t>
            </a:r>
            <a:br>
              <a:rPr lang="en-US" sz="5400" b="1" u="sng" dirty="0">
                <a:solidFill>
                  <a:schemeClr val="bg1"/>
                </a:solidFill>
              </a:rPr>
            </a:br>
            <a:r>
              <a:rPr lang="en-US" sz="5400" b="1" u="sng" dirty="0">
                <a:solidFill>
                  <a:schemeClr val="bg1"/>
                </a:solidFill>
              </a:rPr>
              <a:t>Hindrances to Worship</a:t>
            </a:r>
          </a:p>
        </p:txBody>
      </p:sp>
      <p:cxnSp>
        <p:nvCxnSpPr>
          <p:cNvPr id="6" name="Straight Connector 5">
            <a:extLst>
              <a:ext uri="{FF2B5EF4-FFF2-40B4-BE49-F238E27FC236}">
                <a16:creationId xmlns:a16="http://schemas.microsoft.com/office/drawing/2014/main" id="{2996E6FF-6611-220A-0EFB-6977DA710EB8}"/>
              </a:ext>
            </a:extLst>
          </p:cNvPr>
          <p:cNvCxnSpPr/>
          <p:nvPr/>
        </p:nvCxnSpPr>
        <p:spPr>
          <a:xfrm>
            <a:off x="741824" y="1994170"/>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0115B0D-CF1F-F8AB-4D4F-605C5769ADDE}"/>
              </a:ext>
            </a:extLst>
          </p:cNvPr>
          <p:cNvSpPr txBox="1"/>
          <p:nvPr/>
        </p:nvSpPr>
        <p:spPr>
          <a:xfrm>
            <a:off x="6462657" y="2164996"/>
            <a:ext cx="5621788" cy="3539430"/>
          </a:xfrm>
          <a:prstGeom prst="rect">
            <a:avLst/>
          </a:prstGeom>
          <a:solidFill>
            <a:schemeClr val="bg1"/>
          </a:solidFill>
        </p:spPr>
        <p:txBody>
          <a:bodyPr wrap="square">
            <a:spAutoFit/>
          </a:bodyPr>
          <a:lstStyle/>
          <a:p>
            <a:r>
              <a:rPr lang="en-US" sz="2800" b="1" dirty="0"/>
              <a:t>Related to External Influences</a:t>
            </a:r>
          </a:p>
          <a:p>
            <a:endParaRPr lang="en-US" sz="2800" dirty="0"/>
          </a:p>
          <a:p>
            <a:pPr marL="342900" lvl="0" indent="-342900">
              <a:buFont typeface="+mj-lt"/>
              <a:buAutoNum type="arabicPeriod"/>
            </a:pPr>
            <a:r>
              <a:rPr lang="en-US" sz="2800" b="1" dirty="0"/>
              <a:t>Worldly Culture</a:t>
            </a:r>
            <a:r>
              <a:rPr lang="en-US" sz="2800" dirty="0"/>
              <a:t> </a:t>
            </a:r>
          </a:p>
          <a:p>
            <a:pPr marL="342900" lvl="0" indent="-342900">
              <a:buFont typeface="+mj-lt"/>
              <a:buAutoNum type="arabicPeriod"/>
            </a:pPr>
            <a:r>
              <a:rPr lang="en-US" sz="2800" b="1" dirty="0"/>
              <a:t>Distractions:</a:t>
            </a:r>
            <a:r>
              <a:rPr lang="en-US" sz="2800" dirty="0"/>
              <a:t> </a:t>
            </a:r>
          </a:p>
          <a:p>
            <a:pPr marL="342900" lvl="0" indent="-342900">
              <a:buFont typeface="+mj-lt"/>
              <a:buAutoNum type="arabicPeriod"/>
            </a:pPr>
            <a:r>
              <a:rPr lang="en-US" sz="2800" b="1" dirty="0"/>
              <a:t>Fatigue:</a:t>
            </a:r>
            <a:r>
              <a:rPr lang="en-US" sz="2800" dirty="0"/>
              <a:t> </a:t>
            </a:r>
            <a:r>
              <a:rPr lang="en-US" sz="2800" b="1" dirty="0"/>
              <a:t>Unreconciled Relationships:</a:t>
            </a:r>
            <a:r>
              <a:rPr lang="en-US" sz="2800" dirty="0"/>
              <a:t> </a:t>
            </a:r>
          </a:p>
          <a:p>
            <a:pPr marL="342900" lvl="0" indent="-342900">
              <a:buFont typeface="+mj-lt"/>
              <a:buAutoNum type="arabicPeriod"/>
            </a:pPr>
            <a:r>
              <a:rPr lang="en-US" sz="2800" b="1" dirty="0"/>
              <a:t>Enemy Opposition:</a:t>
            </a:r>
            <a:r>
              <a:rPr lang="en-US" sz="2800" dirty="0"/>
              <a:t> </a:t>
            </a:r>
          </a:p>
          <a:p>
            <a:pPr marL="342900" lvl="0" indent="-342900">
              <a:buFont typeface="+mj-lt"/>
              <a:buAutoNum type="arabicPeriod"/>
            </a:pPr>
            <a:r>
              <a:rPr lang="en-US" sz="2800" b="1" dirty="0"/>
              <a:t>Lack of Accountability:</a:t>
            </a:r>
            <a:r>
              <a:rPr lang="en-US" sz="2800" dirty="0"/>
              <a:t> </a:t>
            </a:r>
            <a:r>
              <a:rPr lang="en-US" sz="2800" dirty="0">
                <a:solidFill>
                  <a:schemeClr val="bg1"/>
                </a:solidFill>
              </a:rPr>
              <a:t>. </a:t>
            </a:r>
          </a:p>
        </p:txBody>
      </p:sp>
      <p:sp>
        <p:nvSpPr>
          <p:cNvPr id="8" name="TextBox 7">
            <a:extLst>
              <a:ext uri="{FF2B5EF4-FFF2-40B4-BE49-F238E27FC236}">
                <a16:creationId xmlns:a16="http://schemas.microsoft.com/office/drawing/2014/main" id="{26E0224E-0F60-0175-14BD-4F83513D6B43}"/>
              </a:ext>
            </a:extLst>
          </p:cNvPr>
          <p:cNvSpPr txBox="1"/>
          <p:nvPr/>
        </p:nvSpPr>
        <p:spPr>
          <a:xfrm>
            <a:off x="195925" y="2164996"/>
            <a:ext cx="6155634" cy="3539430"/>
          </a:xfrm>
          <a:prstGeom prst="rect">
            <a:avLst/>
          </a:prstGeom>
          <a:solidFill>
            <a:schemeClr val="bg1"/>
          </a:solidFill>
        </p:spPr>
        <p:txBody>
          <a:bodyPr wrap="square">
            <a:spAutoFit/>
          </a:bodyPr>
          <a:lstStyle/>
          <a:p>
            <a:r>
              <a:rPr lang="en-US" sz="2800" b="1" dirty="0"/>
              <a:t>Related to the Self:</a:t>
            </a:r>
          </a:p>
          <a:p>
            <a:endParaRPr lang="en-US" sz="2800" dirty="0"/>
          </a:p>
          <a:p>
            <a:pPr lvl="0"/>
            <a:r>
              <a:rPr lang="en-US" sz="2800" b="1" dirty="0"/>
              <a:t>1. Self-centeredness/Self-interest:</a:t>
            </a:r>
            <a:endParaRPr lang="en-US" sz="2800" dirty="0"/>
          </a:p>
          <a:p>
            <a:pPr lvl="0"/>
            <a:r>
              <a:rPr lang="en-US" sz="2800" b="1" dirty="0"/>
              <a:t>2. Unholy Motives:</a:t>
            </a:r>
            <a:endParaRPr lang="en-US" sz="2800" dirty="0"/>
          </a:p>
          <a:p>
            <a:pPr lvl="0"/>
            <a:r>
              <a:rPr lang="en-US" sz="2800" b="1" dirty="0"/>
              <a:t>3. Unforgiving Spirit:</a:t>
            </a:r>
            <a:endParaRPr lang="en-US" sz="2800" dirty="0"/>
          </a:p>
          <a:p>
            <a:pPr lvl="0"/>
            <a:r>
              <a:rPr lang="en-US" sz="2800" b="1" dirty="0"/>
              <a:t>4. Judgmental Attitude:</a:t>
            </a:r>
            <a:endParaRPr lang="en-US" sz="2800" dirty="0"/>
          </a:p>
          <a:p>
            <a:pPr lvl="0"/>
            <a:r>
              <a:rPr lang="en-US" sz="2800" b="1" dirty="0"/>
              <a:t>5. Un-surrendered Heart: </a:t>
            </a:r>
          </a:p>
          <a:p>
            <a:pPr lvl="0"/>
            <a:r>
              <a:rPr lang="en-US" sz="2800" b="1" dirty="0"/>
              <a:t>6. A Divided Heart:</a:t>
            </a:r>
            <a:endParaRPr lang="en-US" sz="2800" dirty="0"/>
          </a:p>
        </p:txBody>
      </p:sp>
    </p:spTree>
    <p:extLst>
      <p:ext uri="{BB962C8B-B14F-4D97-AF65-F5344CB8AC3E}">
        <p14:creationId xmlns:p14="http://schemas.microsoft.com/office/powerpoint/2010/main" val="2846943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6D925-1E0A-E5A6-6539-FF04BA5833FC}"/>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5A515F92-E184-6C25-E602-03A37E3F202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5DC4AA0D-0E4A-A3AD-0B9A-2312494F6CA1}"/>
              </a:ext>
            </a:extLst>
          </p:cNvPr>
          <p:cNvSpPr/>
          <p:nvPr/>
        </p:nvSpPr>
        <p:spPr>
          <a:xfrm>
            <a:off x="583773" y="159025"/>
            <a:ext cx="11024454" cy="1995689"/>
          </a:xfrm>
          <a:prstGeom prst="rect">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u="sng" dirty="0">
                <a:solidFill>
                  <a:schemeClr val="bg1"/>
                </a:solidFill>
              </a:rPr>
              <a:t>Review:</a:t>
            </a:r>
          </a:p>
          <a:p>
            <a:r>
              <a:rPr lang="en-US" sz="6000" b="1" u="sng" dirty="0">
                <a:solidFill>
                  <a:schemeClr val="bg1"/>
                </a:solidFill>
              </a:rPr>
              <a:t>Handling the Hindrances</a:t>
            </a:r>
            <a:endParaRPr lang="en-US" sz="4000" b="1" u="sng" dirty="0">
              <a:solidFill>
                <a:schemeClr val="bg1"/>
              </a:solidFill>
            </a:endParaRPr>
          </a:p>
        </p:txBody>
      </p:sp>
      <p:cxnSp>
        <p:nvCxnSpPr>
          <p:cNvPr id="6" name="Straight Connector 5">
            <a:extLst>
              <a:ext uri="{FF2B5EF4-FFF2-40B4-BE49-F238E27FC236}">
                <a16:creationId xmlns:a16="http://schemas.microsoft.com/office/drawing/2014/main" id="{DDD66298-489C-82FE-1C97-0DACE44E920F}"/>
              </a:ext>
            </a:extLst>
          </p:cNvPr>
          <p:cNvCxnSpPr/>
          <p:nvPr/>
        </p:nvCxnSpPr>
        <p:spPr>
          <a:xfrm>
            <a:off x="583773" y="2293268"/>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66541C0C-6253-DE44-D34C-CA23202A626A}"/>
              </a:ext>
            </a:extLst>
          </p:cNvPr>
          <p:cNvSpPr txBox="1"/>
          <p:nvPr/>
        </p:nvSpPr>
        <p:spPr>
          <a:xfrm>
            <a:off x="2169142" y="2521198"/>
            <a:ext cx="7853715" cy="3970318"/>
          </a:xfrm>
          <a:prstGeom prst="rect">
            <a:avLst/>
          </a:prstGeom>
          <a:solidFill>
            <a:schemeClr val="bg1"/>
          </a:solidFill>
        </p:spPr>
        <p:txBody>
          <a:bodyPr wrap="square">
            <a:spAutoFit/>
          </a:bodyPr>
          <a:lstStyle/>
          <a:p>
            <a:pPr lvl="0"/>
            <a:r>
              <a:rPr lang="en-US" sz="3600" b="1" dirty="0"/>
              <a:t>1. Confess and repent of sin</a:t>
            </a:r>
            <a:r>
              <a:rPr lang="en-US" sz="3600" dirty="0"/>
              <a:t> </a:t>
            </a:r>
          </a:p>
          <a:p>
            <a:pPr lvl="0"/>
            <a:r>
              <a:rPr lang="en-US" sz="3600" b="1" dirty="0"/>
              <a:t>2. Practice forgiveness</a:t>
            </a:r>
            <a:endParaRPr lang="en-US" sz="3600" dirty="0"/>
          </a:p>
          <a:p>
            <a:pPr lvl="0"/>
            <a:r>
              <a:rPr lang="en-US" sz="3600" b="1" dirty="0"/>
              <a:t>3. Cultivate humility</a:t>
            </a:r>
            <a:endParaRPr lang="en-US" sz="3600" dirty="0"/>
          </a:p>
          <a:p>
            <a:pPr lvl="0"/>
            <a:r>
              <a:rPr lang="en-US" sz="3600" b="1" dirty="0"/>
              <a:t>4. Seek God's presence</a:t>
            </a:r>
            <a:endParaRPr lang="en-US" sz="3600" dirty="0"/>
          </a:p>
          <a:p>
            <a:pPr lvl="0"/>
            <a:r>
              <a:rPr lang="en-US" sz="3600" b="1" dirty="0"/>
              <a:t>5. Address fear and doubt</a:t>
            </a:r>
            <a:endParaRPr lang="en-US" sz="3600" dirty="0"/>
          </a:p>
          <a:p>
            <a:pPr lvl="0"/>
            <a:r>
              <a:rPr lang="en-US" sz="3600" b="1" dirty="0"/>
              <a:t>6. Engage in intentional worship</a:t>
            </a:r>
            <a:endParaRPr lang="en-US" sz="3200" dirty="0"/>
          </a:p>
          <a:p>
            <a:pPr lvl="0"/>
            <a:r>
              <a:rPr lang="en-US" sz="3200" b="1" dirty="0"/>
              <a:t>7. </a:t>
            </a:r>
            <a:r>
              <a:rPr lang="en-US" sz="3600" b="1" dirty="0"/>
              <a:t>Focus on God's character</a:t>
            </a:r>
            <a:endParaRPr lang="en-US" sz="3600" dirty="0"/>
          </a:p>
        </p:txBody>
      </p:sp>
    </p:spTree>
    <p:extLst>
      <p:ext uri="{BB962C8B-B14F-4D97-AF65-F5344CB8AC3E}">
        <p14:creationId xmlns:p14="http://schemas.microsoft.com/office/powerpoint/2010/main" val="1584798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9FE0-2629-21A1-5F90-CA7FA9345218}"/>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EF6ACEEA-3181-9193-AE59-CB01FB4AB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006B3A1-6AA3-B140-A990-8989591BBD36}"/>
              </a:ext>
            </a:extLst>
          </p:cNvPr>
          <p:cNvSpPr/>
          <p:nvPr/>
        </p:nvSpPr>
        <p:spPr>
          <a:xfrm>
            <a:off x="60613" y="597477"/>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BA9290F-D063-C9AE-D104-2C13F2CD2EB8}"/>
              </a:ext>
            </a:extLst>
          </p:cNvPr>
          <p:cNvSpPr txBox="1"/>
          <p:nvPr/>
        </p:nvSpPr>
        <p:spPr>
          <a:xfrm>
            <a:off x="121226" y="654627"/>
            <a:ext cx="12010161" cy="5878532"/>
          </a:xfrm>
          <a:prstGeom prst="rect">
            <a:avLst/>
          </a:prstGeom>
          <a:solidFill>
            <a:schemeClr val="bg1"/>
          </a:solidFill>
        </p:spPr>
        <p:txBody>
          <a:bodyPr wrap="square" rtlCol="0">
            <a:spAutoFit/>
          </a:bodyPr>
          <a:lstStyle/>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John 4:21-24</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“Woman,” Jesus replied, “believe me, a time is coming when you will worship the Father neither on this mountain nor in Jerusalem. You Samaritans worship what you do not know; we worship what we do know, for salvation is from the Jews. Yet a time is coming and has now come when the </a:t>
            </a:r>
          </a:p>
          <a:p>
            <a:pPr algn="ctr" fontAlgn="base"/>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true worshipers will worship the Father in the Spirit and in Truth</a:t>
            </a:r>
            <a:r>
              <a:rPr lang="en-US" sz="2800" dirty="0">
                <a:solidFill>
                  <a:srgbClr val="C00000"/>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for they are the kind of worshipers the Father seeks. God is spirit, and his worshipers must worship in the Spirit and in truth.”​</a:t>
            </a:r>
          </a:p>
          <a:p>
            <a:pPr fontAlgn="base"/>
            <a:endPar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endParaRPr>
          </a:p>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Romans 12:1-2</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“Therefore, I urge you, brothers and sisters, in view of God’s mercy, to</a:t>
            </a:r>
          </a:p>
          <a:p>
            <a:pPr algn="ctr" fontAlgn="base"/>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offer your bodies as a living sacrifice, holy and pleasing to God</a:t>
            </a:r>
            <a:r>
              <a:rPr lang="en-US" sz="2800" b="1" dirty="0">
                <a:solidFill>
                  <a:srgbClr val="C00000"/>
                </a:solidFill>
                <a:latin typeface="Calibri" panose="020F0502020204030204" pitchFamily="34" charset="0"/>
                <a:ea typeface="ADLaM Display" panose="02010000000000000000" pitchFamily="2" charset="0"/>
                <a:cs typeface="Calibri" panose="020F0502020204030204" pitchFamily="34" charset="0"/>
              </a:rPr>
              <a:t>—</a:t>
            </a:r>
          </a:p>
          <a:p>
            <a:pPr algn="ctr" fontAlgn="base"/>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this is your true and proper worship</a:t>
            </a:r>
            <a:r>
              <a:rPr lang="en-US" sz="2800" dirty="0">
                <a:solidFill>
                  <a:srgbClr val="C00000"/>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Do not conform to the pattern of this world but be transformed by the renewing of your mind. Then you will be able to test and approve what God’s will is his good, pleasing and perfect will.​”</a:t>
            </a:r>
          </a:p>
          <a:p>
            <a:pPr fontAlgn="base"/>
            <a:endPar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endParaRPr>
          </a:p>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John 17:17</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“Sanctify them by the truth; </a:t>
            </a:r>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your word is truth</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a:t>
            </a:r>
          </a:p>
        </p:txBody>
      </p:sp>
      <p:sp>
        <p:nvSpPr>
          <p:cNvPr id="2" name="TextBox 1">
            <a:extLst>
              <a:ext uri="{FF2B5EF4-FFF2-40B4-BE49-F238E27FC236}">
                <a16:creationId xmlns:a16="http://schemas.microsoft.com/office/drawing/2014/main" id="{A9D6B73A-CA66-76EE-26AD-8B29A13D90D5}"/>
              </a:ext>
            </a:extLst>
          </p:cNvPr>
          <p:cNvSpPr txBox="1"/>
          <p:nvPr/>
        </p:nvSpPr>
        <p:spPr>
          <a:xfrm>
            <a:off x="3139614" y="77932"/>
            <a:ext cx="6014720" cy="584775"/>
          </a:xfrm>
          <a:prstGeom prst="rect">
            <a:avLst/>
          </a:prstGeom>
          <a:solidFill>
            <a:schemeClr val="accent6">
              <a:lumMod val="50000"/>
            </a:schemeClr>
          </a:solidFill>
          <a:ln w="38100">
            <a:solidFill>
              <a:srgbClr val="C00000"/>
            </a:solidFill>
          </a:ln>
        </p:spPr>
        <p:txBody>
          <a:bodyPr wrap="square" rtlCol="0">
            <a:spAutoFit/>
          </a:bodyPr>
          <a:lstStyle/>
          <a:p>
            <a:pPr algn="ctr"/>
            <a:r>
              <a:rPr lang="en-US" sz="3200" b="1" dirty="0">
                <a:solidFill>
                  <a:schemeClr val="bg1"/>
                </a:solidFill>
              </a:rPr>
              <a:t>Foundational Scriptures</a:t>
            </a:r>
          </a:p>
        </p:txBody>
      </p:sp>
    </p:spTree>
    <p:extLst>
      <p:ext uri="{BB962C8B-B14F-4D97-AF65-F5344CB8AC3E}">
        <p14:creationId xmlns:p14="http://schemas.microsoft.com/office/powerpoint/2010/main" val="1655895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FA8D-9F98-B6EE-CCC7-C2C6D0336E65}"/>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B4598D0-43C0-14A8-E708-B2400BD052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B5BD4D-22A0-B8CC-B06A-BE0400BFA7BE}"/>
              </a:ext>
            </a:extLst>
          </p:cNvPr>
          <p:cNvSpPr/>
          <p:nvPr/>
        </p:nvSpPr>
        <p:spPr>
          <a:xfrm>
            <a:off x="552450" y="3897079"/>
            <a:ext cx="10858499" cy="1537855"/>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Psalm 104:24 reads, "O Lord, how </a:t>
            </a:r>
            <a:r>
              <a:rPr lang="en-US" sz="3600" b="1" dirty="0">
                <a:solidFill>
                  <a:schemeClr val="tx1"/>
                </a:solidFill>
              </a:rPr>
              <a:t>manifold</a:t>
            </a:r>
            <a:r>
              <a:rPr lang="en-US" sz="2800" b="1" dirty="0">
                <a:solidFill>
                  <a:schemeClr val="tx1"/>
                </a:solidFill>
              </a:rPr>
              <a:t> are your works!</a:t>
            </a:r>
          </a:p>
          <a:p>
            <a:pPr algn="ctr"/>
            <a:r>
              <a:rPr lang="en-US" sz="2800" b="1" dirty="0">
                <a:solidFill>
                  <a:schemeClr val="tx1"/>
                </a:solidFill>
              </a:rPr>
              <a:t> In wisdom have you made them all; the earth is full of your creatures." </a:t>
            </a:r>
            <a:endParaRPr lang="en-US" sz="3600" b="1" dirty="0">
              <a:solidFill>
                <a:schemeClr val="tx1"/>
              </a:solidFill>
            </a:endParaRPr>
          </a:p>
        </p:txBody>
      </p:sp>
      <p:sp>
        <p:nvSpPr>
          <p:cNvPr id="6" name="Rectangle 5">
            <a:extLst>
              <a:ext uri="{FF2B5EF4-FFF2-40B4-BE49-F238E27FC236}">
                <a16:creationId xmlns:a16="http://schemas.microsoft.com/office/drawing/2014/main" id="{8F6450E4-9900-C67A-7755-6CC7DD0CE725}"/>
              </a:ext>
            </a:extLst>
          </p:cNvPr>
          <p:cNvSpPr/>
          <p:nvPr/>
        </p:nvSpPr>
        <p:spPr>
          <a:xfrm>
            <a:off x="132080" y="339116"/>
            <a:ext cx="11756851" cy="2800324"/>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962713D-F507-265A-CD0B-480D37A5AB2C}"/>
              </a:ext>
            </a:extLst>
          </p:cNvPr>
          <p:cNvSpPr txBox="1"/>
          <p:nvPr/>
        </p:nvSpPr>
        <p:spPr>
          <a:xfrm>
            <a:off x="303069" y="574097"/>
            <a:ext cx="11357262" cy="2308324"/>
          </a:xfrm>
          <a:prstGeom prst="rect">
            <a:avLst/>
          </a:prstGeom>
          <a:solidFill>
            <a:schemeClr val="accent6">
              <a:lumMod val="50000"/>
            </a:schemeClr>
          </a:solidFill>
        </p:spPr>
        <p:txBody>
          <a:bodyPr wrap="square" rtlCol="0">
            <a:spAutoFit/>
          </a:bodyPr>
          <a:lstStyle/>
          <a:p>
            <a:pPr algn="ctr"/>
            <a:r>
              <a:rPr lang="en-US" sz="7200" b="1" dirty="0">
                <a:solidFill>
                  <a:schemeClr val="bg1"/>
                </a:solidFill>
              </a:rPr>
              <a:t>The Multi-Dimensional of PHENOMENON of Worship</a:t>
            </a:r>
          </a:p>
        </p:txBody>
      </p:sp>
    </p:spTree>
    <p:extLst>
      <p:ext uri="{BB962C8B-B14F-4D97-AF65-F5344CB8AC3E}">
        <p14:creationId xmlns:p14="http://schemas.microsoft.com/office/powerpoint/2010/main" val="2121994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FB-DA29-335B-ED6E-230D2B9F5A6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C21E4770-AF24-025A-EE35-504F4E78AA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B5FB264-936F-5B45-F9E1-9123F920BFD2}"/>
              </a:ext>
            </a:extLst>
          </p:cNvPr>
          <p:cNvSpPr/>
          <p:nvPr/>
        </p:nvSpPr>
        <p:spPr>
          <a:xfrm>
            <a:off x="254000" y="3040319"/>
            <a:ext cx="11520631" cy="3596151"/>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en-US" sz="900" b="1" u="sng" dirty="0">
              <a:ln/>
              <a:solidFill>
                <a:srgbClr val="C00000"/>
              </a:solidFill>
            </a:endParaRPr>
          </a:p>
          <a:p>
            <a:pPr algn="ctr"/>
            <a:r>
              <a:rPr lang="en-US" sz="2400" b="1" u="sng" dirty="0">
                <a:ln/>
                <a:solidFill>
                  <a:srgbClr val="C00000"/>
                </a:solidFill>
              </a:rPr>
              <a:t>John 4: 23-24</a:t>
            </a:r>
            <a:r>
              <a:rPr lang="en-US" sz="2400" b="1" dirty="0">
                <a:ln/>
                <a:solidFill>
                  <a:srgbClr val="C00000"/>
                </a:solidFill>
              </a:rPr>
              <a:t>  God is Spirit, and his</a:t>
            </a:r>
          </a:p>
          <a:p>
            <a:pPr algn="ctr"/>
            <a:r>
              <a:rPr lang="en-US" sz="2400" b="1" dirty="0">
                <a:ln/>
                <a:solidFill>
                  <a:srgbClr val="C00000"/>
                </a:solidFill>
              </a:rPr>
              <a:t>worshipers must worship in the Spirit and in Truth.”</a:t>
            </a:r>
          </a:p>
          <a:p>
            <a:pPr algn="ctr"/>
            <a:endParaRPr lang="en-US" sz="2400" b="1" dirty="0">
              <a:ln/>
              <a:solidFill>
                <a:srgbClr val="C00000"/>
              </a:solidFill>
            </a:endParaRPr>
          </a:p>
          <a:p>
            <a:pPr algn="ctr"/>
            <a:r>
              <a:rPr lang="en-US" sz="2400" b="1" dirty="0">
                <a:ln/>
                <a:solidFill>
                  <a:srgbClr val="C00000"/>
                </a:solidFill>
              </a:rPr>
              <a:t>Psalm 29:2   Ascribe to the Lord the glory due his name;</a:t>
            </a:r>
            <a:br>
              <a:rPr lang="en-US" sz="2400" b="1" dirty="0">
                <a:ln/>
                <a:solidFill>
                  <a:srgbClr val="C00000"/>
                </a:solidFill>
              </a:rPr>
            </a:br>
            <a:r>
              <a:rPr lang="en-US" sz="2400" b="1" dirty="0">
                <a:ln/>
                <a:solidFill>
                  <a:srgbClr val="C00000"/>
                </a:solidFill>
              </a:rPr>
              <a:t>   WORSHIP the Lord in the </a:t>
            </a:r>
          </a:p>
          <a:p>
            <a:pPr algn="ctr"/>
            <a:r>
              <a:rPr lang="en-US" sz="3600" b="1" dirty="0">
                <a:ln/>
                <a:solidFill>
                  <a:srgbClr val="C00000"/>
                </a:solidFill>
                <a:highlight>
                  <a:srgbClr val="FFFF00"/>
                </a:highlight>
              </a:rPr>
              <a:t>SPLENDOR of HIS HOLINESS</a:t>
            </a:r>
            <a:r>
              <a:rPr lang="en-US" sz="2400" b="1" dirty="0">
                <a:ln/>
                <a:solidFill>
                  <a:srgbClr val="C00000"/>
                </a:solidFill>
              </a:rPr>
              <a:t>.</a:t>
            </a:r>
          </a:p>
          <a:p>
            <a:pPr algn="ctr"/>
            <a:r>
              <a:rPr lang="en-US" sz="2400" b="1" dirty="0">
                <a:ln/>
                <a:solidFill>
                  <a:srgbClr val="C00000"/>
                </a:solidFill>
              </a:rPr>
              <a:t>The Lord sits enthroned over the flood;  the Lord is enthroned as King forever.</a:t>
            </a:r>
            <a:br>
              <a:rPr lang="en-US" sz="2400" b="1" dirty="0">
                <a:ln/>
                <a:solidFill>
                  <a:srgbClr val="C00000"/>
                </a:solidFill>
              </a:rPr>
            </a:br>
            <a:r>
              <a:rPr lang="en-US" sz="2400" b="1" baseline="30000" dirty="0">
                <a:ln/>
                <a:solidFill>
                  <a:srgbClr val="C00000"/>
                </a:solidFill>
              </a:rPr>
              <a:t>11 </a:t>
            </a:r>
            <a:r>
              <a:rPr lang="en-US" sz="2400" b="1" dirty="0">
                <a:ln/>
                <a:solidFill>
                  <a:srgbClr val="C00000"/>
                </a:solidFill>
              </a:rPr>
              <a:t>The Lord gives strength to his people; the Lord blesses his people with peace.</a:t>
            </a:r>
          </a:p>
        </p:txBody>
      </p:sp>
      <p:sp>
        <p:nvSpPr>
          <p:cNvPr id="6" name="Rectangle 5">
            <a:extLst>
              <a:ext uri="{FF2B5EF4-FFF2-40B4-BE49-F238E27FC236}">
                <a16:creationId xmlns:a16="http://schemas.microsoft.com/office/drawing/2014/main" id="{E9C82F3F-60AC-A9DB-4FC1-CB69409ABA89}"/>
              </a:ext>
            </a:extLst>
          </p:cNvPr>
          <p:cNvSpPr/>
          <p:nvPr/>
        </p:nvSpPr>
        <p:spPr>
          <a:xfrm>
            <a:off x="437948" y="361347"/>
            <a:ext cx="11336683" cy="2554545"/>
          </a:xfrm>
          <a:prstGeom prst="rect">
            <a:avLst/>
          </a:prstGeom>
          <a:solidFill>
            <a:srgbClr val="E62C26"/>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EA45BFA-D136-66E9-7766-47CEDAA3E99D}"/>
              </a:ext>
            </a:extLst>
          </p:cNvPr>
          <p:cNvSpPr txBox="1"/>
          <p:nvPr/>
        </p:nvSpPr>
        <p:spPr>
          <a:xfrm>
            <a:off x="646006" y="576790"/>
            <a:ext cx="10899988" cy="2123658"/>
          </a:xfrm>
          <a:prstGeom prst="rect">
            <a:avLst/>
          </a:prstGeom>
          <a:solidFill>
            <a:schemeClr val="accent6">
              <a:lumMod val="50000"/>
            </a:schemeClr>
          </a:solidFill>
        </p:spPr>
        <p:txBody>
          <a:bodyPr wrap="square" rtlCol="0">
            <a:spAutoFit/>
          </a:bodyPr>
          <a:lstStyle/>
          <a:p>
            <a:pPr algn="ctr"/>
            <a:r>
              <a:rPr lang="en-US" sz="6600" b="1" dirty="0">
                <a:solidFill>
                  <a:schemeClr val="bg1"/>
                </a:solidFill>
              </a:rPr>
              <a:t>The Multi-Dimensional Phenomenon of Worship</a:t>
            </a:r>
          </a:p>
        </p:txBody>
      </p:sp>
    </p:spTree>
    <p:extLst>
      <p:ext uri="{BB962C8B-B14F-4D97-AF65-F5344CB8AC3E}">
        <p14:creationId xmlns:p14="http://schemas.microsoft.com/office/powerpoint/2010/main" val="3800200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2A376-73A7-0460-3B54-F85DD8A7730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6DD9CF8-8BCB-7B08-628B-9FB5D69420A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A75BECE8-40DE-61C1-1BC8-18F09670E613}"/>
              </a:ext>
            </a:extLst>
          </p:cNvPr>
          <p:cNvGraphicFramePr>
            <a:graphicFrameLocks noGrp="1"/>
          </p:cNvGraphicFramePr>
          <p:nvPr>
            <p:extLst>
              <p:ext uri="{D42A27DB-BD31-4B8C-83A1-F6EECF244321}">
                <p14:modId xmlns:p14="http://schemas.microsoft.com/office/powerpoint/2010/main" val="426062547"/>
              </p:ext>
            </p:extLst>
          </p:nvPr>
        </p:nvGraphicFramePr>
        <p:xfrm>
          <a:off x="2293186" y="2677161"/>
          <a:ext cx="7605627" cy="3505200"/>
        </p:xfrm>
        <a:graphic>
          <a:graphicData uri="http://schemas.openxmlformats.org/drawingml/2006/table">
            <a:tbl>
              <a:tblPr firstRow="1" bandRow="1">
                <a:tableStyleId>{5C22544A-7EE6-4342-B048-85BDC9FD1C3A}</a:tableStyleId>
              </a:tblPr>
              <a:tblGrid>
                <a:gridCol w="3833500">
                  <a:extLst>
                    <a:ext uri="{9D8B030D-6E8A-4147-A177-3AD203B41FA5}">
                      <a16:colId xmlns:a16="http://schemas.microsoft.com/office/drawing/2014/main" val="2266989010"/>
                    </a:ext>
                  </a:extLst>
                </a:gridCol>
                <a:gridCol w="3772127">
                  <a:extLst>
                    <a:ext uri="{9D8B030D-6E8A-4147-A177-3AD203B41FA5}">
                      <a16:colId xmlns:a16="http://schemas.microsoft.com/office/drawing/2014/main" val="2800284250"/>
                    </a:ext>
                  </a:extLst>
                </a:gridCol>
              </a:tblGrid>
              <a:tr h="3229186">
                <a:tc>
                  <a:txBody>
                    <a:bodyPr/>
                    <a:lstStyle/>
                    <a:p>
                      <a:pPr marL="285750" indent="-285750" fontAlgn="auto">
                        <a:buFont typeface="Wingdings" panose="05000000000000000000" pitchFamily="2" charset="2"/>
                        <a:buChar char="ü"/>
                      </a:pPr>
                      <a:r>
                        <a:rPr lang="en-US" sz="2800" b="1" i="0" u="sng" kern="1200" dirty="0">
                          <a:solidFill>
                            <a:schemeClr val="bg1"/>
                          </a:solidFill>
                          <a:effectLst/>
                          <a:latin typeface="+mn-lt"/>
                          <a:ea typeface="+mn-ea"/>
                          <a:cs typeface="+mn-cs"/>
                        </a:rPr>
                        <a:t>Majesty</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rPr>
                        <a:t>Brilliance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4">
                            <a:extLst>
                              <a:ext uri="{A12FA001-AC4F-418D-AE19-62706E023703}">
                                <ahyp:hlinkClr xmlns:ahyp="http://schemas.microsoft.com/office/drawing/2018/hyperlinkcolor" val="tx"/>
                              </a:ext>
                            </a:extLst>
                          </a:hlinkClick>
                        </a:rPr>
                        <a:t>Elegance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5">
                            <a:extLst>
                              <a:ext uri="{A12FA001-AC4F-418D-AE19-62706E023703}">
                                <ahyp:hlinkClr xmlns:ahyp="http://schemas.microsoft.com/office/drawing/2018/hyperlinkcolor" val="tx"/>
                              </a:ext>
                            </a:extLst>
                          </a:hlinkClick>
                        </a:rPr>
                        <a:t>Magnificence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6">
                            <a:extLst>
                              <a:ext uri="{A12FA001-AC4F-418D-AE19-62706E023703}">
                                <ahyp:hlinkClr xmlns:ahyp="http://schemas.microsoft.com/office/drawing/2018/hyperlinkcolor" val="tx"/>
                              </a:ext>
                            </a:extLst>
                          </a:hlinkClick>
                        </a:rPr>
                        <a:t>Grandeur</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7">
                            <a:extLst>
                              <a:ext uri="{A12FA001-AC4F-418D-AE19-62706E023703}">
                                <ahyp:hlinkClr xmlns:ahyp="http://schemas.microsoft.com/office/drawing/2018/hyperlinkcolor" val="tx"/>
                              </a:ext>
                            </a:extLst>
                          </a:hlinkClick>
                        </a:rPr>
                        <a:t>Nobility</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8">
                            <a:extLst>
                              <a:ext uri="{A12FA001-AC4F-418D-AE19-62706E023703}">
                                <ahyp:hlinkClr xmlns:ahyp="http://schemas.microsoft.com/office/drawing/2018/hyperlinkcolor" val="tx"/>
                              </a:ext>
                            </a:extLst>
                          </a:hlinkClick>
                        </a:rPr>
                        <a:t>Grandness</a:t>
                      </a:r>
                      <a:endParaRPr lang="en-US" sz="2800" b="1" i="0" u="none" strike="noStrike"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rPr>
                        <a:t>Opulence</a:t>
                      </a:r>
                      <a:endParaRPr lang="en-US" sz="2800" b="0" i="0" kern="1200" dirty="0">
                        <a:solidFill>
                          <a:schemeClr val="bg1"/>
                        </a:solidFill>
                        <a:effectLst/>
                        <a:latin typeface="+mn-lt"/>
                        <a:ea typeface="+mn-ea"/>
                        <a:cs typeface="+mn-cs"/>
                      </a:endParaRPr>
                    </a:p>
                  </a:txBody>
                  <a:tcPr>
                    <a:solidFill>
                      <a:schemeClr val="accent6">
                        <a:lumMod val="50000"/>
                      </a:schemeClr>
                    </a:solidFill>
                  </a:tcPr>
                </a:tc>
                <a:tc>
                  <a:txBody>
                    <a:bodyPr/>
                    <a:lstStyle/>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9">
                            <a:extLst>
                              <a:ext uri="{A12FA001-AC4F-418D-AE19-62706E023703}">
                                <ahyp:hlinkClr xmlns:ahyp="http://schemas.microsoft.com/office/drawing/2018/hyperlinkcolor" val="tx"/>
                              </a:ext>
                            </a:extLst>
                          </a:hlinkClick>
                        </a:rPr>
                        <a:t>Marvelousness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rPr>
                        <a:t>Resplendence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0">
                            <a:extLst>
                              <a:ext uri="{A12FA001-AC4F-418D-AE19-62706E023703}">
                                <ahyp:hlinkClr xmlns:ahyp="http://schemas.microsoft.com/office/drawing/2018/hyperlinkcolor" val="tx"/>
                              </a:ext>
                            </a:extLst>
                          </a:hlinkClick>
                        </a:rPr>
                        <a:t>Splendidness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1">
                            <a:extLst>
                              <a:ext uri="{A12FA001-AC4F-418D-AE19-62706E023703}">
                                <ahyp:hlinkClr xmlns:ahyp="http://schemas.microsoft.com/office/drawing/2018/hyperlinkcolor" val="tx"/>
                              </a:ext>
                            </a:extLst>
                          </a:hlinkClick>
                        </a:rPr>
                        <a:t>Stateliness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2">
                            <a:extLst>
                              <a:ext uri="{A12FA001-AC4F-418D-AE19-62706E023703}">
                                <ahyp:hlinkClr xmlns:ahyp="http://schemas.microsoft.com/office/drawing/2018/hyperlinkcolor" val="tx"/>
                              </a:ext>
                            </a:extLst>
                          </a:hlinkClick>
                        </a:rPr>
                        <a:t>Sublimeness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3">
                            <a:extLst>
                              <a:ext uri="{A12FA001-AC4F-418D-AE19-62706E023703}">
                                <ahyp:hlinkClr xmlns:ahyp="http://schemas.microsoft.com/office/drawing/2018/hyperlinkcolor" val="tx"/>
                              </a:ext>
                            </a:extLst>
                          </a:hlinkClick>
                        </a:rPr>
                        <a:t>Richness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4">
                            <a:extLst>
                              <a:ext uri="{A12FA001-AC4F-418D-AE19-62706E023703}">
                                <ahyp:hlinkClr xmlns:ahyp="http://schemas.microsoft.com/office/drawing/2018/hyperlinkcolor" val="tx"/>
                              </a:ext>
                            </a:extLst>
                          </a:hlinkClick>
                        </a:rPr>
                        <a:t>Luxuriance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5">
                            <a:extLst>
                              <a:ext uri="{A12FA001-AC4F-418D-AE19-62706E023703}">
                                <ahyp:hlinkClr xmlns:ahyp="http://schemas.microsoft.com/office/drawing/2018/hyperlinkcolor" val="tx"/>
                              </a:ext>
                            </a:extLst>
                          </a:hlinkClick>
                        </a:rPr>
                        <a:t>Awesomeness</a:t>
                      </a:r>
                      <a:endParaRPr lang="en-US" sz="2800" b="0" i="0" kern="1200" dirty="0">
                        <a:solidFill>
                          <a:schemeClr val="bg1"/>
                        </a:solidFill>
                        <a:effectLst/>
                        <a:latin typeface="+mn-lt"/>
                        <a:ea typeface="+mn-ea"/>
                        <a:cs typeface="+mn-cs"/>
                      </a:endParaRPr>
                    </a:p>
                  </a:txBody>
                  <a:tcPr>
                    <a:solidFill>
                      <a:schemeClr val="accent6">
                        <a:lumMod val="50000"/>
                      </a:schemeClr>
                    </a:solidFill>
                  </a:tcPr>
                </a:tc>
                <a:extLst>
                  <a:ext uri="{0D108BD9-81ED-4DB2-BD59-A6C34878D82A}">
                    <a16:rowId xmlns:a16="http://schemas.microsoft.com/office/drawing/2014/main" val="627902410"/>
                  </a:ext>
                </a:extLst>
              </a:tr>
            </a:tbl>
          </a:graphicData>
        </a:graphic>
      </p:graphicFrame>
      <p:sp>
        <p:nvSpPr>
          <p:cNvPr id="7" name="Oval 6">
            <a:extLst>
              <a:ext uri="{FF2B5EF4-FFF2-40B4-BE49-F238E27FC236}">
                <a16:creationId xmlns:a16="http://schemas.microsoft.com/office/drawing/2014/main" id="{582106ED-CD23-EDB2-6A71-4104ACD2C6ED}"/>
              </a:ext>
            </a:extLst>
          </p:cNvPr>
          <p:cNvSpPr/>
          <p:nvPr/>
        </p:nvSpPr>
        <p:spPr>
          <a:xfrm>
            <a:off x="393424" y="0"/>
            <a:ext cx="11087099" cy="2428240"/>
          </a:xfrm>
          <a:prstGeom prst="ellips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The </a:t>
            </a:r>
            <a:r>
              <a:rPr lang="en-US" sz="8000" b="1" dirty="0">
                <a:ln w="22225">
                  <a:solidFill>
                    <a:schemeClr val="accent2"/>
                  </a:solidFill>
                  <a:prstDash val="solid"/>
                </a:ln>
                <a:solidFill>
                  <a:srgbClr val="FFFF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Splendor</a:t>
            </a:r>
            <a:r>
              <a:rPr lang="en-US" sz="6600" b="1" dirty="0">
                <a:solidFill>
                  <a:schemeClr val="bg1"/>
                </a:solidFill>
              </a:rPr>
              <a:t> </a:t>
            </a:r>
          </a:p>
          <a:p>
            <a:pPr algn="ctr"/>
            <a:r>
              <a:rPr lang="en-US" sz="6600" b="1" dirty="0">
                <a:solidFill>
                  <a:schemeClr val="bg1"/>
                </a:solidFill>
              </a:rPr>
              <a:t>of His Holiness</a:t>
            </a:r>
          </a:p>
        </p:txBody>
      </p:sp>
    </p:spTree>
    <p:extLst>
      <p:ext uri="{BB962C8B-B14F-4D97-AF65-F5344CB8AC3E}">
        <p14:creationId xmlns:p14="http://schemas.microsoft.com/office/powerpoint/2010/main" val="3476668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4" ma:contentTypeDescription="Create a new document." ma:contentTypeScope="" ma:versionID="8cff748964bf43715a3f316dd1c750da">
  <xsd:schema xmlns:xsd="http://www.w3.org/2001/XMLSchema" xmlns:xs="http://www.w3.org/2001/XMLSchema" xmlns:p="http://schemas.microsoft.com/office/2006/metadata/properties" xmlns:ns3="1200a652-a314-4465-9e3b-eee3981a03cd" targetNamespace="http://schemas.microsoft.com/office/2006/metadata/properties" ma:root="true" ma:fieldsID="98538741a232836eb70a1da11dfb8b1f" ns3:_="">
    <xsd:import namespace="1200a652-a314-4465-9e3b-eee3981a03c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_activity" ma:index="20" nillable="true" ma:displayName="_activity" ma:hidden="true" ma:internalName="_activity">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200a652-a314-4465-9e3b-eee3981a03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259265-7D8B-4EF3-BFBE-AEB275DD6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0a652-a314-4465-9e3b-eee3981a03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B83E3C-8C2C-48E2-928E-1E87DF206798}">
  <ds:schemaRefs>
    <ds:schemaRef ds:uri="http://purl.org/dc/elements/1.1/"/>
    <ds:schemaRef ds:uri="http://purl.org/dc/terms/"/>
    <ds:schemaRef ds:uri="http://purl.org/dc/dcmitype/"/>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1200a652-a314-4465-9e3b-eee3981a03cd"/>
  </ds:schemaRefs>
</ds:datastoreItem>
</file>

<file path=customXml/itemProps3.xml><?xml version="1.0" encoding="utf-8"?>
<ds:datastoreItem xmlns:ds="http://schemas.openxmlformats.org/officeDocument/2006/customXml" ds:itemID="{64F64D6F-0FED-4E1E-BB95-433576F3A9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2446</TotalTime>
  <Words>1772</Words>
  <Application>Microsoft Office PowerPoint</Application>
  <PresentationFormat>Widescreen</PresentationFormat>
  <Paragraphs>194</Paragraphs>
  <Slides>24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ADLaM Display</vt:lpstr>
      <vt:lpstr>Aharoni</vt:lpstr>
      <vt:lpstr>Algerian</vt:lpstr>
      <vt:lpstr>Aptos</vt:lpstr>
      <vt:lpstr>Aptos Display</vt:lpstr>
      <vt:lpstr>Arial</vt:lpstr>
      <vt:lpstr>Arial Black</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Praise and Worship as Warfare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Preston Jacob</cp:lastModifiedBy>
  <cp:revision>12</cp:revision>
  <cp:lastPrinted>2025-08-27T22:22:59Z</cp:lastPrinted>
  <dcterms:created xsi:type="dcterms:W3CDTF">2025-07-07T16:21:19Z</dcterms:created>
  <dcterms:modified xsi:type="dcterms:W3CDTF">2025-08-27T22:32:54Z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ies>
</file>