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77" r:id="rId8"/>
    <p:sldId id="260" r:id="rId9"/>
    <p:sldId id="259" r:id="rId10"/>
    <p:sldId id="268" r:id="rId11"/>
    <p:sldId id="269" r:id="rId12"/>
    <p:sldId id="280" r:id="rId13"/>
    <p:sldId id="284" r:id="rId14"/>
    <p:sldId id="290" r:id="rId15"/>
    <p:sldId id="282" r:id="rId16"/>
    <p:sldId id="291" r:id="rId17"/>
    <p:sldId id="292" r:id="rId18"/>
    <p:sldId id="286" r:id="rId19"/>
    <p:sldId id="287" r:id="rId20"/>
    <p:sldId id="289" r:id="rId21"/>
    <p:sldId id="281" r:id="rId22"/>
    <p:sldId id="272" r:id="rId23"/>
    <p:sldId id="279"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07164-3BC4-40BF-A314-8233A3E2982B}" v="1" dt="2025-08-13T21:44:51.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48" d="100"/>
          <a:sy n="48" d="100"/>
        </p:scale>
        <p:origin x="125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8/13/2025</a:t>
            </a:fld>
            <a:endParaRPr lang="en-US" dirty="0"/>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8/13/2025</a:t>
            </a:fld>
            <a:endParaRPr lang="en-US" dirty="0"/>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dirty="0"/>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justdisciple.com/types-of-worship-in-christianity/#public"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justdisciple.com/types-of-worship-in-christianity/#non-liturgical" TargetMode="External"/><Relationship Id="rId5" Type="http://schemas.openxmlformats.org/officeDocument/2006/relationships/hyperlink" Target="https://justdisciple.com/types-of-worship-in-christianity/#ritual" TargetMode="External"/><Relationship Id="rId4" Type="http://schemas.openxmlformats.org/officeDocument/2006/relationships/hyperlink" Target="https://justdisciple.com/types-of-worship-in-christianity/#persona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orshiparts.net/resources/worshipdefinition/#:~:text=Personal%20Worship%20is%20the%20act%20of%20spending,starts%20with%20your%20personal%20time%20with%20God"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singlefocusindy.org/uploads/7/4/1/8/7418039/bob_2.4_session_1_notes.pdf"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singlefocusindy.org/uploads/7/4/1/8/7418039/bob_2.4_session_1_notes.pdf"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discipleship.org/blog/private-worship/"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merriam-webster.com/thesaurus/grandness" TargetMode="External"/><Relationship Id="rId13" Type="http://schemas.openxmlformats.org/officeDocument/2006/relationships/hyperlink" Target="https://www.merriam-webster.com/thesaurus/richness" TargetMode="External"/><Relationship Id="rId3" Type="http://schemas.openxmlformats.org/officeDocument/2006/relationships/hyperlink" Target="https://www.merriam-webster.com/thesaurus/brilliance" TargetMode="External"/><Relationship Id="rId7" Type="http://schemas.openxmlformats.org/officeDocument/2006/relationships/hyperlink" Target="https://www.merriam-webster.com/thesaurus/nobility" TargetMode="External"/><Relationship Id="rId12" Type="http://schemas.openxmlformats.org/officeDocument/2006/relationships/hyperlink" Target="https://www.merriam-webster.com/thesaurus/sublimenes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merriam-webster.com/thesaurus/grandeur" TargetMode="External"/><Relationship Id="rId11" Type="http://schemas.openxmlformats.org/officeDocument/2006/relationships/hyperlink" Target="https://www.merriam-webster.com/thesaurus/stateliness" TargetMode="External"/><Relationship Id="rId5" Type="http://schemas.openxmlformats.org/officeDocument/2006/relationships/hyperlink" Target="https://www.merriam-webster.com/thesaurus/magnificence" TargetMode="External"/><Relationship Id="rId15" Type="http://schemas.openxmlformats.org/officeDocument/2006/relationships/hyperlink" Target="https://www.merriam-webster.com/thesaurus/awesomeness" TargetMode="External"/><Relationship Id="rId10" Type="http://schemas.openxmlformats.org/officeDocument/2006/relationships/hyperlink" Target="https://www.merriam-webster.com/thesaurus/splendidness" TargetMode="External"/><Relationship Id="rId4" Type="http://schemas.openxmlformats.org/officeDocument/2006/relationships/hyperlink" Target="https://www.merriam-webster.com/thesaurus/elegance" TargetMode="External"/><Relationship Id="rId9" Type="http://schemas.openxmlformats.org/officeDocument/2006/relationships/hyperlink" Target="https://www.merriam-webster.com/thesaurus/marvelousness" TargetMode="External"/><Relationship Id="rId14" Type="http://schemas.openxmlformats.org/officeDocument/2006/relationships/hyperlink" Target="https://www.merriam-webster.com/thesaurus/luxuri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text on a red background&#10;&#10;AI-generated content may be incorrect.">
            <a:extLst>
              <a:ext uri="{FF2B5EF4-FFF2-40B4-BE49-F238E27FC236}">
                <a16:creationId xmlns:a16="http://schemas.microsoft.com/office/drawing/2014/main" id="{6EF09F57-4FDB-ADDB-9767-1F60A06D1D4B}"/>
              </a:ext>
            </a:extLst>
          </p:cNvPr>
          <p:cNvPicPr>
            <a:picLocks noChangeAspect="1"/>
          </p:cNvPicPr>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CA4C-74BE-73B7-86CD-4CEB1B39149E}"/>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89E50592-3748-B444-AC71-72EC7CF64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BCB029-24EF-D30C-3773-07EBC530AFEA}"/>
              </a:ext>
            </a:extLst>
          </p:cNvPr>
          <p:cNvSpPr/>
          <p:nvPr/>
        </p:nvSpPr>
        <p:spPr>
          <a:xfrm>
            <a:off x="295272" y="1137920"/>
            <a:ext cx="11481955" cy="4779703"/>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2C37FB-3F32-0DF6-0D1B-474B89AA0DC2}"/>
              </a:ext>
            </a:extLst>
          </p:cNvPr>
          <p:cNvSpPr txBox="1"/>
          <p:nvPr/>
        </p:nvSpPr>
        <p:spPr>
          <a:xfrm>
            <a:off x="295272" y="1026160"/>
            <a:ext cx="11657726" cy="5139869"/>
          </a:xfrm>
          <a:prstGeom prst="rect">
            <a:avLst/>
          </a:prstGeom>
          <a:solidFill>
            <a:schemeClr val="accent6">
              <a:lumMod val="50000"/>
            </a:schemeClr>
          </a:solidFill>
        </p:spPr>
        <p:txBody>
          <a:bodyPr wrap="square">
            <a:spAutoFit/>
          </a:bodyPr>
          <a:lstStyle/>
          <a:p>
            <a:r>
              <a:rPr lang="en-US" sz="4400" b="0" i="0" u="sng" strike="noStrike" dirty="0">
                <a:solidFill>
                  <a:schemeClr val="bg1"/>
                </a:solidFill>
                <a:effectLst/>
                <a:latin typeface="Amasis MT Pro Medium" panose="02040604050005020304" pitchFamily="18" charset="0"/>
              </a:rPr>
              <a:t>CONTEXTS of WORSHIP</a:t>
            </a:r>
          </a:p>
          <a:p>
            <a:pPr marL="457200" indent="-457200">
              <a:buFont typeface="+mj-lt"/>
              <a:buAutoNum type="arabicPeriod"/>
            </a:pPr>
            <a:endParaRPr lang="en-US" sz="3200" b="0" i="0" u="none" strike="noStrike" dirty="0">
              <a:solidFill>
                <a:schemeClr val="bg1"/>
              </a:solidFill>
              <a:effectLst/>
              <a:latin typeface="Amasis MT Pro Medium" panose="02040604050005020304" pitchFamily="18" charset="0"/>
            </a:endParaRPr>
          </a:p>
          <a:p>
            <a:pPr marL="457200" indent="-457200">
              <a:buFontTx/>
              <a:buAutoNum type="arabicPeriod"/>
            </a:pPr>
            <a:r>
              <a:rPr lang="en-US" sz="3600" b="1" u="sng" dirty="0">
                <a:solidFill>
                  <a:schemeClr val="bg1"/>
                </a:solidFill>
                <a:latin typeface="Amasis MT Pro" panose="02040504050005020304" pitchFamily="18" charset="0"/>
                <a:hlinkClick r:id="rId3">
                  <a:extLst>
                    <a:ext uri="{A12FA001-AC4F-418D-AE19-62706E023703}">
                      <ahyp:hlinkClr xmlns:ahyp="http://schemas.microsoft.com/office/drawing/2018/hyperlinkcolor" val="tx"/>
                    </a:ext>
                  </a:extLst>
                </a:hlinkClick>
              </a:rPr>
              <a:t>Public Worship</a:t>
            </a:r>
            <a:r>
              <a:rPr lang="en-US" sz="3600" b="1" u="sng" dirty="0">
                <a:solidFill>
                  <a:schemeClr val="bg1"/>
                </a:solidFill>
                <a:latin typeface="Amasis MT Pro" panose="02040504050005020304" pitchFamily="18" charset="0"/>
              </a:rPr>
              <a:t> (Corporate/Community)</a:t>
            </a:r>
            <a:endParaRPr lang="en-US" sz="3600" dirty="0">
              <a:solidFill>
                <a:schemeClr val="bg1"/>
              </a:solidFill>
              <a:latin typeface="Amasis MT Pro" panose="02040504050005020304" pitchFamily="18" charset="0"/>
            </a:endParaRPr>
          </a:p>
          <a:p>
            <a:pPr marL="457200" indent="-457200">
              <a:buAutoNum type="arabicPeriod"/>
            </a:pPr>
            <a:r>
              <a:rPr lang="en-US" sz="3600" b="1" u="sng" dirty="0">
                <a:highlight>
                  <a:srgbClr val="FFFF00"/>
                </a:highlight>
                <a:latin typeface="Amasis MT Pro" panose="02040504050005020304" pitchFamily="18" charset="0"/>
                <a:hlinkClick r:id="rId4">
                  <a:extLst>
                    <a:ext uri="{A12FA001-AC4F-418D-AE19-62706E023703}">
                      <ahyp:hlinkClr xmlns:ahyp="http://schemas.microsoft.com/office/drawing/2018/hyperlinkcolor" val="tx"/>
                    </a:ext>
                  </a:extLst>
                </a:hlinkClick>
              </a:rPr>
              <a:t>Private Worship</a:t>
            </a:r>
            <a:r>
              <a:rPr lang="en-US" sz="3600" b="1" u="sng" dirty="0">
                <a:highlight>
                  <a:srgbClr val="FFFF00"/>
                </a:highlight>
                <a:latin typeface="Amasis MT Pro" panose="02040504050005020304" pitchFamily="18" charset="0"/>
              </a:rPr>
              <a:t> – ( Personal/Individual)</a:t>
            </a:r>
            <a:endParaRPr lang="en-US" sz="3600" dirty="0">
              <a:highlight>
                <a:srgbClr val="FFFF00"/>
              </a:highlight>
              <a:latin typeface="Amasis MT Pro" panose="02040504050005020304" pitchFamily="18" charset="0"/>
            </a:endParaRPr>
          </a:p>
          <a:p>
            <a:pPr marL="457200" indent="-457200">
              <a:buAutoNum type="arabicPeriod"/>
            </a:pPr>
            <a:r>
              <a:rPr lang="en-US" sz="3600" b="1" u="sng" dirty="0">
                <a:solidFill>
                  <a:schemeClr val="bg1"/>
                </a:solidFill>
                <a:latin typeface="Amasis MT Pro" panose="02040504050005020304" pitchFamily="18" charset="0"/>
                <a:hlinkClick r:id="rId5">
                  <a:extLst>
                    <a:ext uri="{A12FA001-AC4F-418D-AE19-62706E023703}">
                      <ahyp:hlinkClr xmlns:ahyp="http://schemas.microsoft.com/office/drawing/2018/hyperlinkcolor" val="tx"/>
                    </a:ext>
                  </a:extLst>
                </a:hlinkClick>
              </a:rPr>
              <a:t>Ritual Based Worship</a:t>
            </a:r>
            <a:r>
              <a:rPr lang="en-US" sz="3600" b="1" u="sng" dirty="0">
                <a:solidFill>
                  <a:schemeClr val="bg1"/>
                </a:solidFill>
                <a:latin typeface="Amasis MT Pro" panose="02040504050005020304" pitchFamily="18" charset="0"/>
              </a:rPr>
              <a:t> – (Liturgy-based)</a:t>
            </a:r>
          </a:p>
          <a:p>
            <a:pPr marL="457200" indent="-457200">
              <a:buAutoNum type="arabicPeriod"/>
            </a:pPr>
            <a:r>
              <a:rPr lang="en-US" sz="3600" b="1" u="sng" dirty="0">
                <a:solidFill>
                  <a:schemeClr val="bg1"/>
                </a:solidFill>
                <a:latin typeface="Amasis MT Pro" panose="02040504050005020304" pitchFamily="18" charset="0"/>
              </a:rPr>
              <a:t>Sacrificial – (Submission, Fasting, Giving, Contrition)</a:t>
            </a:r>
            <a:endParaRPr lang="en-US" sz="3200" dirty="0">
              <a:solidFill>
                <a:schemeClr val="bg1"/>
              </a:solidFill>
              <a:latin typeface="Amasis MT Pro Medium" panose="02040604050005020304" pitchFamily="18" charset="0"/>
            </a:endParaRPr>
          </a:p>
          <a:p>
            <a:pPr marL="457200" indent="-457200">
              <a:buAutoNum type="arabicPeriod"/>
            </a:pPr>
            <a:r>
              <a:rPr lang="en-US" sz="3600" b="1" u="sng" dirty="0">
                <a:solidFill>
                  <a:schemeClr val="bg1"/>
                </a:solidFill>
                <a:latin typeface="Amasis MT Pro" panose="02040504050005020304" pitchFamily="18" charset="0"/>
                <a:hlinkClick r:id="rId6">
                  <a:extLst>
                    <a:ext uri="{A12FA001-AC4F-418D-AE19-62706E023703}">
                      <ahyp:hlinkClr xmlns:ahyp="http://schemas.microsoft.com/office/drawing/2018/hyperlinkcolor" val="tx"/>
                    </a:ext>
                  </a:extLst>
                </a:hlinkClick>
              </a:rPr>
              <a:t>Non-liturgical Worship</a:t>
            </a:r>
            <a:r>
              <a:rPr lang="en-US" sz="3600" b="1" u="sng" dirty="0">
                <a:solidFill>
                  <a:schemeClr val="bg1"/>
                </a:solidFill>
                <a:latin typeface="Amasis MT Pro" panose="02040504050005020304" pitchFamily="18" charset="0"/>
              </a:rPr>
              <a:t> – (Service to others, Thanksgiving)</a:t>
            </a:r>
          </a:p>
        </p:txBody>
      </p:sp>
    </p:spTree>
    <p:extLst>
      <p:ext uri="{BB962C8B-B14F-4D97-AF65-F5344CB8AC3E}">
        <p14:creationId xmlns:p14="http://schemas.microsoft.com/office/powerpoint/2010/main" val="304560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F94C7-EEB9-8A1A-77C8-84F6B75724E3}"/>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27D542E0-16A9-90AF-A6D7-AE5F8A04485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E6F7E15-00EE-5BFD-BC6E-AFFAF2603831}"/>
              </a:ext>
            </a:extLst>
          </p:cNvPr>
          <p:cNvSpPr/>
          <p:nvPr/>
        </p:nvSpPr>
        <p:spPr>
          <a:xfrm>
            <a:off x="449407" y="1676474"/>
            <a:ext cx="11513011" cy="499568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300" b="1" dirty="0">
                <a:solidFill>
                  <a:schemeClr val="accent6">
                    <a:lumMod val="50000"/>
                  </a:schemeClr>
                </a:solidFill>
              </a:rPr>
              <a:t>Worship is multifaceted in its dimensions</a:t>
            </a:r>
            <a:r>
              <a:rPr lang="en-US" sz="2300" dirty="0">
                <a:solidFill>
                  <a:schemeClr val="accent6">
                    <a:lumMod val="50000"/>
                  </a:schemeClr>
                </a:solidFill>
              </a:rPr>
              <a:t>, as is evidenced by a plethora of Biblical words describing worship: “to fear, bow, honor, glorify, magnify, exalt, adore, sing, praise, thank, serve, give.”</a:t>
            </a:r>
          </a:p>
          <a:p>
            <a:pPr marL="342900" indent="-342900">
              <a:buFont typeface="Arial" panose="020B0604020202020204" pitchFamily="34" charset="0"/>
              <a:buChar char="•"/>
            </a:pPr>
            <a:r>
              <a:rPr lang="en-US" sz="2300" dirty="0">
                <a:solidFill>
                  <a:schemeClr val="accent6">
                    <a:lumMod val="50000"/>
                  </a:schemeClr>
                </a:solidFill>
              </a:rPr>
              <a:t> Worship necessitates </a:t>
            </a:r>
            <a:r>
              <a:rPr lang="en-US" sz="2300" b="1" dirty="0">
                <a:solidFill>
                  <a:schemeClr val="accent6">
                    <a:lumMod val="50000"/>
                  </a:schemeClr>
                </a:solidFill>
              </a:rPr>
              <a:t>thinking about God </a:t>
            </a:r>
            <a:r>
              <a:rPr lang="en-US" sz="2300" dirty="0">
                <a:solidFill>
                  <a:schemeClr val="accent6">
                    <a:lumMod val="50000"/>
                  </a:schemeClr>
                </a:solidFill>
              </a:rPr>
              <a:t>(“meditate”).</a:t>
            </a:r>
          </a:p>
          <a:p>
            <a:pPr marL="342900" indent="-342900">
              <a:buFont typeface="Arial" panose="020B0604020202020204" pitchFamily="34" charset="0"/>
              <a:buChar char="•"/>
            </a:pPr>
            <a:r>
              <a:rPr lang="en-US" sz="2300" dirty="0">
                <a:solidFill>
                  <a:schemeClr val="accent6">
                    <a:lumMod val="50000"/>
                  </a:schemeClr>
                </a:solidFill>
              </a:rPr>
              <a:t> Worship is </a:t>
            </a:r>
            <a:r>
              <a:rPr lang="en-US" sz="2300" b="1" dirty="0">
                <a:solidFill>
                  <a:schemeClr val="accent6">
                    <a:lumMod val="50000"/>
                  </a:schemeClr>
                </a:solidFill>
              </a:rPr>
              <a:t>all about God </a:t>
            </a:r>
            <a:r>
              <a:rPr lang="en-US" sz="2300" dirty="0">
                <a:solidFill>
                  <a:schemeClr val="accent6">
                    <a:lumMod val="50000"/>
                  </a:schemeClr>
                </a:solidFill>
              </a:rPr>
              <a:t>(and what He wants/deserves), not us (cf. John 3:30; Isaiah 6)</a:t>
            </a:r>
          </a:p>
          <a:p>
            <a:pPr marL="342900" indent="-342900">
              <a:buFont typeface="Arial" panose="020B0604020202020204" pitchFamily="34" charset="0"/>
              <a:buChar char="•"/>
            </a:pPr>
            <a:r>
              <a:rPr lang="en-US" sz="2300" dirty="0">
                <a:solidFill>
                  <a:schemeClr val="accent6">
                    <a:lumMod val="50000"/>
                  </a:schemeClr>
                </a:solidFill>
              </a:rPr>
              <a:t>Worship is </a:t>
            </a:r>
            <a:r>
              <a:rPr lang="en-US" sz="2300" b="1" dirty="0">
                <a:solidFill>
                  <a:schemeClr val="accent6">
                    <a:lumMod val="50000"/>
                  </a:schemeClr>
                </a:solidFill>
              </a:rPr>
              <a:t>ascribing to God </a:t>
            </a:r>
            <a:r>
              <a:rPr lang="en-US" sz="2300" dirty="0">
                <a:solidFill>
                  <a:schemeClr val="accent6">
                    <a:lumMod val="50000"/>
                  </a:schemeClr>
                </a:solidFill>
              </a:rPr>
              <a:t>(not giving, but acknowledging) His worth (Psalm 29:1-2; 96:7-9 [1 Chronicles 16:28-29]; Revelation 4:11; 5:12). — It comes from the Saxon word “worthship.”</a:t>
            </a:r>
          </a:p>
          <a:p>
            <a:pPr marL="342900" indent="-342900">
              <a:buFont typeface="Arial" panose="020B0604020202020204" pitchFamily="34" charset="0"/>
              <a:buChar char="•"/>
            </a:pPr>
            <a:r>
              <a:rPr lang="en-US" sz="2300" dirty="0">
                <a:solidFill>
                  <a:schemeClr val="accent6">
                    <a:lumMod val="50000"/>
                  </a:schemeClr>
                </a:solidFill>
              </a:rPr>
              <a:t> Worship is </a:t>
            </a:r>
            <a:r>
              <a:rPr lang="en-US" sz="2300" b="1" dirty="0">
                <a:solidFill>
                  <a:schemeClr val="accent6">
                    <a:lumMod val="50000"/>
                  </a:schemeClr>
                </a:solidFill>
              </a:rPr>
              <a:t>overflow</a:t>
            </a:r>
            <a:r>
              <a:rPr lang="en-US" sz="2300" dirty="0">
                <a:solidFill>
                  <a:schemeClr val="accent6">
                    <a:lumMod val="50000"/>
                  </a:schemeClr>
                </a:solidFill>
              </a:rPr>
              <a:t> (Psalm 45:1). — The word “overflow” means “to boil over.” “Praise is the boiling over of a hot heart” (MacArthur, p. 43; cf. Luke 24:32)</a:t>
            </a:r>
          </a:p>
          <a:p>
            <a:pPr marL="342900" indent="-342900">
              <a:buFont typeface="Arial" panose="020B0604020202020204" pitchFamily="34" charset="0"/>
              <a:buChar char="•"/>
            </a:pPr>
            <a:r>
              <a:rPr lang="en-US" sz="2300" dirty="0">
                <a:solidFill>
                  <a:schemeClr val="accent6">
                    <a:lumMod val="50000"/>
                  </a:schemeClr>
                </a:solidFill>
              </a:rPr>
              <a:t>Worship is both a </a:t>
            </a:r>
            <a:r>
              <a:rPr lang="en-US" sz="2300" b="1" dirty="0">
                <a:solidFill>
                  <a:schemeClr val="accent6">
                    <a:lumMod val="50000"/>
                  </a:schemeClr>
                </a:solidFill>
              </a:rPr>
              <a:t>means and an end</a:t>
            </a:r>
            <a:r>
              <a:rPr lang="en-US" sz="2300" dirty="0">
                <a:solidFill>
                  <a:schemeClr val="accent6">
                    <a:lumMod val="50000"/>
                  </a:schemeClr>
                </a:solidFill>
              </a:rPr>
              <a:t>. — As an end, it brings us into an encounter with God, which nothing else can surpass. As a means, it transforms our lives and empowers our mission</a:t>
            </a:r>
          </a:p>
          <a:p>
            <a:pPr marL="342900" indent="-342900">
              <a:buFont typeface="Arial" panose="020B0604020202020204" pitchFamily="34" charset="0"/>
              <a:buChar char="•"/>
            </a:pPr>
            <a:endParaRPr lang="en-US" sz="2300" dirty="0">
              <a:solidFill>
                <a:schemeClr val="accent6">
                  <a:lumMod val="50000"/>
                </a:schemeClr>
              </a:solidFill>
            </a:endParaRPr>
          </a:p>
        </p:txBody>
      </p:sp>
      <p:sp>
        <p:nvSpPr>
          <p:cNvPr id="6" name="Rectangle 5">
            <a:extLst>
              <a:ext uri="{FF2B5EF4-FFF2-40B4-BE49-F238E27FC236}">
                <a16:creationId xmlns:a16="http://schemas.microsoft.com/office/drawing/2014/main" id="{D8A12E70-3EC7-6A0A-892B-04CED8A35261}"/>
              </a:ext>
            </a:extLst>
          </p:cNvPr>
          <p:cNvSpPr/>
          <p:nvPr/>
        </p:nvSpPr>
        <p:spPr>
          <a:xfrm>
            <a:off x="449407" y="185842"/>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37A681-0B5C-C3F3-C80F-3145D65FCB0C}"/>
              </a:ext>
            </a:extLst>
          </p:cNvPr>
          <p:cNvSpPr txBox="1"/>
          <p:nvPr/>
        </p:nvSpPr>
        <p:spPr>
          <a:xfrm>
            <a:off x="582352" y="84185"/>
            <a:ext cx="10798695" cy="1661993"/>
          </a:xfrm>
          <a:prstGeom prst="rect">
            <a:avLst/>
          </a:prstGeom>
          <a:solidFill>
            <a:schemeClr val="accent6">
              <a:lumMod val="50000"/>
            </a:schemeClr>
          </a:solidFill>
        </p:spPr>
        <p:txBody>
          <a:bodyPr wrap="square" rtlCol="0">
            <a:spAutoFit/>
          </a:bodyPr>
          <a:lstStyle/>
          <a:p>
            <a:pPr algn="ctr"/>
            <a:endParaRPr lang="en-US" sz="2400" b="1" dirty="0">
              <a:solidFill>
                <a:schemeClr val="bg1"/>
              </a:solidFill>
            </a:endParaRPr>
          </a:p>
          <a:p>
            <a:pPr algn="ctr"/>
            <a:r>
              <a:rPr lang="en-US" sz="5400" b="1" u="sng" dirty="0">
                <a:solidFill>
                  <a:schemeClr val="bg1"/>
                </a:solidFill>
                <a:latin typeface="+mj-lt"/>
              </a:rPr>
              <a:t>INDIVIDUAL/PERSONAL WORSHIP</a:t>
            </a:r>
          </a:p>
          <a:p>
            <a:pPr algn="ctr"/>
            <a:r>
              <a:rPr lang="en-US" sz="2400" b="1" dirty="0">
                <a:solidFill>
                  <a:schemeClr val="bg1"/>
                </a:solidFill>
              </a:rPr>
              <a:t>  </a:t>
            </a:r>
            <a:endParaRPr lang="en-US" sz="4400" b="1" dirty="0">
              <a:solidFill>
                <a:schemeClr val="bg1"/>
              </a:solidFill>
            </a:endParaRPr>
          </a:p>
        </p:txBody>
      </p:sp>
    </p:spTree>
    <p:extLst>
      <p:ext uri="{BB962C8B-B14F-4D97-AF65-F5344CB8AC3E}">
        <p14:creationId xmlns:p14="http://schemas.microsoft.com/office/powerpoint/2010/main" val="381024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7A90-0874-C6E2-5591-DDE50F4F01DC}"/>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4CEE1E19-3095-B208-D2C1-0B0294FA23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24A3120-CC56-6D66-3C2F-87AA5C71309D}"/>
              </a:ext>
            </a:extLst>
          </p:cNvPr>
          <p:cNvSpPr/>
          <p:nvPr/>
        </p:nvSpPr>
        <p:spPr>
          <a:xfrm>
            <a:off x="449407" y="1676474"/>
            <a:ext cx="11513011" cy="459180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Personal Worship </a:t>
            </a:r>
            <a:r>
              <a:rPr lang="en-US" sz="3200" dirty="0">
                <a:solidFill>
                  <a:schemeClr val="tx1"/>
                </a:solidFill>
              </a:rPr>
              <a:t>is the act of </a:t>
            </a:r>
          </a:p>
          <a:p>
            <a:pPr marL="457200" indent="-457200">
              <a:buFont typeface="Arial" panose="020B0604020202020204" pitchFamily="34" charset="0"/>
              <a:buChar char="•"/>
            </a:pPr>
            <a:r>
              <a:rPr lang="en-US" sz="3200" dirty="0">
                <a:solidFill>
                  <a:schemeClr val="tx1"/>
                </a:solidFill>
              </a:rPr>
              <a:t>spending time with God on a regular basis </a:t>
            </a:r>
          </a:p>
          <a:p>
            <a:pPr marL="457200" indent="-457200">
              <a:buFont typeface="Arial" panose="020B0604020202020204" pitchFamily="34" charset="0"/>
              <a:buChar char="•"/>
            </a:pPr>
            <a:r>
              <a:rPr lang="en-US" sz="3200" dirty="0">
                <a:solidFill>
                  <a:schemeClr val="tx1"/>
                </a:solidFill>
              </a:rPr>
              <a:t>for the purpose of deepening our love and respect for God and</a:t>
            </a:r>
          </a:p>
          <a:p>
            <a:pPr marL="457200" indent="-457200">
              <a:buFont typeface="Arial" panose="020B0604020202020204" pitchFamily="34" charset="0"/>
              <a:buChar char="•"/>
            </a:pPr>
            <a:r>
              <a:rPr lang="en-US" sz="3200" dirty="0">
                <a:solidFill>
                  <a:schemeClr val="tx1"/>
                </a:solidFill>
              </a:rPr>
              <a:t>being changed into the image of Christ.</a:t>
            </a:r>
          </a:p>
          <a:p>
            <a:r>
              <a:rPr lang="en-US" sz="3200" dirty="0">
                <a:solidFill>
                  <a:schemeClr val="tx1"/>
                </a:solidFill>
              </a:rPr>
              <a:t> </a:t>
            </a:r>
            <a:r>
              <a:rPr lang="en-US" sz="3200" b="1" dirty="0">
                <a:solidFill>
                  <a:schemeClr val="tx1"/>
                </a:solidFill>
              </a:rPr>
              <a:t>Worship begins at home</a:t>
            </a:r>
            <a:r>
              <a:rPr lang="en-US" sz="3200" dirty="0">
                <a:solidFill>
                  <a:schemeClr val="tx1"/>
                </a:solidFill>
              </a:rPr>
              <a:t>. Therefore</a:t>
            </a:r>
            <a:r>
              <a:rPr lang="en-US" sz="3200" b="1" dirty="0">
                <a:solidFill>
                  <a:schemeClr val="tx1"/>
                </a:solidFill>
              </a:rPr>
              <a:t>, true worship starts with your personal time with God. </a:t>
            </a:r>
            <a:r>
              <a:rPr lang="en-US" sz="3200" dirty="0">
                <a:solidFill>
                  <a:schemeClr val="tx1"/>
                </a:solidFill>
              </a:rPr>
              <a:t>Our lifestyle of worship and our corporate worship should be an outward reflection of our personal worship.</a:t>
            </a:r>
            <a:endParaRPr lang="en-US" sz="1600" b="1" dirty="0">
              <a:solidFill>
                <a:schemeClr val="tx1"/>
              </a:solidFill>
            </a:endParaRPr>
          </a:p>
          <a:p>
            <a:r>
              <a:rPr lang="en-US" sz="2000" dirty="0">
                <a:solidFill>
                  <a:schemeClr val="tx1"/>
                </a:solidFill>
                <a:hlinkClick r:id="rId3"/>
              </a:rPr>
              <a:t>https://worshiparts.net/resources/worshipdefinition/#:~:text=Personal%20Worship%20is%20the%20act%20of%20spending,starts%20with%20your%20personal%20time%20with%20God</a:t>
            </a:r>
            <a:r>
              <a:rPr lang="en-US" sz="2000" dirty="0">
                <a:solidFill>
                  <a:schemeClr val="tx1"/>
                </a:solidFill>
              </a:rPr>
              <a:t>. </a:t>
            </a:r>
          </a:p>
        </p:txBody>
      </p:sp>
      <p:sp>
        <p:nvSpPr>
          <p:cNvPr id="6" name="Rectangle 5">
            <a:extLst>
              <a:ext uri="{FF2B5EF4-FFF2-40B4-BE49-F238E27FC236}">
                <a16:creationId xmlns:a16="http://schemas.microsoft.com/office/drawing/2014/main" id="{02D35A58-FB74-E06F-EF6E-40EBB5D9C474}"/>
              </a:ext>
            </a:extLst>
          </p:cNvPr>
          <p:cNvSpPr/>
          <p:nvPr/>
        </p:nvSpPr>
        <p:spPr>
          <a:xfrm>
            <a:off x="449407" y="185842"/>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053161C-A783-84D0-2D31-45A1FF95D337}"/>
              </a:ext>
            </a:extLst>
          </p:cNvPr>
          <p:cNvSpPr txBox="1"/>
          <p:nvPr/>
        </p:nvSpPr>
        <p:spPr>
          <a:xfrm>
            <a:off x="582352" y="168369"/>
            <a:ext cx="10798695" cy="1508105"/>
          </a:xfrm>
          <a:prstGeom prst="rect">
            <a:avLst/>
          </a:prstGeom>
          <a:solidFill>
            <a:schemeClr val="accent6">
              <a:lumMod val="50000"/>
            </a:schemeClr>
          </a:solidFill>
        </p:spPr>
        <p:txBody>
          <a:bodyPr wrap="square" rtlCol="0">
            <a:spAutoFit/>
          </a:bodyPr>
          <a:lstStyle/>
          <a:p>
            <a:pPr algn="ctr"/>
            <a:endParaRPr lang="en-US" sz="2400" b="1" dirty="0">
              <a:solidFill>
                <a:schemeClr val="bg1"/>
              </a:solidFill>
            </a:endParaRPr>
          </a:p>
          <a:p>
            <a:pPr algn="ctr"/>
            <a:r>
              <a:rPr lang="en-US" sz="4400" b="1" u="sng" dirty="0">
                <a:solidFill>
                  <a:schemeClr val="bg1"/>
                </a:solidFill>
              </a:rPr>
              <a:t>INDIVIDUAL/PERSONAL WORSHIP</a:t>
            </a:r>
          </a:p>
          <a:p>
            <a:pPr algn="ctr"/>
            <a:r>
              <a:rPr lang="en-US" sz="2400" b="1" dirty="0">
                <a:solidFill>
                  <a:schemeClr val="bg1"/>
                </a:solidFill>
              </a:rPr>
              <a:t>  </a:t>
            </a:r>
            <a:endParaRPr lang="en-US" sz="4400" b="1" dirty="0">
              <a:solidFill>
                <a:schemeClr val="bg1"/>
              </a:solidFill>
            </a:endParaRPr>
          </a:p>
        </p:txBody>
      </p:sp>
    </p:spTree>
    <p:extLst>
      <p:ext uri="{BB962C8B-B14F-4D97-AF65-F5344CB8AC3E}">
        <p14:creationId xmlns:p14="http://schemas.microsoft.com/office/powerpoint/2010/main" val="400772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0B42-5D7F-3F28-B305-0F0D73C9CD17}"/>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4C737C8-9F23-9BA2-CBFC-63C020CD6E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D8F39BF-13CF-F289-4284-F25C16191F79}"/>
              </a:ext>
            </a:extLst>
          </p:cNvPr>
          <p:cNvSpPr/>
          <p:nvPr/>
        </p:nvSpPr>
        <p:spPr>
          <a:xfrm>
            <a:off x="339494" y="1530734"/>
            <a:ext cx="11513011" cy="5141423"/>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b="1" dirty="0">
                <a:solidFill>
                  <a:schemeClr val="accent6">
                    <a:lumMod val="50000"/>
                  </a:schemeClr>
                </a:solidFill>
              </a:rPr>
              <a:t>How do we keep our private worship from being “in vain” (Matt. 15:9a)?</a:t>
            </a:r>
          </a:p>
          <a:p>
            <a:r>
              <a:rPr lang="en-US" sz="3000" b="1" dirty="0">
                <a:solidFill>
                  <a:schemeClr val="accent6">
                    <a:lumMod val="50000"/>
                  </a:schemeClr>
                </a:solidFill>
              </a:rPr>
              <a:t> 1. Private worship must be enabled by the). Holy Spirit (1 Corinthians 2:11; 12:3). 2. Private worship must be motivated by love (1 Corinthians 13:1-3). </a:t>
            </a:r>
          </a:p>
          <a:p>
            <a:r>
              <a:rPr lang="en-US" sz="3000" b="1" dirty="0">
                <a:solidFill>
                  <a:schemeClr val="accent6">
                    <a:lumMod val="50000"/>
                  </a:schemeClr>
                </a:solidFill>
              </a:rPr>
              <a:t>3. Private worship must be prioritized over personal service (Luke 10:38-42; John 12:2-8). </a:t>
            </a:r>
          </a:p>
          <a:p>
            <a:r>
              <a:rPr lang="en-US" sz="3000" b="1" dirty="0">
                <a:solidFill>
                  <a:schemeClr val="accent6">
                    <a:lumMod val="50000"/>
                  </a:schemeClr>
                </a:solidFill>
              </a:rPr>
              <a:t>4. Private worship must be practiced in both spirit and in truth (John 4:19-24)</a:t>
            </a:r>
          </a:p>
          <a:p>
            <a:endParaRPr lang="en-US" sz="2000" dirty="0">
              <a:solidFill>
                <a:schemeClr val="accent6">
                  <a:lumMod val="50000"/>
                </a:schemeClr>
              </a:solidFill>
            </a:endParaRPr>
          </a:p>
          <a:p>
            <a:pPr algn="r"/>
            <a:r>
              <a:rPr lang="en-US" sz="2000" dirty="0">
                <a:solidFill>
                  <a:schemeClr val="accent6">
                    <a:lumMod val="50000"/>
                  </a:schemeClr>
                </a:solidFill>
              </a:rPr>
              <a:t>The Importance of Private Worship - Pastor Keith </a:t>
            </a:r>
            <a:r>
              <a:rPr lang="en-US" sz="2000" dirty="0">
                <a:solidFill>
                  <a:schemeClr val="accent6">
                    <a:lumMod val="50000"/>
                  </a:schemeClr>
                </a:solidFill>
                <a:hlinkClick r:id="rId3"/>
              </a:rPr>
              <a:t>https://www.singlefocusindy.org/uploads/7/4/1/8/7418039/bob_2.4_session_1_notes.pdf</a:t>
            </a:r>
            <a:endParaRPr lang="en-US" sz="2000" dirty="0">
              <a:solidFill>
                <a:schemeClr val="accent6">
                  <a:lumMod val="50000"/>
                </a:schemeClr>
              </a:solidFill>
            </a:endParaRPr>
          </a:p>
          <a:p>
            <a:pPr algn="r"/>
            <a:r>
              <a:rPr lang="en-US" sz="2000" dirty="0">
                <a:solidFill>
                  <a:schemeClr val="accent6">
                    <a:lumMod val="50000"/>
                  </a:schemeClr>
                </a:solidFill>
              </a:rPr>
              <a:t>  </a:t>
            </a:r>
            <a:endParaRPr lang="en-US" sz="2400" dirty="0">
              <a:solidFill>
                <a:schemeClr val="accent6">
                  <a:lumMod val="50000"/>
                </a:schemeClr>
              </a:solidFill>
            </a:endParaRPr>
          </a:p>
        </p:txBody>
      </p:sp>
      <p:sp>
        <p:nvSpPr>
          <p:cNvPr id="6" name="Rectangle 5">
            <a:extLst>
              <a:ext uri="{FF2B5EF4-FFF2-40B4-BE49-F238E27FC236}">
                <a16:creationId xmlns:a16="http://schemas.microsoft.com/office/drawing/2014/main" id="{3A29458C-DAD3-409F-C7F9-D6789E4F2DC4}"/>
              </a:ext>
            </a:extLst>
          </p:cNvPr>
          <p:cNvSpPr/>
          <p:nvPr/>
        </p:nvSpPr>
        <p:spPr>
          <a:xfrm>
            <a:off x="449407" y="185842"/>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AD87CF-5669-98D6-4BA7-4EB0DAF2D1D7}"/>
              </a:ext>
            </a:extLst>
          </p:cNvPr>
          <p:cNvSpPr txBox="1"/>
          <p:nvPr/>
        </p:nvSpPr>
        <p:spPr>
          <a:xfrm>
            <a:off x="582352" y="84185"/>
            <a:ext cx="10798695" cy="1446550"/>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INDIVIDUAL/PERSONAL WORSHIP</a:t>
            </a:r>
          </a:p>
          <a:p>
            <a:pPr algn="ctr"/>
            <a:r>
              <a:rPr lang="en-US" sz="4400" b="1" dirty="0">
                <a:solidFill>
                  <a:schemeClr val="bg1"/>
                </a:solidFill>
              </a:rPr>
              <a:t>Guidelines</a:t>
            </a:r>
          </a:p>
        </p:txBody>
      </p:sp>
    </p:spTree>
    <p:extLst>
      <p:ext uri="{BB962C8B-B14F-4D97-AF65-F5344CB8AC3E}">
        <p14:creationId xmlns:p14="http://schemas.microsoft.com/office/powerpoint/2010/main" val="2798927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FC68-D24E-76F3-A51F-F809985DCF8B}"/>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D083A9C4-CD97-CE40-D167-763316026FA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FDEA310-1555-0536-F7C5-71112CE9562D}"/>
              </a:ext>
            </a:extLst>
          </p:cNvPr>
          <p:cNvSpPr/>
          <p:nvPr/>
        </p:nvSpPr>
        <p:spPr>
          <a:xfrm>
            <a:off x="449407" y="1676474"/>
            <a:ext cx="11513011" cy="499568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i="1" dirty="0">
                <a:solidFill>
                  <a:schemeClr val="accent6">
                    <a:lumMod val="50000"/>
                  </a:schemeClr>
                </a:solidFill>
              </a:rPr>
              <a:t>How do we keep our private worship from being “in vain” -</a:t>
            </a:r>
            <a:r>
              <a:rPr lang="en-US" sz="2400" b="1" dirty="0">
                <a:solidFill>
                  <a:schemeClr val="accent6">
                    <a:lumMod val="50000"/>
                  </a:schemeClr>
                </a:solidFill>
              </a:rPr>
              <a:t> cont’d</a:t>
            </a:r>
          </a:p>
          <a:p>
            <a:r>
              <a:rPr lang="en-US" sz="3200" b="1" dirty="0">
                <a:solidFill>
                  <a:schemeClr val="accent6">
                    <a:lumMod val="50000"/>
                  </a:schemeClr>
                </a:solidFill>
              </a:rPr>
              <a:t>5. Private worship must be both an activity and a way of life. • An activity o Commanded — Psalm 100:26. </a:t>
            </a:r>
          </a:p>
          <a:p>
            <a:r>
              <a:rPr lang="en-US" sz="3200" b="1" dirty="0">
                <a:solidFill>
                  <a:schemeClr val="accent6">
                    <a:lumMod val="50000"/>
                  </a:schemeClr>
                </a:solidFill>
              </a:rPr>
              <a:t>6. Private worship must express reverential awe of God (Heb. 12:28-29). • Worship is both a means and an end. </a:t>
            </a:r>
          </a:p>
          <a:p>
            <a:r>
              <a:rPr lang="en-US" sz="3200" b="1" dirty="0">
                <a:solidFill>
                  <a:schemeClr val="accent6">
                    <a:lumMod val="50000"/>
                  </a:schemeClr>
                </a:solidFill>
              </a:rPr>
              <a:t>7. Private worship must be prefaced by confession of sin (Psalm 24:3- 4; 51:15-17; 66:18). </a:t>
            </a:r>
          </a:p>
          <a:p>
            <a:r>
              <a:rPr lang="en-US" sz="3200" b="1" dirty="0">
                <a:solidFill>
                  <a:schemeClr val="accent6">
                    <a:lumMod val="50000"/>
                  </a:schemeClr>
                </a:solidFill>
              </a:rPr>
              <a:t>8. Private worship must result in obedience.</a:t>
            </a:r>
          </a:p>
          <a:p>
            <a:endParaRPr lang="en-US" sz="2400" b="1" dirty="0">
              <a:solidFill>
                <a:schemeClr val="accent6">
                  <a:lumMod val="50000"/>
                </a:schemeClr>
              </a:solidFill>
            </a:endParaRPr>
          </a:p>
          <a:p>
            <a:pPr algn="r"/>
            <a:r>
              <a:rPr lang="en-US" sz="2000" dirty="0">
                <a:solidFill>
                  <a:schemeClr val="accent6">
                    <a:lumMod val="50000"/>
                  </a:schemeClr>
                </a:solidFill>
              </a:rPr>
              <a:t>The Importance of Private Worship - Pastor Keith </a:t>
            </a:r>
            <a:r>
              <a:rPr lang="en-US" sz="2000" dirty="0">
                <a:solidFill>
                  <a:schemeClr val="accent6">
                    <a:lumMod val="50000"/>
                  </a:schemeClr>
                </a:solidFill>
                <a:hlinkClick r:id="rId3"/>
              </a:rPr>
              <a:t>https://www.singlefocusindy.org/uploads/7/4/1/8/7418039/bob_2.4_session_1_notes.pdf</a:t>
            </a:r>
            <a:endParaRPr lang="en-US" sz="2000" dirty="0">
              <a:solidFill>
                <a:schemeClr val="accent6">
                  <a:lumMod val="50000"/>
                </a:schemeClr>
              </a:solidFill>
            </a:endParaRPr>
          </a:p>
          <a:p>
            <a:endParaRPr lang="en-US" sz="2800" b="1" dirty="0">
              <a:solidFill>
                <a:schemeClr val="accent6">
                  <a:lumMod val="50000"/>
                </a:schemeClr>
              </a:solidFill>
            </a:endParaRPr>
          </a:p>
        </p:txBody>
      </p:sp>
      <p:sp>
        <p:nvSpPr>
          <p:cNvPr id="6" name="Rectangle 5">
            <a:extLst>
              <a:ext uri="{FF2B5EF4-FFF2-40B4-BE49-F238E27FC236}">
                <a16:creationId xmlns:a16="http://schemas.microsoft.com/office/drawing/2014/main" id="{B7696E28-AF49-D18F-2A9D-C4D4F438108C}"/>
              </a:ext>
            </a:extLst>
          </p:cNvPr>
          <p:cNvSpPr/>
          <p:nvPr/>
        </p:nvSpPr>
        <p:spPr>
          <a:xfrm>
            <a:off x="449407" y="185842"/>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B0A4B6-01E2-45C4-577A-86B602C45662}"/>
              </a:ext>
            </a:extLst>
          </p:cNvPr>
          <p:cNvSpPr txBox="1"/>
          <p:nvPr/>
        </p:nvSpPr>
        <p:spPr>
          <a:xfrm>
            <a:off x="582352" y="84185"/>
            <a:ext cx="10798695" cy="1446550"/>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INDIVIDUAL/PERSONAL WORSHIP</a:t>
            </a:r>
          </a:p>
          <a:p>
            <a:pPr algn="ctr"/>
            <a:r>
              <a:rPr lang="en-US" sz="4400" b="1" dirty="0">
                <a:solidFill>
                  <a:schemeClr val="bg1"/>
                </a:solidFill>
              </a:rPr>
              <a:t>Guidelines</a:t>
            </a:r>
          </a:p>
        </p:txBody>
      </p:sp>
    </p:spTree>
    <p:extLst>
      <p:ext uri="{BB962C8B-B14F-4D97-AF65-F5344CB8AC3E}">
        <p14:creationId xmlns:p14="http://schemas.microsoft.com/office/powerpoint/2010/main" val="290919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BE559-69AA-94A8-105B-F622EDDF329A}"/>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F13E22F1-5EE2-C768-37A9-4179A51A05D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2E37B8-D29C-BE08-A7AE-1849B0B69161}"/>
              </a:ext>
            </a:extLst>
          </p:cNvPr>
          <p:cNvSpPr/>
          <p:nvPr/>
        </p:nvSpPr>
        <p:spPr>
          <a:xfrm>
            <a:off x="339494" y="1786548"/>
            <a:ext cx="11513011" cy="488560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4000" b="1" dirty="0">
                <a:solidFill>
                  <a:schemeClr val="tx1"/>
                </a:solidFill>
              </a:rPr>
              <a:t>CORE ELEMENTS OF PERSONAL WORSHIP</a:t>
            </a:r>
          </a:p>
          <a:p>
            <a:pPr marL="914400" indent="-396875">
              <a:buFont typeface="Arial" panose="020B0604020202020204" pitchFamily="34" charset="0"/>
              <a:buChar char="•"/>
            </a:pPr>
            <a:r>
              <a:rPr lang="en-US" sz="3600" dirty="0">
                <a:solidFill>
                  <a:schemeClr val="tx1"/>
                </a:solidFill>
              </a:rPr>
              <a:t>BIBLE READING AND SPEAKING</a:t>
            </a:r>
          </a:p>
          <a:p>
            <a:pPr marL="914400" indent="-396875">
              <a:buFont typeface="Arial" panose="020B0604020202020204" pitchFamily="34" charset="0"/>
              <a:buChar char="•"/>
            </a:pPr>
            <a:r>
              <a:rPr lang="en-US" sz="3600" dirty="0">
                <a:solidFill>
                  <a:schemeClr val="tx1"/>
                </a:solidFill>
              </a:rPr>
              <a:t>PRAYING</a:t>
            </a:r>
          </a:p>
          <a:p>
            <a:pPr marL="914400" indent="-396875">
              <a:buFont typeface="Arial" panose="020B0604020202020204" pitchFamily="34" charset="0"/>
              <a:buChar char="•"/>
            </a:pPr>
            <a:r>
              <a:rPr lang="en-US" sz="3600" dirty="0">
                <a:solidFill>
                  <a:schemeClr val="tx1"/>
                </a:solidFill>
              </a:rPr>
              <a:t>REFLECTION/WRITING/PAINTING</a:t>
            </a:r>
          </a:p>
          <a:p>
            <a:pPr marL="914400" indent="-396875">
              <a:buFont typeface="Arial" panose="020B0604020202020204" pitchFamily="34" charset="0"/>
              <a:buChar char="•"/>
            </a:pPr>
            <a:r>
              <a:rPr lang="en-US" sz="3600" dirty="0">
                <a:solidFill>
                  <a:schemeClr val="tx1"/>
                </a:solidFill>
              </a:rPr>
              <a:t>PRAISE AND ADORATION</a:t>
            </a:r>
          </a:p>
          <a:p>
            <a:pPr marL="914400" indent="-396875">
              <a:buFont typeface="Arial" panose="020B0604020202020204" pitchFamily="34" charset="0"/>
              <a:buChar char="•"/>
            </a:pPr>
            <a:r>
              <a:rPr lang="en-US" sz="3600" dirty="0">
                <a:solidFill>
                  <a:schemeClr val="tx1"/>
                </a:solidFill>
              </a:rPr>
              <a:t>SINGING AND DANCING</a:t>
            </a:r>
          </a:p>
          <a:p>
            <a:pPr marL="914400" indent="-396875">
              <a:buFont typeface="Arial" panose="020B0604020202020204" pitchFamily="34" charset="0"/>
              <a:buChar char="•"/>
            </a:pPr>
            <a:r>
              <a:rPr lang="en-US" sz="3600" dirty="0">
                <a:solidFill>
                  <a:schemeClr val="tx1"/>
                </a:solidFill>
              </a:rPr>
              <a:t>APPRECIATING GOD’S CREATIONS</a:t>
            </a:r>
          </a:p>
          <a:p>
            <a:endParaRPr lang="en-US" sz="1400" b="1" dirty="0">
              <a:solidFill>
                <a:schemeClr val="accent6">
                  <a:lumMod val="50000"/>
                </a:schemeClr>
              </a:solidFill>
            </a:endParaRPr>
          </a:p>
          <a:p>
            <a:pPr algn="ctr"/>
            <a:r>
              <a:rPr lang="en-US" sz="3600" b="1" i="1" dirty="0">
                <a:solidFill>
                  <a:schemeClr val="accent6">
                    <a:lumMod val="50000"/>
                  </a:schemeClr>
                </a:solidFill>
                <a:latin typeface="Cambria" panose="02040503050406030204" pitchFamily="18" charset="0"/>
                <a:ea typeface="Cambria" panose="02040503050406030204" pitchFamily="18" charset="0"/>
              </a:rPr>
              <a:t>Colossians 3:17---Whatever you do…</a:t>
            </a:r>
          </a:p>
          <a:p>
            <a:pPr marL="457200" indent="-457200">
              <a:buFont typeface="Arial" panose="020B0604020202020204" pitchFamily="34" charset="0"/>
              <a:buChar char="•"/>
            </a:pPr>
            <a:endParaRPr lang="en-US" sz="3200" dirty="0">
              <a:solidFill>
                <a:schemeClr val="tx1"/>
              </a:solidFill>
            </a:endParaRPr>
          </a:p>
        </p:txBody>
      </p:sp>
      <p:sp>
        <p:nvSpPr>
          <p:cNvPr id="6" name="Rectangle 5">
            <a:extLst>
              <a:ext uri="{FF2B5EF4-FFF2-40B4-BE49-F238E27FC236}">
                <a16:creationId xmlns:a16="http://schemas.microsoft.com/office/drawing/2014/main" id="{90148345-94F1-00BB-398B-17DB98CD73F1}"/>
              </a:ext>
            </a:extLst>
          </p:cNvPr>
          <p:cNvSpPr/>
          <p:nvPr/>
        </p:nvSpPr>
        <p:spPr>
          <a:xfrm>
            <a:off x="449407" y="185842"/>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9066327-8647-30BE-40B3-B0E9A70D264D}"/>
              </a:ext>
            </a:extLst>
          </p:cNvPr>
          <p:cNvSpPr txBox="1"/>
          <p:nvPr/>
        </p:nvSpPr>
        <p:spPr>
          <a:xfrm>
            <a:off x="568959" y="339999"/>
            <a:ext cx="10798695" cy="1446550"/>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INDIVIDUAL/PERSONAL WORSHIP</a:t>
            </a:r>
          </a:p>
          <a:p>
            <a:pPr algn="ctr"/>
            <a:r>
              <a:rPr lang="en-US" sz="4400" b="1" dirty="0">
                <a:solidFill>
                  <a:schemeClr val="bg1"/>
                </a:solidFill>
              </a:rPr>
              <a:t>Core Elements  </a:t>
            </a:r>
          </a:p>
        </p:txBody>
      </p:sp>
    </p:spTree>
    <p:extLst>
      <p:ext uri="{BB962C8B-B14F-4D97-AF65-F5344CB8AC3E}">
        <p14:creationId xmlns:p14="http://schemas.microsoft.com/office/powerpoint/2010/main" val="1482399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48EF-F1E3-A33D-1C39-AF26ACFA2848}"/>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080755A1-D000-46D8-3581-1619F782F8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4940BF4-CE23-70A7-97CF-CCC104665C9A}"/>
              </a:ext>
            </a:extLst>
          </p:cNvPr>
          <p:cNvSpPr/>
          <p:nvPr/>
        </p:nvSpPr>
        <p:spPr>
          <a:xfrm>
            <a:off x="449407" y="1676474"/>
            <a:ext cx="11513011" cy="499568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4000" b="1" dirty="0">
                <a:solidFill>
                  <a:schemeClr val="tx1"/>
                </a:solidFill>
              </a:rPr>
              <a:t>IMPORTANCE OF PERSONAL WORSHIP</a:t>
            </a:r>
            <a:endParaRPr lang="en-US" altLang="en-US" sz="2000" dirty="0">
              <a:solidFill>
                <a:schemeClr val="tx1"/>
              </a:solidFill>
            </a:endParaRP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Strengthens our Faith</a:t>
            </a:r>
            <a:r>
              <a:rPr lang="en-US" altLang="en-US" sz="4000" dirty="0">
                <a:solidFill>
                  <a:srgbClr val="001D35"/>
                </a:solidFill>
                <a:latin typeface="Google Sans"/>
              </a:rPr>
              <a:t> </a:t>
            </a: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Nourishes our Joy</a:t>
            </a:r>
            <a:endParaRPr lang="en-US" altLang="en-US" sz="4000" dirty="0">
              <a:solidFill>
                <a:srgbClr val="001D35"/>
              </a:solidFill>
              <a:latin typeface="Google Sans"/>
            </a:endParaRP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Transforms our Strength</a:t>
            </a: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Centers our Spirit</a:t>
            </a: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Clarifies our Focus</a:t>
            </a: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Fine-tunes our Direction</a:t>
            </a:r>
            <a:endParaRPr lang="en-US" altLang="en-US" sz="4000" dirty="0">
              <a:solidFill>
                <a:srgbClr val="001D35"/>
              </a:solidFill>
              <a:latin typeface="Google Sans"/>
            </a:endParaRPr>
          </a:p>
          <a:p>
            <a:pPr marL="517525" lvl="0" indent="-517525" eaLnBrk="0" fontAlgn="base" hangingPunct="0">
              <a:spcBef>
                <a:spcPct val="0"/>
              </a:spcBef>
              <a:spcAft>
                <a:spcPct val="0"/>
              </a:spcAft>
              <a:buFontTx/>
              <a:buChar char="•"/>
            </a:pPr>
            <a:r>
              <a:rPr lang="en-US" altLang="en-US" sz="4000" b="1" dirty="0">
                <a:solidFill>
                  <a:srgbClr val="001D35"/>
                </a:solidFill>
                <a:latin typeface="Google Sans"/>
              </a:rPr>
              <a:t>Deepens our Relationship with God</a:t>
            </a:r>
            <a:endParaRPr lang="en-US" sz="4000" dirty="0">
              <a:solidFill>
                <a:schemeClr val="tx1"/>
              </a:solidFill>
            </a:endParaRPr>
          </a:p>
          <a:p>
            <a:pPr marL="457200" indent="-457200">
              <a:buFont typeface="Arial" panose="020B0604020202020204" pitchFamily="34" charset="0"/>
              <a:buChar char="•"/>
            </a:pPr>
            <a:endParaRPr lang="en-US" sz="3200" dirty="0">
              <a:solidFill>
                <a:schemeClr val="tx1"/>
              </a:solidFill>
            </a:endParaRPr>
          </a:p>
        </p:txBody>
      </p:sp>
      <p:sp>
        <p:nvSpPr>
          <p:cNvPr id="6" name="Rectangle 5">
            <a:extLst>
              <a:ext uri="{FF2B5EF4-FFF2-40B4-BE49-F238E27FC236}">
                <a16:creationId xmlns:a16="http://schemas.microsoft.com/office/drawing/2014/main" id="{AA5F569B-EF4C-B98E-2566-4D2D4AD2AEBE}"/>
              </a:ext>
            </a:extLst>
          </p:cNvPr>
          <p:cNvSpPr/>
          <p:nvPr/>
        </p:nvSpPr>
        <p:spPr>
          <a:xfrm>
            <a:off x="303068" y="115839"/>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2B55815-7688-43C4-7A6E-461F888B8EC6}"/>
              </a:ext>
            </a:extLst>
          </p:cNvPr>
          <p:cNvSpPr txBox="1"/>
          <p:nvPr/>
        </p:nvSpPr>
        <p:spPr>
          <a:xfrm>
            <a:off x="568959" y="131836"/>
            <a:ext cx="10798695" cy="1446550"/>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INDIVIDUAL/PERSONAL WORSHIP</a:t>
            </a:r>
          </a:p>
          <a:p>
            <a:pPr algn="ctr"/>
            <a:r>
              <a:rPr lang="en-US" sz="4400" b="1" dirty="0">
                <a:solidFill>
                  <a:schemeClr val="bg1"/>
                </a:solidFill>
              </a:rPr>
              <a:t>The Blessings</a:t>
            </a:r>
          </a:p>
        </p:txBody>
      </p:sp>
      <p:sp>
        <p:nvSpPr>
          <p:cNvPr id="2" name="Rectangle 1">
            <a:extLst>
              <a:ext uri="{FF2B5EF4-FFF2-40B4-BE49-F238E27FC236}">
                <a16:creationId xmlns:a16="http://schemas.microsoft.com/office/drawing/2014/main" id="{85217CB5-1C90-6BF5-3171-7FE994E18F5D}"/>
              </a:ext>
            </a:extLst>
          </p:cNvPr>
          <p:cNvSpPr>
            <a:spLocks noChangeArrowheads="1"/>
          </p:cNvSpPr>
          <p:nvPr/>
        </p:nvSpPr>
        <p:spPr bwMode="auto">
          <a:xfrm>
            <a:off x="0" y="-196177"/>
            <a:ext cx="801694" cy="3923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Significance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581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9A761-E7F1-FA2F-D816-082CCBEA8922}"/>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B4881A6E-F395-D2E1-CDA3-E9E85D77E1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B321201-80F0-DD18-BC60-0CA533E74E58}"/>
              </a:ext>
            </a:extLst>
          </p:cNvPr>
          <p:cNvSpPr/>
          <p:nvPr/>
        </p:nvSpPr>
        <p:spPr>
          <a:xfrm>
            <a:off x="449407" y="1676473"/>
            <a:ext cx="11513011" cy="5097341"/>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Exodus 33- Moses in the wilderness</a:t>
            </a:r>
            <a:endParaRPr lang="en-US" sz="3200" b="1" dirty="0">
              <a:solidFill>
                <a:schemeClr val="accent6">
                  <a:lumMod val="50000"/>
                </a:schemeClr>
              </a:solidFill>
            </a:endParaRPr>
          </a:p>
          <a:p>
            <a:r>
              <a:rPr lang="en-US" sz="2000" b="1" dirty="0">
                <a:solidFill>
                  <a:schemeClr val="accent6">
                    <a:lumMod val="50000"/>
                  </a:schemeClr>
                </a:solidFill>
              </a:rPr>
              <a:t>1. </a:t>
            </a:r>
            <a:r>
              <a:rPr lang="en-US" sz="2000" b="1" dirty="0">
                <a:solidFill>
                  <a:schemeClr val="accent6">
                    <a:lumMod val="50000"/>
                  </a:schemeClr>
                </a:solidFill>
                <a:highlight>
                  <a:srgbClr val="FFFF00"/>
                </a:highlight>
              </a:rPr>
              <a:t>You need direction for the journey</a:t>
            </a:r>
            <a:r>
              <a:rPr lang="en-US" sz="2000" dirty="0">
                <a:solidFill>
                  <a:schemeClr val="accent6">
                    <a:lumMod val="50000"/>
                  </a:schemeClr>
                </a:solidFill>
              </a:rPr>
              <a:t>: In Exodus 33, Moses is found leading God’s people from Egypt to the Promised Land. A trip that should have only taken a few days ends up taking 40 years. During this time</a:t>
            </a:r>
            <a:r>
              <a:rPr lang="en-US" sz="2000" b="1" dirty="0">
                <a:solidFill>
                  <a:schemeClr val="accent6">
                    <a:lumMod val="50000"/>
                  </a:schemeClr>
                </a:solidFill>
              </a:rPr>
              <a:t>, Moses regularly meets with God to gain direction for the Israelites’ journey.</a:t>
            </a:r>
          </a:p>
          <a:p>
            <a:r>
              <a:rPr lang="en-US" sz="2000" b="1" dirty="0">
                <a:solidFill>
                  <a:schemeClr val="accent6">
                    <a:lumMod val="50000"/>
                  </a:schemeClr>
                </a:solidFill>
              </a:rPr>
              <a:t>2. </a:t>
            </a:r>
            <a:r>
              <a:rPr lang="en-US" sz="2000" b="1" dirty="0">
                <a:solidFill>
                  <a:schemeClr val="accent6">
                    <a:lumMod val="50000"/>
                  </a:schemeClr>
                </a:solidFill>
                <a:highlight>
                  <a:srgbClr val="FFFF00"/>
                </a:highlight>
              </a:rPr>
              <a:t>You need distance from the distractions</a:t>
            </a:r>
            <a:r>
              <a:rPr lang="en-US" sz="2000" b="1" dirty="0">
                <a:solidFill>
                  <a:schemeClr val="accent6">
                    <a:lumMod val="50000"/>
                  </a:schemeClr>
                </a:solidFill>
              </a:rPr>
              <a:t>:</a:t>
            </a:r>
            <a:r>
              <a:rPr lang="en-US" sz="2000" dirty="0">
                <a:solidFill>
                  <a:schemeClr val="accent6">
                    <a:lumMod val="50000"/>
                  </a:schemeClr>
                </a:solidFill>
              </a:rPr>
              <a:t> In Exodus 33, Moses pitches a tent </a:t>
            </a:r>
            <a:r>
              <a:rPr lang="en-US" sz="2000" b="1" dirty="0">
                <a:solidFill>
                  <a:schemeClr val="accent6">
                    <a:lumMod val="50000"/>
                  </a:schemeClr>
                </a:solidFill>
              </a:rPr>
              <a:t>“far” outside the camp </a:t>
            </a:r>
            <a:r>
              <a:rPr lang="en-US" sz="2000" dirty="0">
                <a:solidFill>
                  <a:schemeClr val="accent6">
                    <a:lumMod val="50000"/>
                  </a:schemeClr>
                </a:solidFill>
              </a:rPr>
              <a:t>where he goes to meet with God. He called this place the “</a:t>
            </a:r>
            <a:r>
              <a:rPr lang="en-US" sz="2000" b="1" dirty="0">
                <a:solidFill>
                  <a:schemeClr val="accent6">
                    <a:lumMod val="50000"/>
                  </a:schemeClr>
                </a:solidFill>
              </a:rPr>
              <a:t>tent of meeting</a:t>
            </a:r>
            <a:r>
              <a:rPr lang="en-US" sz="2000" dirty="0">
                <a:solidFill>
                  <a:schemeClr val="accent6">
                    <a:lumMod val="50000"/>
                  </a:schemeClr>
                </a:solidFill>
              </a:rPr>
              <a:t>.” This tent was location where Moses could connect with God without distractions. We need distance from the world’s distractions, physically and metaphorically.</a:t>
            </a:r>
          </a:p>
          <a:p>
            <a:r>
              <a:rPr lang="en-US" sz="2000" b="1" dirty="0">
                <a:solidFill>
                  <a:schemeClr val="accent6">
                    <a:lumMod val="50000"/>
                  </a:schemeClr>
                </a:solidFill>
              </a:rPr>
              <a:t>3. </a:t>
            </a:r>
            <a:r>
              <a:rPr lang="en-US" sz="2000" b="1" dirty="0">
                <a:solidFill>
                  <a:schemeClr val="accent6">
                    <a:lumMod val="50000"/>
                  </a:schemeClr>
                </a:solidFill>
                <a:highlight>
                  <a:srgbClr val="FFFF00"/>
                </a:highlight>
              </a:rPr>
              <a:t>You need information for making decisions</a:t>
            </a:r>
            <a:r>
              <a:rPr lang="en-US" sz="2000" dirty="0">
                <a:solidFill>
                  <a:schemeClr val="accent6">
                    <a:lumMod val="50000"/>
                  </a:schemeClr>
                </a:solidFill>
              </a:rPr>
              <a:t>: Moses spoke to God “</a:t>
            </a:r>
            <a:r>
              <a:rPr lang="en-US" sz="2000" b="1" dirty="0">
                <a:solidFill>
                  <a:schemeClr val="accent6">
                    <a:lumMod val="50000"/>
                  </a:schemeClr>
                </a:solidFill>
              </a:rPr>
              <a:t>face to face.” </a:t>
            </a:r>
            <a:r>
              <a:rPr lang="en-US" sz="2000" dirty="0">
                <a:solidFill>
                  <a:schemeClr val="accent6">
                    <a:lumMod val="50000"/>
                  </a:schemeClr>
                </a:solidFill>
              </a:rPr>
              <a:t>This means Moses was listening to God’s voice and making decisions based on what God was telling him. Moses was making informed decisions about how to live and lead according to the information he received from his consistent meeting times with God.</a:t>
            </a:r>
          </a:p>
          <a:p>
            <a:r>
              <a:rPr lang="en-US" sz="2000" b="1" dirty="0">
                <a:solidFill>
                  <a:schemeClr val="accent6">
                    <a:lumMod val="50000"/>
                  </a:schemeClr>
                </a:solidFill>
              </a:rPr>
              <a:t>4. </a:t>
            </a:r>
            <a:r>
              <a:rPr lang="en-US" sz="2000" b="1" dirty="0">
                <a:solidFill>
                  <a:schemeClr val="accent6">
                    <a:lumMod val="50000"/>
                  </a:schemeClr>
                </a:solidFill>
                <a:highlight>
                  <a:srgbClr val="FFFF00"/>
                </a:highlight>
              </a:rPr>
              <a:t>You need communication for a relationship</a:t>
            </a:r>
            <a:r>
              <a:rPr lang="en-US" sz="2000" dirty="0">
                <a:solidFill>
                  <a:schemeClr val="accent6">
                    <a:lumMod val="50000"/>
                  </a:schemeClr>
                </a:solidFill>
              </a:rPr>
              <a:t>: Moses is called a </a:t>
            </a:r>
            <a:r>
              <a:rPr lang="en-US" sz="2000" b="1" dirty="0">
                <a:solidFill>
                  <a:schemeClr val="accent6">
                    <a:lumMod val="50000"/>
                  </a:schemeClr>
                </a:solidFill>
              </a:rPr>
              <a:t>“friend of God” </a:t>
            </a:r>
            <a:r>
              <a:rPr lang="en-US" sz="2000" dirty="0">
                <a:solidFill>
                  <a:schemeClr val="accent6">
                    <a:lumMod val="50000"/>
                  </a:schemeClr>
                </a:solidFill>
              </a:rPr>
              <a:t>according to Exodus 33. This friendship grew because Moses was dedicated to his time alone with God. All relationships require communication, and communication takes time.</a:t>
            </a:r>
          </a:p>
          <a:p>
            <a:pPr algn="r"/>
            <a:r>
              <a:rPr lang="en-US" sz="2000" dirty="0">
                <a:solidFill>
                  <a:schemeClr val="accent6">
                    <a:lumMod val="50000"/>
                  </a:schemeClr>
                </a:solidFill>
                <a:hlinkClick r:id="rId3"/>
              </a:rPr>
              <a:t>https://discipleship.org/blog/private-worship/</a:t>
            </a:r>
            <a:r>
              <a:rPr lang="en-US" sz="2000" dirty="0">
                <a:solidFill>
                  <a:schemeClr val="accent6">
                    <a:lumMod val="50000"/>
                  </a:schemeClr>
                </a:solidFill>
              </a:rPr>
              <a:t> </a:t>
            </a:r>
          </a:p>
          <a:p>
            <a:endParaRPr lang="en-US" dirty="0">
              <a:solidFill>
                <a:schemeClr val="accent6">
                  <a:lumMod val="50000"/>
                </a:schemeClr>
              </a:solidFill>
            </a:endParaRPr>
          </a:p>
          <a:p>
            <a:endParaRPr lang="en-US" sz="3200" dirty="0">
              <a:solidFill>
                <a:schemeClr val="tx1"/>
              </a:solidFill>
            </a:endParaRPr>
          </a:p>
        </p:txBody>
      </p:sp>
      <p:sp>
        <p:nvSpPr>
          <p:cNvPr id="6" name="Rectangle 5">
            <a:extLst>
              <a:ext uri="{FF2B5EF4-FFF2-40B4-BE49-F238E27FC236}">
                <a16:creationId xmlns:a16="http://schemas.microsoft.com/office/drawing/2014/main" id="{D49DD7E3-E111-834A-E849-62D127BA334D}"/>
              </a:ext>
            </a:extLst>
          </p:cNvPr>
          <p:cNvSpPr/>
          <p:nvPr/>
        </p:nvSpPr>
        <p:spPr>
          <a:xfrm>
            <a:off x="449407" y="185842"/>
            <a:ext cx="11064586" cy="1179132"/>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748CBFE-6011-C40A-F20E-E2B12C161859}"/>
              </a:ext>
            </a:extLst>
          </p:cNvPr>
          <p:cNvSpPr txBox="1"/>
          <p:nvPr/>
        </p:nvSpPr>
        <p:spPr>
          <a:xfrm>
            <a:off x="582352" y="84185"/>
            <a:ext cx="10798695" cy="1446550"/>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INDIVIDUAL/PERSONAL WORSHIP</a:t>
            </a:r>
          </a:p>
          <a:p>
            <a:pPr algn="ctr"/>
            <a:r>
              <a:rPr lang="en-US" sz="4400" b="1" dirty="0">
                <a:solidFill>
                  <a:schemeClr val="bg1"/>
                </a:solidFill>
              </a:rPr>
              <a:t>A Biblical Example</a:t>
            </a:r>
          </a:p>
        </p:txBody>
      </p:sp>
    </p:spTree>
    <p:extLst>
      <p:ext uri="{BB962C8B-B14F-4D97-AF65-F5344CB8AC3E}">
        <p14:creationId xmlns:p14="http://schemas.microsoft.com/office/powerpoint/2010/main" val="2515399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C2A96-81E6-6A9D-264C-C41055E16D7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BACC8C72-555D-C62B-07FF-BB51D8CCA2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B26535-49A6-6BC8-E972-2404A8625CFA}"/>
              </a:ext>
            </a:extLst>
          </p:cNvPr>
          <p:cNvSpPr/>
          <p:nvPr/>
        </p:nvSpPr>
        <p:spPr>
          <a:xfrm>
            <a:off x="702714" y="1219200"/>
            <a:ext cx="10786571" cy="481053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buAutoNum type="arabicPeriod"/>
            </a:pPr>
            <a:r>
              <a:rPr lang="en-US" sz="4400" b="1" dirty="0">
                <a:solidFill>
                  <a:schemeClr val="tx1"/>
                </a:solidFill>
              </a:rPr>
              <a:t>In what ways have you practiced Individual worship?</a:t>
            </a:r>
          </a:p>
          <a:p>
            <a:pPr marL="742950" indent="-742950">
              <a:buAutoNum type="arabicPeriod"/>
            </a:pPr>
            <a:r>
              <a:rPr lang="en-US" sz="4400" b="1" dirty="0">
                <a:solidFill>
                  <a:schemeClr val="tx1"/>
                </a:solidFill>
              </a:rPr>
              <a:t>What ways will you pray to expand your worship?</a:t>
            </a:r>
          </a:p>
          <a:p>
            <a:pPr marL="742950" indent="-742950">
              <a:buAutoNum type="arabicPeriod"/>
            </a:pPr>
            <a:r>
              <a:rPr lang="en-US" sz="4400" b="1" dirty="0">
                <a:solidFill>
                  <a:schemeClr val="tx1"/>
                </a:solidFill>
              </a:rPr>
              <a:t>What was an unusual revelation or response that you had in personal worship?</a:t>
            </a:r>
          </a:p>
        </p:txBody>
      </p:sp>
      <p:sp>
        <p:nvSpPr>
          <p:cNvPr id="5" name="TextBox 4">
            <a:extLst>
              <a:ext uri="{FF2B5EF4-FFF2-40B4-BE49-F238E27FC236}">
                <a16:creationId xmlns:a16="http://schemas.microsoft.com/office/drawing/2014/main" id="{67E15CE0-34EA-C44E-0009-51B51A48AD1C}"/>
              </a:ext>
            </a:extLst>
          </p:cNvPr>
          <p:cNvSpPr txBox="1"/>
          <p:nvPr/>
        </p:nvSpPr>
        <p:spPr>
          <a:xfrm>
            <a:off x="510135" y="18871"/>
            <a:ext cx="11357262" cy="1200329"/>
          </a:xfrm>
          <a:prstGeom prst="rect">
            <a:avLst/>
          </a:prstGeom>
          <a:solidFill>
            <a:schemeClr val="accent6">
              <a:lumMod val="50000"/>
            </a:schemeClr>
          </a:solidFill>
        </p:spPr>
        <p:txBody>
          <a:bodyPr wrap="square" rtlCol="0">
            <a:spAutoFit/>
          </a:bodyPr>
          <a:lstStyle/>
          <a:p>
            <a:pPr algn="ctr"/>
            <a:r>
              <a:rPr lang="en-US" sz="7200" b="1" dirty="0">
                <a:solidFill>
                  <a:schemeClr val="bg1"/>
                </a:solidFill>
              </a:rPr>
              <a:t>QUESTION?</a:t>
            </a:r>
          </a:p>
        </p:txBody>
      </p:sp>
    </p:spTree>
    <p:extLst>
      <p:ext uri="{BB962C8B-B14F-4D97-AF65-F5344CB8AC3E}">
        <p14:creationId xmlns:p14="http://schemas.microsoft.com/office/powerpoint/2010/main" val="69509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492269" y="1534160"/>
            <a:ext cx="11022158" cy="5191760"/>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rPr>
              <a:t>The War against Worship</a:t>
            </a:r>
          </a:p>
          <a:p>
            <a:pPr marL="685800" indent="-685800">
              <a:buFont typeface="Arial" panose="020B0604020202020204" pitchFamily="34" charset="0"/>
              <a:buChar char="•"/>
            </a:pPr>
            <a:r>
              <a:rPr lang="en-US" sz="5400" b="1" u="sng" dirty="0">
                <a:solidFill>
                  <a:schemeClr val="bg1"/>
                </a:solidFill>
              </a:rPr>
              <a:t>Obstacles to Worship</a:t>
            </a:r>
          </a:p>
          <a:p>
            <a:pPr marL="685800" indent="-685800">
              <a:buFont typeface="Arial" panose="020B0604020202020204" pitchFamily="34" charset="0"/>
              <a:buChar char="•"/>
            </a:pPr>
            <a:r>
              <a:rPr lang="en-US" sz="5400" b="1" u="sng" dirty="0">
                <a:solidFill>
                  <a:schemeClr val="bg1"/>
                </a:solidFill>
              </a:rPr>
              <a:t>Worship as a Tool of against the enemy</a:t>
            </a:r>
          </a:p>
          <a:p>
            <a:pPr marL="685800" indent="-685800">
              <a:buFont typeface="Arial" panose="020B0604020202020204" pitchFamily="34" charset="0"/>
              <a:buChar char="•"/>
            </a:pPr>
            <a:r>
              <a:rPr lang="en-US" sz="5400" b="1" u="sng" dirty="0">
                <a:solidFill>
                  <a:schemeClr val="bg1"/>
                </a:solidFill>
              </a:rPr>
              <a:t>Worship as a Weapon of our Empowerment</a:t>
            </a:r>
            <a:endParaRPr lang="en-US" sz="4800" dirty="0">
              <a:solidFill>
                <a:schemeClr val="bg1"/>
              </a:solidFill>
            </a:endParaRPr>
          </a:p>
        </p:txBody>
      </p:sp>
      <p:sp>
        <p:nvSpPr>
          <p:cNvPr id="5" name="TextBox 4">
            <a:extLst>
              <a:ext uri="{FF2B5EF4-FFF2-40B4-BE49-F238E27FC236}">
                <a16:creationId xmlns:a16="http://schemas.microsoft.com/office/drawing/2014/main" id="{138E5647-824A-6040-BE15-FB6F083AC0F0}"/>
              </a:ext>
            </a:extLst>
          </p:cNvPr>
          <p:cNvSpPr txBox="1"/>
          <p:nvPr/>
        </p:nvSpPr>
        <p:spPr>
          <a:xfrm>
            <a:off x="587087" y="332509"/>
            <a:ext cx="10832522" cy="1631216"/>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Next Week</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4FE0E7AB-B088-7FCB-0D6D-AFD294B79A2F}"/>
              </a:ext>
            </a:extLst>
          </p:cNvPr>
          <p:cNvCxnSpPr/>
          <p:nvPr/>
        </p:nvCxnSpPr>
        <p:spPr>
          <a:xfrm>
            <a:off x="919249" y="16533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3"/>
            <a:ext cx="11414413" cy="3515851"/>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880039"/>
            <a:ext cx="11414413" cy="3416320"/>
          </a:xfrm>
          <a:prstGeom prst="rect">
            <a:avLst/>
          </a:prstGeom>
          <a:no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Multi-Dimensional Phenomenon of Worship</a:t>
            </a:r>
          </a:p>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III</a:t>
            </a:r>
          </a:p>
        </p:txBody>
      </p:sp>
      <p:sp>
        <p:nvSpPr>
          <p:cNvPr id="6" name="TextBox 5">
            <a:extLst>
              <a:ext uri="{FF2B5EF4-FFF2-40B4-BE49-F238E27FC236}">
                <a16:creationId xmlns:a16="http://schemas.microsoft.com/office/drawing/2014/main" id="{114D9B69-EE7B-7348-98C9-10C24E738DE8}"/>
              </a:ext>
            </a:extLst>
          </p:cNvPr>
          <p:cNvSpPr txBox="1"/>
          <p:nvPr/>
        </p:nvSpPr>
        <p:spPr>
          <a:xfrm>
            <a:off x="9021258" y="6068367"/>
            <a:ext cx="3044536" cy="646331"/>
          </a:xfrm>
          <a:prstGeom prst="rect">
            <a:avLst/>
          </a:prstGeom>
          <a:noFill/>
        </p:spPr>
        <p:txBody>
          <a:bodyPr wrap="square" rtlCol="0">
            <a:spAutoFit/>
          </a:bodyPr>
          <a:lstStyle/>
          <a:p>
            <a:pPr algn="ctr"/>
            <a:r>
              <a:rPr lang="en-US" b="1" dirty="0">
                <a:solidFill>
                  <a:schemeClr val="bg1"/>
                </a:solidFill>
              </a:rPr>
              <a:t>Dr. Mark E. Whitlock, Jr.</a:t>
            </a:r>
          </a:p>
          <a:p>
            <a:pPr algn="ctr"/>
            <a:r>
              <a:rPr lang="en-US" b="1" dirty="0">
                <a:solidFill>
                  <a:schemeClr val="bg1"/>
                </a:solidFill>
              </a:rPr>
              <a:t>Pastor</a:t>
            </a:r>
          </a:p>
        </p:txBody>
      </p:sp>
      <p:sp>
        <p:nvSpPr>
          <p:cNvPr id="2" name="TextBox 1">
            <a:extLst>
              <a:ext uri="{FF2B5EF4-FFF2-40B4-BE49-F238E27FC236}">
                <a16:creationId xmlns:a16="http://schemas.microsoft.com/office/drawing/2014/main" id="{968134B9-E74A-0A2D-D39A-2818E967095B}"/>
              </a:ext>
            </a:extLst>
          </p:cNvPr>
          <p:cNvSpPr txBox="1"/>
          <p:nvPr/>
        </p:nvSpPr>
        <p:spPr>
          <a:xfrm>
            <a:off x="463291" y="6063482"/>
            <a:ext cx="3750490" cy="646331"/>
          </a:xfrm>
          <a:prstGeom prst="rect">
            <a:avLst/>
          </a:prstGeom>
          <a:noFill/>
        </p:spPr>
        <p:txBody>
          <a:bodyPr wrap="square" rtlCol="0">
            <a:spAutoFit/>
          </a:bodyPr>
          <a:lstStyle/>
          <a:p>
            <a:pPr algn="ctr"/>
            <a:r>
              <a:rPr lang="en-US" b="1" dirty="0">
                <a:solidFill>
                  <a:schemeClr val="bg1"/>
                </a:solidFill>
              </a:rPr>
              <a:t>Dr. Debyii L. Sababu-Thomas, Facilitator</a:t>
            </a:r>
          </a:p>
        </p:txBody>
      </p:sp>
      <p:sp>
        <p:nvSpPr>
          <p:cNvPr id="7" name="TextBox 6">
            <a:extLst>
              <a:ext uri="{FF2B5EF4-FFF2-40B4-BE49-F238E27FC236}">
                <a16:creationId xmlns:a16="http://schemas.microsoft.com/office/drawing/2014/main" id="{1925389F-441A-2B26-9226-2348D15EE9BA}"/>
              </a:ext>
            </a:extLst>
          </p:cNvPr>
          <p:cNvSpPr txBox="1"/>
          <p:nvPr/>
        </p:nvSpPr>
        <p:spPr>
          <a:xfrm>
            <a:off x="5501799" y="5495254"/>
            <a:ext cx="1188402" cy="369332"/>
          </a:xfrm>
          <a:prstGeom prst="rect">
            <a:avLst/>
          </a:prstGeom>
          <a:noFill/>
        </p:spPr>
        <p:txBody>
          <a:bodyPr wrap="none" rtlCol="0">
            <a:spAutoFit/>
          </a:bodyPr>
          <a:lstStyle/>
          <a:p>
            <a:r>
              <a:rPr lang="en-US" b="1" dirty="0">
                <a:solidFill>
                  <a:schemeClr val="bg1"/>
                </a:solidFill>
              </a:rPr>
              <a:t>8-13-2025</a:t>
            </a:r>
          </a:p>
        </p:txBody>
      </p:sp>
    </p:spTree>
    <p:extLst>
      <p:ext uri="{BB962C8B-B14F-4D97-AF65-F5344CB8AC3E}">
        <p14:creationId xmlns:p14="http://schemas.microsoft.com/office/powerpoint/2010/main" val="2595880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0AF0-9BCF-711F-691D-39480F908B94}"/>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45D1832-98E1-8292-52AE-84E4CD20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39B71D7-C632-AC86-406E-9E9E7E8BCA38}"/>
              </a:ext>
            </a:extLst>
          </p:cNvPr>
          <p:cNvSpPr/>
          <p:nvPr/>
        </p:nvSpPr>
        <p:spPr>
          <a:xfrm>
            <a:off x="587087" y="169357"/>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5" name="TextBox 4">
            <a:extLst>
              <a:ext uri="{FF2B5EF4-FFF2-40B4-BE49-F238E27FC236}">
                <a16:creationId xmlns:a16="http://schemas.microsoft.com/office/drawing/2014/main" id="{AA8E25F6-AA2C-DC9A-3973-0C143133CD31}"/>
              </a:ext>
            </a:extLst>
          </p:cNvPr>
          <p:cNvSpPr txBox="1"/>
          <p:nvPr/>
        </p:nvSpPr>
        <p:spPr>
          <a:xfrm>
            <a:off x="587087" y="332509"/>
            <a:ext cx="10832522" cy="4678204"/>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a:p>
            <a:pPr algn="ctr" fontAlgn="base"/>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 Your Time and Attention</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D4107D15-408A-AE75-60B7-3E8F175C138B}"/>
              </a:ext>
            </a:extLst>
          </p:cNvPr>
          <p:cNvCxnSpPr/>
          <p:nvPr/>
        </p:nvCxnSpPr>
        <p:spPr>
          <a:xfrm>
            <a:off x="909089" y="17549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231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rgbClr val="C0000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396586" y="1413914"/>
            <a:ext cx="11398827" cy="4761599"/>
          </a:xfrm>
          <a:prstGeom prst="roundRect">
            <a:avLst/>
          </a:prstGeom>
          <a:solidFill>
            <a:srgbClr val="E73A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54836E-28D6-17B4-13E2-1391D12BDE9C}"/>
              </a:ext>
            </a:extLst>
          </p:cNvPr>
          <p:cNvSpPr txBox="1"/>
          <p:nvPr/>
        </p:nvSpPr>
        <p:spPr>
          <a:xfrm>
            <a:off x="0" y="1413915"/>
            <a:ext cx="11580669" cy="5232202"/>
          </a:xfrm>
          <a:prstGeom prst="rect">
            <a:avLst/>
          </a:prstGeom>
          <a:noFill/>
        </p:spPr>
        <p:txBody>
          <a:bodyPr wrap="square" rtlCol="0">
            <a:spAutoFit/>
          </a:bodyPr>
          <a:lstStyle/>
          <a:p>
            <a:pPr algn="ctr" fontAlgn="base"/>
            <a:r>
              <a:rPr lang="en-US" sz="3200" b="1" dirty="0">
                <a:solidFill>
                  <a:schemeClr val="bg1"/>
                </a:solidFill>
                <a:latin typeface="Calibri" panose="020F0502020204030204" pitchFamily="34" charset="0"/>
                <a:cs typeface="Calibri" panose="020F0502020204030204" pitchFamily="34" charset="0"/>
              </a:rPr>
              <a:t>Prayer​</a:t>
            </a:r>
          </a:p>
          <a:p>
            <a:pPr algn="ctr" fontAlgn="base"/>
            <a:r>
              <a:rPr lang="en-US" sz="3200" b="1" dirty="0">
                <a:solidFill>
                  <a:schemeClr val="bg1"/>
                </a:solidFill>
                <a:latin typeface="Calibri" panose="020F0502020204030204" pitchFamily="34" charset="0"/>
                <a:cs typeface="Calibri" panose="020F0502020204030204" pitchFamily="34" charset="0"/>
              </a:rPr>
              <a:t>Scriptures: John 4:21-24; Romans 12:1-2; John 17:17</a:t>
            </a:r>
          </a:p>
          <a:p>
            <a:pPr algn="ctr" fontAlgn="base"/>
            <a:endParaRPr lang="en-US" sz="1400" b="1" dirty="0">
              <a:solidFill>
                <a:schemeClr val="bg1"/>
              </a:solidFill>
              <a:latin typeface="Calibri" panose="020F0502020204030204" pitchFamily="34" charset="0"/>
              <a:cs typeface="Calibri" panose="020F0502020204030204" pitchFamily="34" charset="0"/>
            </a:endParaRPr>
          </a:p>
          <a:p>
            <a:pPr algn="ctr" fontAlgn="base"/>
            <a:r>
              <a:rPr lang="en-US" sz="2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Review of last week’s Bible Study: </a:t>
            </a:r>
            <a:r>
              <a:rPr lang="en-US" sz="2800" b="1" dirty="0">
                <a:solidFill>
                  <a:schemeClr val="bg1"/>
                </a:solidFill>
                <a:latin typeface="Calibri" panose="020F0502020204030204" pitchFamily="34" charset="0"/>
                <a:cs typeface="Calibri" panose="020F0502020204030204" pitchFamily="34" charset="0"/>
              </a:rPr>
              <a:t>“</a:t>
            </a:r>
            <a:r>
              <a:rPr lang="en-US" sz="3200" b="1" cap="all" dirty="0">
                <a:solidFill>
                  <a:schemeClr val="bg1"/>
                </a:solidFill>
                <a:latin typeface="Calibri" panose="020F0502020204030204" pitchFamily="34" charset="0"/>
                <a:cs typeface="Calibri" panose="020F0502020204030204" pitchFamily="34" charset="0"/>
              </a:rPr>
              <a:t>Created to Worship”</a:t>
            </a:r>
          </a:p>
          <a:p>
            <a:pPr algn="ctr" fontAlgn="base"/>
            <a:endParaRPr lang="en-US" sz="2400" b="1" cap="all" dirty="0">
              <a:solidFill>
                <a:schemeClr val="bg1"/>
              </a:solidFill>
              <a:latin typeface="Calibri" panose="020F0502020204030204" pitchFamily="34" charset="0"/>
              <a:cs typeface="Calibri" panose="020F0502020204030204" pitchFamily="34" charset="0"/>
            </a:endParaRPr>
          </a:p>
          <a:p>
            <a:pPr algn="ctr" fontAlgn="base"/>
            <a:r>
              <a:rPr lang="en-US" sz="3200" b="1" cap="all" dirty="0">
                <a:solidFill>
                  <a:schemeClr val="bg1"/>
                </a:solidFill>
                <a:latin typeface="Calibri" panose="020F0502020204030204" pitchFamily="34" charset="0"/>
                <a:cs typeface="Calibri" panose="020F0502020204030204" pitchFamily="34" charset="0"/>
              </a:rPr>
              <a:t>This Week’s Study</a:t>
            </a:r>
          </a:p>
          <a:p>
            <a:pPr algn="ctr" fontAlgn="base"/>
            <a:r>
              <a:rPr lang="en-US" sz="3200" b="1" dirty="0">
                <a:solidFill>
                  <a:schemeClr val="bg1"/>
                </a:solidFill>
                <a:latin typeface="Calibri" panose="020F0502020204030204" pitchFamily="34" charset="0"/>
                <a:cs typeface="Calibri" panose="020F0502020204030204" pitchFamily="34" charset="0"/>
              </a:rPr>
              <a:t>Hindrances to Authentic Christian Worship – Psalm 29:2</a:t>
            </a:r>
          </a:p>
          <a:p>
            <a:pPr algn="ctr" fontAlgn="base"/>
            <a:r>
              <a:rPr lang="en-US" sz="3200" b="1" dirty="0">
                <a:solidFill>
                  <a:schemeClr val="bg1"/>
                </a:solidFill>
                <a:latin typeface="Calibri" panose="020F0502020204030204" pitchFamily="34" charset="0"/>
                <a:cs typeface="Calibri" panose="020F0502020204030204" pitchFamily="34" charset="0"/>
              </a:rPr>
              <a:t>Minimizing Hindrances to Christian Worship – Psalm 104:24</a:t>
            </a:r>
          </a:p>
          <a:p>
            <a:pPr algn="ctr" fontAlgn="base"/>
            <a:endParaRPr lang="en-US" sz="1600" b="1" dirty="0">
              <a:solidFill>
                <a:schemeClr val="bg1"/>
              </a:solidFill>
              <a:latin typeface="Calibri" panose="020F0502020204030204" pitchFamily="34" charset="0"/>
              <a:cs typeface="Calibri" panose="020F0502020204030204" pitchFamily="34" charset="0"/>
            </a:endParaRPr>
          </a:p>
          <a:p>
            <a:pPr algn="ctr" fontAlgn="base"/>
            <a:r>
              <a:rPr lang="en-US" sz="3000" b="1" dirty="0">
                <a:solidFill>
                  <a:schemeClr val="bg1"/>
                </a:solidFill>
                <a:latin typeface="Calibri" panose="020F0502020204030204" pitchFamily="34" charset="0"/>
                <a:cs typeface="Calibri" panose="020F0502020204030204" pitchFamily="34" charset="0"/>
              </a:rPr>
              <a:t>Questions and Answers</a:t>
            </a:r>
          </a:p>
          <a:p>
            <a:pPr algn="ctr" fontAlgn="base"/>
            <a:r>
              <a:rPr lang="en-US" sz="3200" b="1" dirty="0">
                <a:solidFill>
                  <a:schemeClr val="bg1"/>
                </a:solidFill>
                <a:latin typeface="Calibri" panose="020F0502020204030204" pitchFamily="34" charset="0"/>
                <a:cs typeface="Calibri" panose="020F0502020204030204" pitchFamily="34" charset="0"/>
              </a:rPr>
              <a:t>Closing Prayer  &amp; Offering</a:t>
            </a:r>
          </a:p>
          <a:p>
            <a:endParaRPr lang="en-US" dirty="0">
              <a:solidFill>
                <a:schemeClr val="bg1"/>
              </a:solidFill>
            </a:endParaRPr>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745E-24A6-A8D7-B2AA-0949B7B3F721}"/>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53631B9D-46AA-53AF-97BC-95421007E42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2FA6123-C3AA-3AAE-D766-2FCE2F7439E0}"/>
              </a:ext>
            </a:extLst>
          </p:cNvPr>
          <p:cNvSpPr/>
          <p:nvPr/>
        </p:nvSpPr>
        <p:spPr>
          <a:xfrm>
            <a:off x="119270" y="132521"/>
            <a:ext cx="12072729" cy="115956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7200" b="0" i="0" u="none" strike="noStrike" kern="1200" cap="none" spc="0" normalizeH="0" baseline="0" noProof="0" dirty="0">
                <a:ln>
                  <a:noFill/>
                </a:ln>
                <a:solidFill>
                  <a:prstClr val="white"/>
                </a:solidFill>
                <a:effectLst/>
                <a:uLnTx/>
                <a:uFillTx/>
                <a:latin typeface="Bernard MT Condensed" panose="02050806060905020404" pitchFamily="18" charset="0"/>
                <a:ea typeface="ADLaM Display" panose="02010000000000000000" pitchFamily="2" charset="0"/>
                <a:cs typeface="ADLaM Display" panose="02010000000000000000" pitchFamily="2" charset="0"/>
              </a:rPr>
              <a:t>Review: “CREATED TO WORSHIP”</a:t>
            </a:r>
          </a:p>
        </p:txBody>
      </p:sp>
      <p:sp>
        <p:nvSpPr>
          <p:cNvPr id="6" name="TextBox 5">
            <a:extLst>
              <a:ext uri="{FF2B5EF4-FFF2-40B4-BE49-F238E27FC236}">
                <a16:creationId xmlns:a16="http://schemas.microsoft.com/office/drawing/2014/main" id="{6F321A93-9DFA-029A-A8AF-623D3CC42443}"/>
              </a:ext>
            </a:extLst>
          </p:cNvPr>
          <p:cNvSpPr txBox="1"/>
          <p:nvPr/>
        </p:nvSpPr>
        <p:spPr>
          <a:xfrm>
            <a:off x="-132899" y="1424607"/>
            <a:ext cx="12191999" cy="5078313"/>
          </a:xfrm>
          <a:prstGeom prst="rect">
            <a:avLst/>
          </a:prstGeom>
          <a:noFill/>
        </p:spPr>
        <p:txBody>
          <a:bodyPr wrap="square">
            <a:spAutoFit/>
          </a:bodyPr>
          <a:lstStyle/>
          <a:p>
            <a:pPr algn="ctr"/>
            <a:r>
              <a:rPr lang="en-US" sz="3600" dirty="0">
                <a:solidFill>
                  <a:schemeClr val="bg1"/>
                </a:solidFill>
              </a:rPr>
              <a:t>Worship is the heart’s answer to divine revelation</a:t>
            </a:r>
          </a:p>
          <a:p>
            <a:pPr marL="571500" indent="-571500" algn="ctr">
              <a:buFont typeface="Arial" panose="020B0604020202020204" pitchFamily="34" charset="0"/>
              <a:buChar char="•"/>
            </a:pPr>
            <a:r>
              <a:rPr lang="en-US" sz="3600" dirty="0">
                <a:solidFill>
                  <a:schemeClr val="bg1"/>
                </a:solidFill>
              </a:rPr>
              <a:t>Worship is surrender</a:t>
            </a:r>
          </a:p>
          <a:p>
            <a:pPr marL="571500" indent="-571500" algn="ctr">
              <a:buFont typeface="Arial" panose="020B0604020202020204" pitchFamily="34" charset="0"/>
              <a:buChar char="•"/>
            </a:pPr>
            <a:r>
              <a:rPr lang="en-US" sz="3600" dirty="0">
                <a:solidFill>
                  <a:schemeClr val="bg1"/>
                </a:solidFill>
              </a:rPr>
              <a:t>Worship transforms us</a:t>
            </a:r>
          </a:p>
          <a:p>
            <a:pPr marL="571500" indent="-571500" algn="ctr">
              <a:buFont typeface="Arial" panose="020B0604020202020204" pitchFamily="34" charset="0"/>
              <a:buChar char="•"/>
            </a:pPr>
            <a:r>
              <a:rPr lang="en-US" sz="3600" dirty="0">
                <a:solidFill>
                  <a:schemeClr val="bg1"/>
                </a:solidFill>
              </a:rPr>
              <a:t>Worship is eternal</a:t>
            </a:r>
          </a:p>
          <a:p>
            <a:pPr marL="571500" indent="-571500" algn="ctr">
              <a:buFont typeface="Arial" panose="020B0604020202020204" pitchFamily="34" charset="0"/>
              <a:buChar char="•"/>
            </a:pPr>
            <a:r>
              <a:rPr lang="en-US" sz="3600" dirty="0">
                <a:solidFill>
                  <a:schemeClr val="bg1"/>
                </a:solidFill>
              </a:rPr>
              <a:t>Worship connects us with God</a:t>
            </a:r>
          </a:p>
          <a:p>
            <a:pPr marL="571500" indent="-571500" algn="ctr">
              <a:buFont typeface="Arial" panose="020B0604020202020204" pitchFamily="34" charset="0"/>
              <a:buChar char="•"/>
            </a:pPr>
            <a:endParaRPr lang="en-US" sz="2800" dirty="0">
              <a:solidFill>
                <a:schemeClr val="bg1"/>
              </a:solidFill>
            </a:endParaRPr>
          </a:p>
          <a:p>
            <a:pPr algn="ctr"/>
            <a:r>
              <a:rPr lang="en-US" sz="3600" dirty="0">
                <a:solidFill>
                  <a:schemeClr val="bg1"/>
                </a:solidFill>
              </a:rPr>
              <a:t>Psalm 100:4, 1 John 4:19</a:t>
            </a:r>
          </a:p>
          <a:p>
            <a:pPr algn="ctr"/>
            <a:r>
              <a:rPr lang="en-US" sz="3600" dirty="0">
                <a:solidFill>
                  <a:schemeClr val="bg1"/>
                </a:solidFill>
              </a:rPr>
              <a:t>'Worship is the strategy by which we interrupt our preoccupation with ourselves...' — Eugene Peterson</a:t>
            </a:r>
          </a:p>
        </p:txBody>
      </p:sp>
    </p:spTree>
    <p:extLst>
      <p:ext uri="{BB962C8B-B14F-4D97-AF65-F5344CB8AC3E}">
        <p14:creationId xmlns:p14="http://schemas.microsoft.com/office/powerpoint/2010/main" val="79647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A9290F-D063-C9AE-D104-2C13F2CD2EB8}"/>
              </a:ext>
            </a:extLst>
          </p:cNvPr>
          <p:cNvSpPr txBox="1"/>
          <p:nvPr/>
        </p:nvSpPr>
        <p:spPr>
          <a:xfrm>
            <a:off x="121226" y="654627"/>
            <a:ext cx="12010161" cy="5878532"/>
          </a:xfrm>
          <a:prstGeom prst="rect">
            <a:avLst/>
          </a:prstGeom>
          <a:solidFill>
            <a:schemeClr val="bg1"/>
          </a:solidFill>
        </p:spPr>
        <p:txBody>
          <a:bodyPr wrap="square" rtlCol="0">
            <a:spAutoFit/>
          </a:bodyPr>
          <a:lstStyle/>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4:21-24</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“Woman,” Jesus replied, “believe me, a time is coming when you will worship the Father neither on this mountain nor in Jerusalem. You Samaritans worship what you do not know; we worship what we do know, for salvation is from the Jews. Yet a time is coming and has now come when the </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will worship the Father in the Spirit and in Truth</a:t>
            </a:r>
            <a:r>
              <a:rPr lang="en-US" sz="28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for they are the kind of worshipers the Father seeks. God is spirit, and his worshipers must worship in the Spirit and in truth.”​</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Romans 12:1-2</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“Therefore, I urge you, brothers and sisters, in view of God’s mercy, to</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offer your bodies as a living sacrifice, holy and pleasing to God</a:t>
            </a:r>
            <a:r>
              <a:rPr lang="en-US" sz="2800" b="1"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this is your true and proper worship</a:t>
            </a:r>
            <a:r>
              <a:rPr lang="en-US" sz="28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Do not conform to the pattern of this world but be transformed by the renewing of your mind. Then you will be able to test and approve what God’s will is his good, pleasing and perfect will.​”</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17:17</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“Sanctify them by the truth; </a:t>
            </a:r>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your word is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A9D6B73A-CA66-76EE-26AD-8B29A13D90D5}"/>
              </a:ext>
            </a:extLst>
          </p:cNvPr>
          <p:cNvSpPr txBox="1"/>
          <p:nvPr/>
        </p:nvSpPr>
        <p:spPr>
          <a:xfrm>
            <a:off x="3058333" y="63501"/>
            <a:ext cx="6014720" cy="584775"/>
          </a:xfrm>
          <a:prstGeom prst="rect">
            <a:avLst/>
          </a:prstGeom>
          <a:solidFill>
            <a:schemeClr val="bg1">
              <a:lumMod val="95000"/>
            </a:schemeClr>
          </a:solidFill>
          <a:ln w="38100">
            <a:solidFill>
              <a:srgbClr val="C00000"/>
            </a:solidFill>
          </a:ln>
        </p:spPr>
        <p:txBody>
          <a:bodyPr wrap="square" rtlCol="0">
            <a:spAutoFit/>
          </a:bodyPr>
          <a:lstStyle/>
          <a:p>
            <a:pPr algn="ctr"/>
            <a:r>
              <a:rPr lang="en-US" sz="3200" b="1" dirty="0">
                <a:solidFill>
                  <a:srgbClr val="C00000"/>
                </a:solidFill>
              </a:rPr>
              <a:t>Foundational Scriptures</a:t>
            </a:r>
          </a:p>
        </p:txBody>
      </p:sp>
    </p:spTree>
    <p:extLst>
      <p:ext uri="{BB962C8B-B14F-4D97-AF65-F5344CB8AC3E}">
        <p14:creationId xmlns:p14="http://schemas.microsoft.com/office/powerpoint/2010/main" val="165589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Matthew 15:8-9</a:t>
            </a:r>
          </a:p>
          <a:p>
            <a:pPr algn="ctr"/>
            <a:r>
              <a:rPr lang="en-US" sz="2800" b="1" baseline="30000" dirty="0">
                <a:solidFill>
                  <a:schemeClr val="tx1"/>
                </a:solidFill>
              </a:rPr>
              <a:t>8 </a:t>
            </a:r>
            <a:r>
              <a:rPr lang="en-US" sz="2800" b="1" dirty="0">
                <a:solidFill>
                  <a:schemeClr val="tx1"/>
                </a:solidFill>
              </a:rPr>
              <a:t>These people honor me with their lips,</a:t>
            </a:r>
            <a:br>
              <a:rPr lang="en-US" sz="3600" b="1" dirty="0">
                <a:solidFill>
                  <a:schemeClr val="tx1"/>
                </a:solidFill>
              </a:rPr>
            </a:br>
            <a:r>
              <a:rPr lang="en-US" sz="2800" b="1" dirty="0">
                <a:solidFill>
                  <a:schemeClr val="tx1"/>
                </a:solidFill>
              </a:rPr>
              <a:t> but their hearts are far from me.</a:t>
            </a:r>
            <a:br>
              <a:rPr lang="en-US" sz="3600" b="1" dirty="0">
                <a:solidFill>
                  <a:schemeClr val="tx1"/>
                </a:solidFill>
              </a:rPr>
            </a:br>
            <a:r>
              <a:rPr lang="en-US" sz="2800" b="1" baseline="30000" dirty="0">
                <a:solidFill>
                  <a:schemeClr val="tx1"/>
                </a:solidFill>
              </a:rPr>
              <a:t>9 </a:t>
            </a:r>
            <a:r>
              <a:rPr lang="en-US" sz="2800" b="1" dirty="0">
                <a:solidFill>
                  <a:schemeClr val="tx1"/>
                </a:solidFill>
              </a:rPr>
              <a:t>They worship me in vain;</a:t>
            </a:r>
            <a:br>
              <a:rPr lang="en-US" sz="3600" b="1" dirty="0">
                <a:solidFill>
                  <a:schemeClr val="tx1"/>
                </a:solidFill>
              </a:rPr>
            </a:br>
            <a:r>
              <a:rPr lang="en-US" sz="2800" b="1" dirty="0">
                <a:solidFill>
                  <a:schemeClr val="tx1"/>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5"/>
            <a:ext cx="10588336" cy="2829904"/>
          </a:xfrm>
          <a:prstGeom prst="rect">
            <a:avLst/>
          </a:prstGeom>
          <a:solidFill>
            <a:srgbClr val="FF0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703D91D-4F6E-2ACC-032D-12A5C653DD90}"/>
              </a:ext>
            </a:extLst>
          </p:cNvPr>
          <p:cNvSpPr txBox="1"/>
          <p:nvPr/>
        </p:nvSpPr>
        <p:spPr>
          <a:xfrm>
            <a:off x="904240" y="485774"/>
            <a:ext cx="10210800" cy="2554545"/>
          </a:xfrm>
          <a:prstGeom prst="rect">
            <a:avLst/>
          </a:prstGeom>
          <a:solidFill>
            <a:srgbClr val="FF0000"/>
          </a:solidFill>
        </p:spPr>
        <p:txBody>
          <a:bodyPr wrap="square" rtlCol="0">
            <a:spAutoFit/>
          </a:bodyPr>
          <a:lstStyle/>
          <a:p>
            <a:pPr algn="ctr"/>
            <a:r>
              <a:rPr lang="en-US" sz="8000" b="1" dirty="0">
                <a:solidFill>
                  <a:schemeClr val="bg1"/>
                </a:solidFill>
              </a:rPr>
              <a:t>Not All Worship is </a:t>
            </a:r>
          </a:p>
          <a:p>
            <a:pPr algn="ctr"/>
            <a:r>
              <a:rPr lang="en-US" sz="8000" b="1" dirty="0">
                <a:solidFill>
                  <a:schemeClr val="bg1"/>
                </a:solidFill>
              </a:rPr>
              <a:t>TRUE WORSHIP</a:t>
            </a:r>
            <a:r>
              <a:rPr lang="en-US" sz="8000" b="1" u="sng" dirty="0">
                <a:solidFill>
                  <a:schemeClr val="bg1"/>
                </a:solidFill>
              </a:rPr>
              <a:t>!</a:t>
            </a:r>
          </a:p>
        </p:txBody>
      </p:sp>
    </p:spTree>
    <p:extLst>
      <p:ext uri="{BB962C8B-B14F-4D97-AF65-F5344CB8AC3E}">
        <p14:creationId xmlns:p14="http://schemas.microsoft.com/office/powerpoint/2010/main" val="56710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254000" y="3040319"/>
            <a:ext cx="11520631" cy="3596151"/>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en-US" sz="900" b="1" u="sng" dirty="0">
              <a:ln/>
              <a:solidFill>
                <a:srgbClr val="C00000"/>
              </a:solidFill>
            </a:endParaRPr>
          </a:p>
          <a:p>
            <a:pPr algn="ctr"/>
            <a:r>
              <a:rPr lang="en-US" sz="2400" b="1" u="sng" dirty="0">
                <a:ln/>
                <a:solidFill>
                  <a:srgbClr val="C00000"/>
                </a:solidFill>
              </a:rPr>
              <a:t>John 4: 23-24</a:t>
            </a:r>
            <a:r>
              <a:rPr lang="en-US" sz="2400" b="1" dirty="0">
                <a:ln/>
                <a:solidFill>
                  <a:srgbClr val="C00000"/>
                </a:solidFill>
              </a:rPr>
              <a:t>  God is Spirit, and his</a:t>
            </a:r>
          </a:p>
          <a:p>
            <a:pPr algn="ctr"/>
            <a:r>
              <a:rPr lang="en-US" sz="2400" b="1" dirty="0">
                <a:ln/>
                <a:solidFill>
                  <a:srgbClr val="C00000"/>
                </a:solidFill>
              </a:rPr>
              <a:t>worshipers must worship in the Spirit and in Truth.”</a:t>
            </a:r>
          </a:p>
          <a:p>
            <a:pPr algn="ctr"/>
            <a:endParaRPr lang="en-US" sz="2400" b="1" dirty="0">
              <a:ln/>
              <a:solidFill>
                <a:srgbClr val="C00000"/>
              </a:solidFill>
            </a:endParaRPr>
          </a:p>
          <a:p>
            <a:pPr algn="ctr"/>
            <a:r>
              <a:rPr lang="en-US" sz="2400" b="1" dirty="0">
                <a:ln/>
                <a:solidFill>
                  <a:srgbClr val="C00000"/>
                </a:solidFill>
              </a:rPr>
              <a:t>Psalm 29:2   Ascribe to the Lord the glory due his name;</a:t>
            </a:r>
            <a:br>
              <a:rPr lang="en-US" sz="2400" b="1" dirty="0">
                <a:ln/>
                <a:solidFill>
                  <a:srgbClr val="C00000"/>
                </a:solidFill>
              </a:rPr>
            </a:br>
            <a:r>
              <a:rPr lang="en-US" sz="2400" b="1" dirty="0">
                <a:ln/>
                <a:solidFill>
                  <a:srgbClr val="C00000"/>
                </a:solidFill>
              </a:rPr>
              <a:t>   WORSHIP the Lord in the </a:t>
            </a:r>
          </a:p>
          <a:p>
            <a:pPr algn="ctr"/>
            <a:r>
              <a:rPr lang="en-US" sz="3600" b="1" dirty="0">
                <a:ln/>
                <a:solidFill>
                  <a:srgbClr val="C00000"/>
                </a:solidFill>
                <a:highlight>
                  <a:srgbClr val="FFFF00"/>
                </a:highlight>
              </a:rPr>
              <a:t>SPLENDOR of HIS HOLINESS</a:t>
            </a:r>
            <a:r>
              <a:rPr lang="en-US" sz="2400" b="1" dirty="0">
                <a:ln/>
                <a:solidFill>
                  <a:srgbClr val="C00000"/>
                </a:solidFill>
              </a:rPr>
              <a:t>.</a:t>
            </a:r>
          </a:p>
          <a:p>
            <a:pPr algn="ctr"/>
            <a:r>
              <a:rPr lang="en-US" sz="2400" b="1" dirty="0">
                <a:ln/>
                <a:solidFill>
                  <a:srgbClr val="C00000"/>
                </a:solidFill>
              </a:rPr>
              <a:t>The Lord sits enthroned over the flood;  the Lord is enthroned as King forever.</a:t>
            </a:r>
            <a:br>
              <a:rPr lang="en-US" sz="2400" b="1" dirty="0">
                <a:ln/>
                <a:solidFill>
                  <a:srgbClr val="C00000"/>
                </a:solidFill>
              </a:rPr>
            </a:br>
            <a:r>
              <a:rPr lang="en-US" sz="2400" b="1" baseline="30000" dirty="0">
                <a:ln/>
                <a:solidFill>
                  <a:srgbClr val="C00000"/>
                </a:solidFill>
              </a:rPr>
              <a:t>11 </a:t>
            </a:r>
            <a:r>
              <a:rPr lang="en-US" sz="2400" b="1" dirty="0">
                <a:ln/>
                <a:solidFill>
                  <a:srgbClr val="C00000"/>
                </a:solidFill>
              </a:rPr>
              <a:t>The Lord gives strength to his people; the Lord blesses his people with peace.</a:t>
            </a:r>
          </a:p>
        </p:txBody>
      </p:sp>
      <p:sp>
        <p:nvSpPr>
          <p:cNvPr id="6" name="Rectangle 5">
            <a:extLst>
              <a:ext uri="{FF2B5EF4-FFF2-40B4-BE49-F238E27FC236}">
                <a16:creationId xmlns:a16="http://schemas.microsoft.com/office/drawing/2014/main" id="{E9C82F3F-60AC-A9DB-4FC1-CB69409ABA89}"/>
              </a:ext>
            </a:extLst>
          </p:cNvPr>
          <p:cNvSpPr/>
          <p:nvPr/>
        </p:nvSpPr>
        <p:spPr>
          <a:xfrm>
            <a:off x="687532" y="348094"/>
            <a:ext cx="10588336" cy="2554545"/>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A45BFA-D136-66E9-7766-47CEDAA3E99D}"/>
              </a:ext>
            </a:extLst>
          </p:cNvPr>
          <p:cNvSpPr txBox="1"/>
          <p:nvPr/>
        </p:nvSpPr>
        <p:spPr>
          <a:xfrm>
            <a:off x="553344" y="416934"/>
            <a:ext cx="11357262" cy="2554545"/>
          </a:xfrm>
          <a:prstGeom prst="rect">
            <a:avLst/>
          </a:prstGeom>
          <a:noFill/>
        </p:spPr>
        <p:txBody>
          <a:bodyPr wrap="square" rtlCol="0">
            <a:spAutoFit/>
          </a:bodyPr>
          <a:lstStyle/>
          <a:p>
            <a:pPr algn="ctr"/>
            <a:r>
              <a:rPr lang="en-US" sz="8000" b="1" dirty="0">
                <a:solidFill>
                  <a:schemeClr val="bg1"/>
                </a:solidFill>
              </a:rPr>
              <a:t>Characterizations of Worship</a:t>
            </a:r>
          </a:p>
        </p:txBody>
      </p:sp>
    </p:spTree>
    <p:extLst>
      <p:ext uri="{BB962C8B-B14F-4D97-AF65-F5344CB8AC3E}">
        <p14:creationId xmlns:p14="http://schemas.microsoft.com/office/powerpoint/2010/main" val="380020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552450" y="3897079"/>
            <a:ext cx="10858499" cy="1537855"/>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Psalm 104:24 reads, "O Lord, how </a:t>
            </a:r>
            <a:r>
              <a:rPr lang="en-US" sz="3600" b="1" dirty="0">
                <a:solidFill>
                  <a:schemeClr val="tx1"/>
                </a:solidFill>
              </a:rPr>
              <a:t>manifold</a:t>
            </a:r>
            <a:r>
              <a:rPr lang="en-US" sz="2800" b="1" dirty="0">
                <a:solidFill>
                  <a:schemeClr val="tx1"/>
                </a:solidFill>
              </a:rPr>
              <a:t> are your works!</a:t>
            </a:r>
          </a:p>
          <a:p>
            <a:pPr algn="ctr"/>
            <a:r>
              <a:rPr lang="en-US" sz="2800" b="1" dirty="0">
                <a:solidFill>
                  <a:schemeClr val="tx1"/>
                </a:solidFill>
              </a:rPr>
              <a:t> In wisdom have you made them all; the earth is full of your creatures." </a:t>
            </a:r>
            <a:endParaRPr lang="en-US" sz="3600" b="1" dirty="0">
              <a:solidFill>
                <a:schemeClr val="tx1"/>
              </a:solidFill>
            </a:endParaRPr>
          </a:p>
        </p:txBody>
      </p:sp>
      <p:sp>
        <p:nvSpPr>
          <p:cNvPr id="6" name="Rectangle 5">
            <a:extLst>
              <a:ext uri="{FF2B5EF4-FFF2-40B4-BE49-F238E27FC236}">
                <a16:creationId xmlns:a16="http://schemas.microsoft.com/office/drawing/2014/main" id="{8F6450E4-9900-C67A-7755-6CC7DD0CE725}"/>
              </a:ext>
            </a:extLst>
          </p:cNvPr>
          <p:cNvSpPr/>
          <p:nvPr/>
        </p:nvSpPr>
        <p:spPr>
          <a:xfrm>
            <a:off x="132080" y="339116"/>
            <a:ext cx="11756851" cy="2800324"/>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62713D-F507-265A-CD0B-480D37A5AB2C}"/>
              </a:ext>
            </a:extLst>
          </p:cNvPr>
          <p:cNvSpPr txBox="1"/>
          <p:nvPr/>
        </p:nvSpPr>
        <p:spPr>
          <a:xfrm>
            <a:off x="303069" y="574097"/>
            <a:ext cx="11357262" cy="2308324"/>
          </a:xfrm>
          <a:prstGeom prst="rect">
            <a:avLst/>
          </a:prstGeom>
          <a:solidFill>
            <a:schemeClr val="accent6">
              <a:lumMod val="50000"/>
            </a:schemeClr>
          </a:solidFill>
        </p:spPr>
        <p:txBody>
          <a:bodyPr wrap="square" rtlCol="0">
            <a:spAutoFit/>
          </a:bodyPr>
          <a:lstStyle/>
          <a:p>
            <a:pPr algn="ctr"/>
            <a:r>
              <a:rPr lang="en-US" sz="7200" b="1" dirty="0">
                <a:solidFill>
                  <a:schemeClr val="bg1"/>
                </a:solidFill>
              </a:rPr>
              <a:t>The Multi-Dimensional of PHENOMENON of Worship</a:t>
            </a:r>
          </a:p>
        </p:txBody>
      </p:sp>
    </p:spTree>
    <p:extLst>
      <p:ext uri="{BB962C8B-B14F-4D97-AF65-F5344CB8AC3E}">
        <p14:creationId xmlns:p14="http://schemas.microsoft.com/office/powerpoint/2010/main" val="212199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A376-73A7-0460-3B54-F85DD8A7730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6DD9CF8-8BCB-7B08-628B-9FB5D69420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A75BECE8-40DE-61C1-1BC8-18F09670E613}"/>
              </a:ext>
            </a:extLst>
          </p:cNvPr>
          <p:cNvGraphicFramePr>
            <a:graphicFrameLocks noGrp="1"/>
          </p:cNvGraphicFramePr>
          <p:nvPr>
            <p:extLst>
              <p:ext uri="{D42A27DB-BD31-4B8C-83A1-F6EECF244321}">
                <p14:modId xmlns:p14="http://schemas.microsoft.com/office/powerpoint/2010/main" val="1712222860"/>
              </p:ext>
            </p:extLst>
          </p:nvPr>
        </p:nvGraphicFramePr>
        <p:xfrm>
          <a:off x="2346756" y="2543388"/>
          <a:ext cx="7782966" cy="3505200"/>
        </p:xfrm>
        <a:graphic>
          <a:graphicData uri="http://schemas.openxmlformats.org/drawingml/2006/table">
            <a:tbl>
              <a:tblPr firstRow="1" bandRow="1">
                <a:tableStyleId>{5C22544A-7EE6-4342-B048-85BDC9FD1C3A}</a:tableStyleId>
              </a:tblPr>
              <a:tblGrid>
                <a:gridCol w="3833500">
                  <a:extLst>
                    <a:ext uri="{9D8B030D-6E8A-4147-A177-3AD203B41FA5}">
                      <a16:colId xmlns:a16="http://schemas.microsoft.com/office/drawing/2014/main" val="2266989010"/>
                    </a:ext>
                  </a:extLst>
                </a:gridCol>
                <a:gridCol w="3949466">
                  <a:extLst>
                    <a:ext uri="{9D8B030D-6E8A-4147-A177-3AD203B41FA5}">
                      <a16:colId xmlns:a16="http://schemas.microsoft.com/office/drawing/2014/main" val="2800284250"/>
                    </a:ext>
                  </a:extLst>
                </a:gridCol>
              </a:tblGrid>
              <a:tr h="3229186">
                <a:tc>
                  <a:txBody>
                    <a:bodyPr/>
                    <a:lstStyle/>
                    <a:p>
                      <a:pPr marL="285750" indent="-285750" fontAlgn="auto">
                        <a:buFont typeface="Wingdings" panose="05000000000000000000" pitchFamily="2" charset="2"/>
                        <a:buChar char="ü"/>
                      </a:pPr>
                      <a:r>
                        <a:rPr lang="en-US" sz="2800" b="1" i="0" u="sng" kern="1200" dirty="0">
                          <a:solidFill>
                            <a:schemeClr val="bg1"/>
                          </a:solidFill>
                          <a:effectLst/>
                          <a:latin typeface="+mn-lt"/>
                          <a:ea typeface="+mn-ea"/>
                          <a:cs typeface="+mn-cs"/>
                        </a:rPr>
                        <a:t>Majesty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Brilliance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Elegance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5">
                            <a:extLst>
                              <a:ext uri="{A12FA001-AC4F-418D-AE19-62706E023703}">
                                <ahyp:hlinkClr xmlns:ahyp="http://schemas.microsoft.com/office/drawing/2018/hyperlinkcolor" val="tx"/>
                              </a:ext>
                            </a:extLst>
                          </a:hlinkClick>
                        </a:rPr>
                        <a:t>Magnificence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6">
                            <a:extLst>
                              <a:ext uri="{A12FA001-AC4F-418D-AE19-62706E023703}">
                                <ahyp:hlinkClr xmlns:ahyp="http://schemas.microsoft.com/office/drawing/2018/hyperlinkcolor" val="tx"/>
                              </a:ext>
                            </a:extLst>
                          </a:hlinkClick>
                        </a:rPr>
                        <a:t>Grandeur</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7">
                            <a:extLst>
                              <a:ext uri="{A12FA001-AC4F-418D-AE19-62706E023703}">
                                <ahyp:hlinkClr xmlns:ahyp="http://schemas.microsoft.com/office/drawing/2018/hyperlinkcolor" val="tx"/>
                              </a:ext>
                            </a:extLst>
                          </a:hlinkClick>
                        </a:rPr>
                        <a:t>Nobility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8">
                            <a:extLst>
                              <a:ext uri="{A12FA001-AC4F-418D-AE19-62706E023703}">
                                <ahyp:hlinkClr xmlns:ahyp="http://schemas.microsoft.com/office/drawing/2018/hyperlinkcolor" val="tx"/>
                              </a:ext>
                            </a:extLst>
                          </a:hlinkClick>
                        </a:rPr>
                        <a:t>Grandness</a:t>
                      </a:r>
                      <a:endParaRPr lang="en-US" sz="2800" b="1" i="0" u="none" strike="noStrike"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Opulence</a:t>
                      </a:r>
                      <a:endParaRPr lang="en-US" sz="2800" b="0" i="0" kern="1200" dirty="0">
                        <a:solidFill>
                          <a:schemeClr val="bg1"/>
                        </a:solidFill>
                        <a:effectLst/>
                        <a:latin typeface="+mn-lt"/>
                        <a:ea typeface="+mn-ea"/>
                        <a:cs typeface="+mn-cs"/>
                      </a:endParaRPr>
                    </a:p>
                  </a:txBody>
                  <a:tcPr>
                    <a:solidFill>
                      <a:srgbClr val="C00000"/>
                    </a:solidFill>
                  </a:tcPr>
                </a:tc>
                <a:tc>
                  <a:txBody>
                    <a:bodyPr/>
                    <a:lstStyle/>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9">
                            <a:extLst>
                              <a:ext uri="{A12FA001-AC4F-418D-AE19-62706E023703}">
                                <ahyp:hlinkClr xmlns:ahyp="http://schemas.microsoft.com/office/drawing/2018/hyperlinkcolor" val="tx"/>
                              </a:ext>
                            </a:extLst>
                          </a:hlinkClick>
                        </a:rPr>
                        <a:t>Marvelousness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Resplendence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0">
                            <a:extLst>
                              <a:ext uri="{A12FA001-AC4F-418D-AE19-62706E023703}">
                                <ahyp:hlinkClr xmlns:ahyp="http://schemas.microsoft.com/office/drawing/2018/hyperlinkcolor" val="tx"/>
                              </a:ext>
                            </a:extLst>
                          </a:hlinkClick>
                        </a:rPr>
                        <a:t>Splendidness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1">
                            <a:extLst>
                              <a:ext uri="{A12FA001-AC4F-418D-AE19-62706E023703}">
                                <ahyp:hlinkClr xmlns:ahyp="http://schemas.microsoft.com/office/drawing/2018/hyperlinkcolor" val="tx"/>
                              </a:ext>
                            </a:extLst>
                          </a:hlinkClick>
                        </a:rPr>
                        <a:t>Stateliness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2">
                            <a:extLst>
                              <a:ext uri="{A12FA001-AC4F-418D-AE19-62706E023703}">
                                <ahyp:hlinkClr xmlns:ahyp="http://schemas.microsoft.com/office/drawing/2018/hyperlinkcolor" val="tx"/>
                              </a:ext>
                            </a:extLst>
                          </a:hlinkClick>
                        </a:rPr>
                        <a:t>Sublimeness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3">
                            <a:extLst>
                              <a:ext uri="{A12FA001-AC4F-418D-AE19-62706E023703}">
                                <ahyp:hlinkClr xmlns:ahyp="http://schemas.microsoft.com/office/drawing/2018/hyperlinkcolor" val="tx"/>
                              </a:ext>
                            </a:extLst>
                          </a:hlinkClick>
                        </a:rPr>
                        <a:t>Richness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4">
                            <a:extLst>
                              <a:ext uri="{A12FA001-AC4F-418D-AE19-62706E023703}">
                                <ahyp:hlinkClr xmlns:ahyp="http://schemas.microsoft.com/office/drawing/2018/hyperlinkcolor" val="tx"/>
                              </a:ext>
                            </a:extLst>
                          </a:hlinkClick>
                        </a:rPr>
                        <a:t>Luxuriance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5">
                            <a:extLst>
                              <a:ext uri="{A12FA001-AC4F-418D-AE19-62706E023703}">
                                <ahyp:hlinkClr xmlns:ahyp="http://schemas.microsoft.com/office/drawing/2018/hyperlinkcolor" val="tx"/>
                              </a:ext>
                            </a:extLst>
                          </a:hlinkClick>
                        </a:rPr>
                        <a:t>Awesomeness</a:t>
                      </a:r>
                      <a:endParaRPr lang="en-US" sz="2800" b="0" i="0" kern="1200" dirty="0">
                        <a:solidFill>
                          <a:schemeClr val="bg1"/>
                        </a:solidFill>
                        <a:effectLst/>
                        <a:latin typeface="+mn-lt"/>
                        <a:ea typeface="+mn-ea"/>
                        <a:cs typeface="+mn-cs"/>
                      </a:endParaRPr>
                    </a:p>
                  </a:txBody>
                  <a:tcPr>
                    <a:solidFill>
                      <a:srgbClr val="C00000"/>
                    </a:solidFill>
                  </a:tcPr>
                </a:tc>
                <a:extLst>
                  <a:ext uri="{0D108BD9-81ED-4DB2-BD59-A6C34878D82A}">
                    <a16:rowId xmlns:a16="http://schemas.microsoft.com/office/drawing/2014/main" val="627902410"/>
                  </a:ext>
                </a:extLst>
              </a:tr>
            </a:tbl>
          </a:graphicData>
        </a:graphic>
      </p:graphicFrame>
      <p:sp>
        <p:nvSpPr>
          <p:cNvPr id="7" name="Oval 6">
            <a:extLst>
              <a:ext uri="{FF2B5EF4-FFF2-40B4-BE49-F238E27FC236}">
                <a16:creationId xmlns:a16="http://schemas.microsoft.com/office/drawing/2014/main" id="{582106ED-CD23-EDB2-6A71-4104ACD2C6ED}"/>
              </a:ext>
            </a:extLst>
          </p:cNvPr>
          <p:cNvSpPr/>
          <p:nvPr/>
        </p:nvSpPr>
        <p:spPr>
          <a:xfrm>
            <a:off x="552450" y="0"/>
            <a:ext cx="11087099" cy="242824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The </a:t>
            </a:r>
            <a:r>
              <a:rPr lang="en-US" sz="8000" b="1" dirty="0">
                <a:ln w="22225">
                  <a:solidFill>
                    <a:schemeClr val="accent2"/>
                  </a:solidFill>
                  <a:prstDash val="solid"/>
                </a:ln>
                <a:solidFill>
                  <a:srgbClr val="FFFF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Splendor</a:t>
            </a:r>
            <a:r>
              <a:rPr lang="en-US" sz="6600" b="1" dirty="0">
                <a:solidFill>
                  <a:schemeClr val="bg1"/>
                </a:solidFill>
              </a:rPr>
              <a:t> </a:t>
            </a:r>
          </a:p>
          <a:p>
            <a:pPr algn="ctr"/>
            <a:r>
              <a:rPr lang="en-US" sz="6600" b="1" dirty="0">
                <a:solidFill>
                  <a:schemeClr val="bg1"/>
                </a:solidFill>
              </a:rPr>
              <a:t>of His Holiness</a:t>
            </a:r>
          </a:p>
        </p:txBody>
      </p:sp>
    </p:spTree>
    <p:extLst>
      <p:ext uri="{BB962C8B-B14F-4D97-AF65-F5344CB8AC3E}">
        <p14:creationId xmlns:p14="http://schemas.microsoft.com/office/powerpoint/2010/main" val="3476668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4" ma:contentTypeDescription="Create a new document." ma:contentTypeScope="" ma:versionID="8cff748964bf43715a3f316dd1c750da">
  <xsd:schema xmlns:xsd="http://www.w3.org/2001/XMLSchema" xmlns:xs="http://www.w3.org/2001/XMLSchema" xmlns:p="http://schemas.microsoft.com/office/2006/metadata/properties" xmlns:ns3="1200a652-a314-4465-9e3b-eee3981a03cd" targetNamespace="http://schemas.microsoft.com/office/2006/metadata/properties" ma:root="true" ma:fieldsID="98538741a232836eb70a1da11dfb8b1f"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B83E3C-8C2C-48E2-928E-1E87DF206798}">
  <ds:schemaRefs>
    <ds:schemaRef ds:uri="http://purl.org/dc/dcmitype/"/>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1200a652-a314-4465-9e3b-eee3981a03cd"/>
    <ds:schemaRef ds:uri="http://schemas.microsoft.com/office/2006/metadata/properties"/>
  </ds:schemaRefs>
</ds:datastoreItem>
</file>

<file path=customXml/itemProps2.xml><?xml version="1.0" encoding="utf-8"?>
<ds:datastoreItem xmlns:ds="http://schemas.openxmlformats.org/officeDocument/2006/customXml" ds:itemID="{64F64D6F-0FED-4E1E-BB95-433576F3A96A}">
  <ds:schemaRefs>
    <ds:schemaRef ds:uri="http://schemas.microsoft.com/sharepoint/v3/contenttype/forms"/>
  </ds:schemaRefs>
</ds:datastoreItem>
</file>

<file path=customXml/itemProps3.xml><?xml version="1.0" encoding="utf-8"?>
<ds:datastoreItem xmlns:ds="http://schemas.openxmlformats.org/officeDocument/2006/customXml" ds:itemID="{98259265-7D8B-4EF3-BFBE-AEB275DD6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2091</TotalTime>
  <Words>1538</Words>
  <Application>Microsoft Office PowerPoint</Application>
  <PresentationFormat>Widescreen</PresentationFormat>
  <Paragraphs>156</Paragraphs>
  <Slides>21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ADLaM Display</vt:lpstr>
      <vt:lpstr>Algerian</vt:lpstr>
      <vt:lpstr>Amasis MT Pro</vt:lpstr>
      <vt:lpstr>Amasis MT Pro Medium</vt:lpstr>
      <vt:lpstr>Aptos</vt:lpstr>
      <vt:lpstr>Aptos Display</vt:lpstr>
      <vt:lpstr>Arial</vt:lpstr>
      <vt:lpstr>Bernard MT Condensed</vt:lpstr>
      <vt:lpstr>Calibri</vt:lpstr>
      <vt:lpstr>Cambria</vt:lpstr>
      <vt:lpstr>Google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Dr. Debyii Sababu-Thomas</cp:lastModifiedBy>
  <cp:revision>9</cp:revision>
  <dcterms:created xsi:type="dcterms:W3CDTF">2025-07-07T16:21:19Z</dcterms:created>
  <dcterms:modified xsi:type="dcterms:W3CDTF">2025-08-13T21:55:39Z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