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sldIdLst>
    <p:sldId id="256" r:id="rId3"/>
    <p:sldId id="264" r:id="rId4"/>
    <p:sldId id="262" r:id="rId5"/>
    <p:sldId id="263" r:id="rId6"/>
    <p:sldId id="276" r:id="rId7"/>
    <p:sldId id="275" r:id="rId8"/>
    <p:sldId id="274" r:id="rId9"/>
    <p:sldId id="271" r:id="rId10"/>
    <p:sldId id="277" r:id="rId11"/>
    <p:sldId id="278" r:id="rId12"/>
    <p:sldId id="279" r:id="rId13"/>
    <p:sldId id="280" r:id="rId14"/>
    <p:sldId id="281" r:id="rId15"/>
    <p:sldId id="282" r:id="rId16"/>
    <p:sldId id="283" r:id="rId17"/>
    <p:sldId id="284" r:id="rId18"/>
    <p:sldId id="285" r:id="rId19"/>
    <p:sldId id="288" r:id="rId20"/>
    <p:sldId id="287" r:id="rId21"/>
    <p:sldId id="273" r:id="rId22"/>
    <p:sldId id="2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9" autoAdjust="0"/>
    <p:restoredTop sz="94658"/>
  </p:normalViewPr>
  <p:slideViewPr>
    <p:cSldViewPr snapToGrid="0">
      <p:cViewPr varScale="1">
        <p:scale>
          <a:sx n="106" d="100"/>
          <a:sy n="106" d="100"/>
        </p:scale>
        <p:origin x="7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C59D-0F31-A5DB-62CD-14CE1471DD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709C88-8DA3-BBDC-B346-ECF795EC80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C2364C-782D-3B88-A570-741F072BC068}"/>
              </a:ext>
            </a:extLst>
          </p:cNvPr>
          <p:cNvSpPr>
            <a:spLocks noGrp="1"/>
          </p:cNvSpPr>
          <p:nvPr>
            <p:ph type="dt" sz="half" idx="10"/>
          </p:nvPr>
        </p:nvSpPr>
        <p:spPr/>
        <p:txBody>
          <a:bodyPr/>
          <a:lstStyle/>
          <a:p>
            <a:fld id="{0E714F2F-5219-4CB3-9189-3BD8A63A36B2}" type="datetimeFigureOut">
              <a:rPr lang="en-US" smtClean="0"/>
              <a:t>8/6/2025</a:t>
            </a:fld>
            <a:endParaRPr lang="en-US"/>
          </a:p>
        </p:txBody>
      </p:sp>
      <p:sp>
        <p:nvSpPr>
          <p:cNvPr id="5" name="Footer Placeholder 4">
            <a:extLst>
              <a:ext uri="{FF2B5EF4-FFF2-40B4-BE49-F238E27FC236}">
                <a16:creationId xmlns:a16="http://schemas.microsoft.com/office/drawing/2014/main" id="{771DCADC-FCE7-918C-7F86-105F59C4D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1F91CF-44AB-63B8-1325-D48C55E3BFFA}"/>
              </a:ext>
            </a:extLst>
          </p:cNvPr>
          <p:cNvSpPr>
            <a:spLocks noGrp="1"/>
          </p:cNvSpPr>
          <p:nvPr>
            <p:ph type="sldNum" sz="quarter" idx="12"/>
          </p:nvPr>
        </p:nvSpPr>
        <p:spPr/>
        <p:txBody>
          <a:bodyPr/>
          <a:lstStyle/>
          <a:p>
            <a:fld id="{1A7D67D1-882A-4D2C-9FAF-BA8524988D78}" type="slidenum">
              <a:rPr lang="en-US" smtClean="0"/>
              <a:t>‹#›</a:t>
            </a:fld>
            <a:endParaRPr lang="en-US"/>
          </a:p>
        </p:txBody>
      </p:sp>
    </p:spTree>
    <p:extLst>
      <p:ext uri="{BB962C8B-B14F-4D97-AF65-F5344CB8AC3E}">
        <p14:creationId xmlns:p14="http://schemas.microsoft.com/office/powerpoint/2010/main" val="777759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E5AFA-B4E0-02D2-7E70-96C5521487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5B3E94-F61B-0E5F-A460-05075F9E91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1A2AAA-DAEF-A68C-ABBB-0ED32CE65343}"/>
              </a:ext>
            </a:extLst>
          </p:cNvPr>
          <p:cNvSpPr>
            <a:spLocks noGrp="1"/>
          </p:cNvSpPr>
          <p:nvPr>
            <p:ph type="dt" sz="half" idx="10"/>
          </p:nvPr>
        </p:nvSpPr>
        <p:spPr/>
        <p:txBody>
          <a:bodyPr/>
          <a:lstStyle/>
          <a:p>
            <a:fld id="{0E714F2F-5219-4CB3-9189-3BD8A63A36B2}" type="datetimeFigureOut">
              <a:rPr lang="en-US" smtClean="0"/>
              <a:t>8/6/2025</a:t>
            </a:fld>
            <a:endParaRPr lang="en-US"/>
          </a:p>
        </p:txBody>
      </p:sp>
      <p:sp>
        <p:nvSpPr>
          <p:cNvPr id="5" name="Footer Placeholder 4">
            <a:extLst>
              <a:ext uri="{FF2B5EF4-FFF2-40B4-BE49-F238E27FC236}">
                <a16:creationId xmlns:a16="http://schemas.microsoft.com/office/drawing/2014/main" id="{3B0D0875-E58C-8473-150D-D85A8222E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2FDB3B-B0DA-A135-62FD-ADEF392AF206}"/>
              </a:ext>
            </a:extLst>
          </p:cNvPr>
          <p:cNvSpPr>
            <a:spLocks noGrp="1"/>
          </p:cNvSpPr>
          <p:nvPr>
            <p:ph type="sldNum" sz="quarter" idx="12"/>
          </p:nvPr>
        </p:nvSpPr>
        <p:spPr/>
        <p:txBody>
          <a:bodyPr/>
          <a:lstStyle/>
          <a:p>
            <a:fld id="{1A7D67D1-882A-4D2C-9FAF-BA8524988D78}" type="slidenum">
              <a:rPr lang="en-US" smtClean="0"/>
              <a:t>‹#›</a:t>
            </a:fld>
            <a:endParaRPr lang="en-US"/>
          </a:p>
        </p:txBody>
      </p:sp>
    </p:spTree>
    <p:extLst>
      <p:ext uri="{BB962C8B-B14F-4D97-AF65-F5344CB8AC3E}">
        <p14:creationId xmlns:p14="http://schemas.microsoft.com/office/powerpoint/2010/main" val="1507690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802AAF-3498-9F23-C3FD-470CA6A40F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9CCB56-521B-BF40-99DB-E322D0A97D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07387-D17F-6143-9DBE-E082B461DCAF}"/>
              </a:ext>
            </a:extLst>
          </p:cNvPr>
          <p:cNvSpPr>
            <a:spLocks noGrp="1"/>
          </p:cNvSpPr>
          <p:nvPr>
            <p:ph type="dt" sz="half" idx="10"/>
          </p:nvPr>
        </p:nvSpPr>
        <p:spPr/>
        <p:txBody>
          <a:bodyPr/>
          <a:lstStyle/>
          <a:p>
            <a:fld id="{0E714F2F-5219-4CB3-9189-3BD8A63A36B2}" type="datetimeFigureOut">
              <a:rPr lang="en-US" smtClean="0"/>
              <a:t>8/6/2025</a:t>
            </a:fld>
            <a:endParaRPr lang="en-US"/>
          </a:p>
        </p:txBody>
      </p:sp>
      <p:sp>
        <p:nvSpPr>
          <p:cNvPr id="5" name="Footer Placeholder 4">
            <a:extLst>
              <a:ext uri="{FF2B5EF4-FFF2-40B4-BE49-F238E27FC236}">
                <a16:creationId xmlns:a16="http://schemas.microsoft.com/office/drawing/2014/main" id="{EEE78B3E-03A2-F1A2-CB40-41162B41DE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14893-D45A-18A1-8C07-B12017DC4196}"/>
              </a:ext>
            </a:extLst>
          </p:cNvPr>
          <p:cNvSpPr>
            <a:spLocks noGrp="1"/>
          </p:cNvSpPr>
          <p:nvPr>
            <p:ph type="sldNum" sz="quarter" idx="12"/>
          </p:nvPr>
        </p:nvSpPr>
        <p:spPr/>
        <p:txBody>
          <a:bodyPr/>
          <a:lstStyle/>
          <a:p>
            <a:fld id="{1A7D67D1-882A-4D2C-9FAF-BA8524988D78}" type="slidenum">
              <a:rPr lang="en-US" smtClean="0"/>
              <a:t>‹#›</a:t>
            </a:fld>
            <a:endParaRPr lang="en-US"/>
          </a:p>
        </p:txBody>
      </p:sp>
    </p:spTree>
    <p:extLst>
      <p:ext uri="{BB962C8B-B14F-4D97-AF65-F5344CB8AC3E}">
        <p14:creationId xmlns:p14="http://schemas.microsoft.com/office/powerpoint/2010/main" val="3613293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CC413C-F161-E0F8-67A9-850789E43621}"/>
              </a:ext>
            </a:extLst>
          </p:cNvPr>
          <p:cNvSpPr>
            <a:spLocks noGrp="1"/>
          </p:cNvSpPr>
          <p:nvPr>
            <p:ph type="dt" sz="half" idx="10"/>
          </p:nvPr>
        </p:nvSpPr>
        <p:spPr/>
        <p:txBody>
          <a:bodyPr/>
          <a:lstStyle/>
          <a:p>
            <a:fld id="{9811C182-3073-4859-876B-C8708A091B3B}" type="datetimeFigureOut">
              <a:rPr lang="en-US" smtClean="0"/>
              <a:t>8/6/2025</a:t>
            </a:fld>
            <a:endParaRPr lang="en-US"/>
          </a:p>
        </p:txBody>
      </p:sp>
      <p:sp>
        <p:nvSpPr>
          <p:cNvPr id="3" name="Footer Placeholder 2">
            <a:extLst>
              <a:ext uri="{FF2B5EF4-FFF2-40B4-BE49-F238E27FC236}">
                <a16:creationId xmlns:a16="http://schemas.microsoft.com/office/drawing/2014/main" id="{7B10F998-3CB9-47B1-53C9-900570751E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1F1965-F199-D093-2A3C-3B8C343301EC}"/>
              </a:ext>
            </a:extLst>
          </p:cNvPr>
          <p:cNvSpPr>
            <a:spLocks noGrp="1"/>
          </p:cNvSpPr>
          <p:nvPr>
            <p:ph type="sldNum" sz="quarter" idx="12"/>
          </p:nvPr>
        </p:nvSpPr>
        <p:spPr/>
        <p:txBody>
          <a:bodyPr/>
          <a:lstStyle/>
          <a:p>
            <a:fld id="{70ADB7A7-CA92-47CA-8772-01545A25FA6A}" type="slidenum">
              <a:rPr lang="en-US" smtClean="0"/>
              <a:t>‹#›</a:t>
            </a:fld>
            <a:endParaRPr lang="en-US"/>
          </a:p>
        </p:txBody>
      </p:sp>
    </p:spTree>
    <p:extLst>
      <p:ext uri="{BB962C8B-B14F-4D97-AF65-F5344CB8AC3E}">
        <p14:creationId xmlns:p14="http://schemas.microsoft.com/office/powerpoint/2010/main" val="2738046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59101-8761-75BC-3F1C-A669487CC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EB1101-AC3D-D5B9-57C2-03F9F2EE5B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706759-53AC-D4E9-F536-88FF25B819B2}"/>
              </a:ext>
            </a:extLst>
          </p:cNvPr>
          <p:cNvSpPr>
            <a:spLocks noGrp="1"/>
          </p:cNvSpPr>
          <p:nvPr>
            <p:ph type="dt" sz="half" idx="10"/>
          </p:nvPr>
        </p:nvSpPr>
        <p:spPr/>
        <p:txBody>
          <a:bodyPr/>
          <a:lstStyle/>
          <a:p>
            <a:fld id="{0E714F2F-5219-4CB3-9189-3BD8A63A36B2}" type="datetimeFigureOut">
              <a:rPr lang="en-US" smtClean="0"/>
              <a:t>8/6/2025</a:t>
            </a:fld>
            <a:endParaRPr lang="en-US"/>
          </a:p>
        </p:txBody>
      </p:sp>
      <p:sp>
        <p:nvSpPr>
          <p:cNvPr id="5" name="Footer Placeholder 4">
            <a:extLst>
              <a:ext uri="{FF2B5EF4-FFF2-40B4-BE49-F238E27FC236}">
                <a16:creationId xmlns:a16="http://schemas.microsoft.com/office/drawing/2014/main" id="{2DDC60C5-70ED-5B72-B1C7-5C90CB791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5A245-9B1D-B693-F4A3-DA94A37A2E2B}"/>
              </a:ext>
            </a:extLst>
          </p:cNvPr>
          <p:cNvSpPr>
            <a:spLocks noGrp="1"/>
          </p:cNvSpPr>
          <p:nvPr>
            <p:ph type="sldNum" sz="quarter" idx="12"/>
          </p:nvPr>
        </p:nvSpPr>
        <p:spPr/>
        <p:txBody>
          <a:bodyPr/>
          <a:lstStyle/>
          <a:p>
            <a:fld id="{1A7D67D1-882A-4D2C-9FAF-BA8524988D78}" type="slidenum">
              <a:rPr lang="en-US" smtClean="0"/>
              <a:t>‹#›</a:t>
            </a:fld>
            <a:endParaRPr lang="en-US"/>
          </a:p>
        </p:txBody>
      </p:sp>
    </p:spTree>
    <p:extLst>
      <p:ext uri="{BB962C8B-B14F-4D97-AF65-F5344CB8AC3E}">
        <p14:creationId xmlns:p14="http://schemas.microsoft.com/office/powerpoint/2010/main" val="448515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7070C-B58F-6D02-439C-B4E0E49573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CA3F78-115E-A605-9D9E-676A233DB1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3CA95F-C1F2-E3B7-8D28-8C5B4CCD3C6B}"/>
              </a:ext>
            </a:extLst>
          </p:cNvPr>
          <p:cNvSpPr>
            <a:spLocks noGrp="1"/>
          </p:cNvSpPr>
          <p:nvPr>
            <p:ph type="dt" sz="half" idx="10"/>
          </p:nvPr>
        </p:nvSpPr>
        <p:spPr/>
        <p:txBody>
          <a:bodyPr/>
          <a:lstStyle/>
          <a:p>
            <a:fld id="{0E714F2F-5219-4CB3-9189-3BD8A63A36B2}" type="datetimeFigureOut">
              <a:rPr lang="en-US" smtClean="0"/>
              <a:t>8/6/2025</a:t>
            </a:fld>
            <a:endParaRPr lang="en-US"/>
          </a:p>
        </p:txBody>
      </p:sp>
      <p:sp>
        <p:nvSpPr>
          <p:cNvPr id="5" name="Footer Placeholder 4">
            <a:extLst>
              <a:ext uri="{FF2B5EF4-FFF2-40B4-BE49-F238E27FC236}">
                <a16:creationId xmlns:a16="http://schemas.microsoft.com/office/drawing/2014/main" id="{13A5E2F8-07D8-68B6-1260-47139000BC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44CC13-BA08-B5FD-BC18-F8A24D9A32D9}"/>
              </a:ext>
            </a:extLst>
          </p:cNvPr>
          <p:cNvSpPr>
            <a:spLocks noGrp="1"/>
          </p:cNvSpPr>
          <p:nvPr>
            <p:ph type="sldNum" sz="quarter" idx="12"/>
          </p:nvPr>
        </p:nvSpPr>
        <p:spPr/>
        <p:txBody>
          <a:bodyPr/>
          <a:lstStyle/>
          <a:p>
            <a:fld id="{1A7D67D1-882A-4D2C-9FAF-BA8524988D78}" type="slidenum">
              <a:rPr lang="en-US" smtClean="0"/>
              <a:t>‹#›</a:t>
            </a:fld>
            <a:endParaRPr lang="en-US"/>
          </a:p>
        </p:txBody>
      </p:sp>
    </p:spTree>
    <p:extLst>
      <p:ext uri="{BB962C8B-B14F-4D97-AF65-F5344CB8AC3E}">
        <p14:creationId xmlns:p14="http://schemas.microsoft.com/office/powerpoint/2010/main" val="3356265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48B72-10C2-08A6-DF55-4FBA560A9A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E02120-9DF8-D4CF-5D5C-3E609F2481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AA3CDC-8469-7242-411B-7C1E401A2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79D7FE-459B-BBF8-2666-B7A02E3B504A}"/>
              </a:ext>
            </a:extLst>
          </p:cNvPr>
          <p:cNvSpPr>
            <a:spLocks noGrp="1"/>
          </p:cNvSpPr>
          <p:nvPr>
            <p:ph type="dt" sz="half" idx="10"/>
          </p:nvPr>
        </p:nvSpPr>
        <p:spPr/>
        <p:txBody>
          <a:bodyPr/>
          <a:lstStyle/>
          <a:p>
            <a:fld id="{0E714F2F-5219-4CB3-9189-3BD8A63A36B2}" type="datetimeFigureOut">
              <a:rPr lang="en-US" smtClean="0"/>
              <a:t>8/6/2025</a:t>
            </a:fld>
            <a:endParaRPr lang="en-US"/>
          </a:p>
        </p:txBody>
      </p:sp>
      <p:sp>
        <p:nvSpPr>
          <p:cNvPr id="6" name="Footer Placeholder 5">
            <a:extLst>
              <a:ext uri="{FF2B5EF4-FFF2-40B4-BE49-F238E27FC236}">
                <a16:creationId xmlns:a16="http://schemas.microsoft.com/office/drawing/2014/main" id="{58D8CC80-82D4-A680-466F-F63FC1FF17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7CD4FD-C084-AA84-B832-0CFD4CAB7A14}"/>
              </a:ext>
            </a:extLst>
          </p:cNvPr>
          <p:cNvSpPr>
            <a:spLocks noGrp="1"/>
          </p:cNvSpPr>
          <p:nvPr>
            <p:ph type="sldNum" sz="quarter" idx="12"/>
          </p:nvPr>
        </p:nvSpPr>
        <p:spPr/>
        <p:txBody>
          <a:bodyPr/>
          <a:lstStyle/>
          <a:p>
            <a:fld id="{1A7D67D1-882A-4D2C-9FAF-BA8524988D78}" type="slidenum">
              <a:rPr lang="en-US" smtClean="0"/>
              <a:t>‹#›</a:t>
            </a:fld>
            <a:endParaRPr lang="en-US"/>
          </a:p>
        </p:txBody>
      </p:sp>
    </p:spTree>
    <p:extLst>
      <p:ext uri="{BB962C8B-B14F-4D97-AF65-F5344CB8AC3E}">
        <p14:creationId xmlns:p14="http://schemas.microsoft.com/office/powerpoint/2010/main" val="218294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F4302-57F1-460A-CDCF-D1BADD03AB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9E3212-90D9-C6AA-4792-E131B8CCCD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CEC93C-5DF5-528F-6757-7AF0EE919B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3BE289-2DD8-88CB-4DC6-8E431D2B2F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BF06E1-5AEF-EFC4-F6B0-D3F8087469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9F734A-B3A6-4692-62BA-1335540A57A1}"/>
              </a:ext>
            </a:extLst>
          </p:cNvPr>
          <p:cNvSpPr>
            <a:spLocks noGrp="1"/>
          </p:cNvSpPr>
          <p:nvPr>
            <p:ph type="dt" sz="half" idx="10"/>
          </p:nvPr>
        </p:nvSpPr>
        <p:spPr/>
        <p:txBody>
          <a:bodyPr/>
          <a:lstStyle/>
          <a:p>
            <a:fld id="{0E714F2F-5219-4CB3-9189-3BD8A63A36B2}" type="datetimeFigureOut">
              <a:rPr lang="en-US" smtClean="0"/>
              <a:t>8/6/2025</a:t>
            </a:fld>
            <a:endParaRPr lang="en-US"/>
          </a:p>
        </p:txBody>
      </p:sp>
      <p:sp>
        <p:nvSpPr>
          <p:cNvPr id="8" name="Footer Placeholder 7">
            <a:extLst>
              <a:ext uri="{FF2B5EF4-FFF2-40B4-BE49-F238E27FC236}">
                <a16:creationId xmlns:a16="http://schemas.microsoft.com/office/drawing/2014/main" id="{8D423D3B-A161-D535-7345-2EB3443B3B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C8F2DA-175C-4981-8F1C-8A4A8963ED1C}"/>
              </a:ext>
            </a:extLst>
          </p:cNvPr>
          <p:cNvSpPr>
            <a:spLocks noGrp="1"/>
          </p:cNvSpPr>
          <p:nvPr>
            <p:ph type="sldNum" sz="quarter" idx="12"/>
          </p:nvPr>
        </p:nvSpPr>
        <p:spPr/>
        <p:txBody>
          <a:bodyPr/>
          <a:lstStyle/>
          <a:p>
            <a:fld id="{1A7D67D1-882A-4D2C-9FAF-BA8524988D78}" type="slidenum">
              <a:rPr lang="en-US" smtClean="0"/>
              <a:t>‹#›</a:t>
            </a:fld>
            <a:endParaRPr lang="en-US"/>
          </a:p>
        </p:txBody>
      </p:sp>
    </p:spTree>
    <p:extLst>
      <p:ext uri="{BB962C8B-B14F-4D97-AF65-F5344CB8AC3E}">
        <p14:creationId xmlns:p14="http://schemas.microsoft.com/office/powerpoint/2010/main" val="1095510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E03EA-9704-7172-D871-9F9B42FC7F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525D1B-A86B-A388-8851-F4F0651A01E2}"/>
              </a:ext>
            </a:extLst>
          </p:cNvPr>
          <p:cNvSpPr>
            <a:spLocks noGrp="1"/>
          </p:cNvSpPr>
          <p:nvPr>
            <p:ph type="dt" sz="half" idx="10"/>
          </p:nvPr>
        </p:nvSpPr>
        <p:spPr/>
        <p:txBody>
          <a:bodyPr/>
          <a:lstStyle/>
          <a:p>
            <a:fld id="{0E714F2F-5219-4CB3-9189-3BD8A63A36B2}" type="datetimeFigureOut">
              <a:rPr lang="en-US" smtClean="0"/>
              <a:t>8/6/2025</a:t>
            </a:fld>
            <a:endParaRPr lang="en-US"/>
          </a:p>
        </p:txBody>
      </p:sp>
      <p:sp>
        <p:nvSpPr>
          <p:cNvPr id="4" name="Footer Placeholder 3">
            <a:extLst>
              <a:ext uri="{FF2B5EF4-FFF2-40B4-BE49-F238E27FC236}">
                <a16:creationId xmlns:a16="http://schemas.microsoft.com/office/drawing/2014/main" id="{1082A871-ABE7-1099-765F-2D3BCBCFC8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BA9953-E616-2BE1-22CE-3374E5AE4740}"/>
              </a:ext>
            </a:extLst>
          </p:cNvPr>
          <p:cNvSpPr>
            <a:spLocks noGrp="1"/>
          </p:cNvSpPr>
          <p:nvPr>
            <p:ph type="sldNum" sz="quarter" idx="12"/>
          </p:nvPr>
        </p:nvSpPr>
        <p:spPr/>
        <p:txBody>
          <a:bodyPr/>
          <a:lstStyle/>
          <a:p>
            <a:fld id="{1A7D67D1-882A-4D2C-9FAF-BA8524988D78}" type="slidenum">
              <a:rPr lang="en-US" smtClean="0"/>
              <a:t>‹#›</a:t>
            </a:fld>
            <a:endParaRPr lang="en-US"/>
          </a:p>
        </p:txBody>
      </p:sp>
    </p:spTree>
    <p:extLst>
      <p:ext uri="{BB962C8B-B14F-4D97-AF65-F5344CB8AC3E}">
        <p14:creationId xmlns:p14="http://schemas.microsoft.com/office/powerpoint/2010/main" val="3113515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606693-2220-F010-A359-20254B8C79AA}"/>
              </a:ext>
            </a:extLst>
          </p:cNvPr>
          <p:cNvSpPr>
            <a:spLocks noGrp="1"/>
          </p:cNvSpPr>
          <p:nvPr>
            <p:ph type="dt" sz="half" idx="10"/>
          </p:nvPr>
        </p:nvSpPr>
        <p:spPr/>
        <p:txBody>
          <a:bodyPr/>
          <a:lstStyle/>
          <a:p>
            <a:fld id="{0E714F2F-5219-4CB3-9189-3BD8A63A36B2}" type="datetimeFigureOut">
              <a:rPr lang="en-US" smtClean="0"/>
              <a:t>8/6/2025</a:t>
            </a:fld>
            <a:endParaRPr lang="en-US"/>
          </a:p>
        </p:txBody>
      </p:sp>
      <p:sp>
        <p:nvSpPr>
          <p:cNvPr id="3" name="Footer Placeholder 2">
            <a:extLst>
              <a:ext uri="{FF2B5EF4-FFF2-40B4-BE49-F238E27FC236}">
                <a16:creationId xmlns:a16="http://schemas.microsoft.com/office/drawing/2014/main" id="{712F3DA4-1828-A260-C621-E67B53E280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D882F0-9729-B3AD-E34C-4170B3822388}"/>
              </a:ext>
            </a:extLst>
          </p:cNvPr>
          <p:cNvSpPr>
            <a:spLocks noGrp="1"/>
          </p:cNvSpPr>
          <p:nvPr>
            <p:ph type="sldNum" sz="quarter" idx="12"/>
          </p:nvPr>
        </p:nvSpPr>
        <p:spPr/>
        <p:txBody>
          <a:bodyPr/>
          <a:lstStyle/>
          <a:p>
            <a:fld id="{1A7D67D1-882A-4D2C-9FAF-BA8524988D78}" type="slidenum">
              <a:rPr lang="en-US" smtClean="0"/>
              <a:t>‹#›</a:t>
            </a:fld>
            <a:endParaRPr lang="en-US"/>
          </a:p>
        </p:txBody>
      </p:sp>
    </p:spTree>
    <p:extLst>
      <p:ext uri="{BB962C8B-B14F-4D97-AF65-F5344CB8AC3E}">
        <p14:creationId xmlns:p14="http://schemas.microsoft.com/office/powerpoint/2010/main" val="2018799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948C6-9C78-07EA-6BF3-065279D193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226268-0D2C-B0A6-E808-F4455CEA17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8E6223-AE26-C6CA-F908-CFC0022162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D89167-F51D-C53D-5828-3E2B39C138E0}"/>
              </a:ext>
            </a:extLst>
          </p:cNvPr>
          <p:cNvSpPr>
            <a:spLocks noGrp="1"/>
          </p:cNvSpPr>
          <p:nvPr>
            <p:ph type="dt" sz="half" idx="10"/>
          </p:nvPr>
        </p:nvSpPr>
        <p:spPr/>
        <p:txBody>
          <a:bodyPr/>
          <a:lstStyle/>
          <a:p>
            <a:fld id="{0E714F2F-5219-4CB3-9189-3BD8A63A36B2}" type="datetimeFigureOut">
              <a:rPr lang="en-US" smtClean="0"/>
              <a:t>8/6/2025</a:t>
            </a:fld>
            <a:endParaRPr lang="en-US"/>
          </a:p>
        </p:txBody>
      </p:sp>
      <p:sp>
        <p:nvSpPr>
          <p:cNvPr id="6" name="Footer Placeholder 5">
            <a:extLst>
              <a:ext uri="{FF2B5EF4-FFF2-40B4-BE49-F238E27FC236}">
                <a16:creationId xmlns:a16="http://schemas.microsoft.com/office/drawing/2014/main" id="{446CF71B-9A68-3152-E3C3-5EF353BDB2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5C611D-43DE-09A5-CDEA-033DAB2634B5}"/>
              </a:ext>
            </a:extLst>
          </p:cNvPr>
          <p:cNvSpPr>
            <a:spLocks noGrp="1"/>
          </p:cNvSpPr>
          <p:nvPr>
            <p:ph type="sldNum" sz="quarter" idx="12"/>
          </p:nvPr>
        </p:nvSpPr>
        <p:spPr/>
        <p:txBody>
          <a:bodyPr/>
          <a:lstStyle/>
          <a:p>
            <a:fld id="{1A7D67D1-882A-4D2C-9FAF-BA8524988D78}" type="slidenum">
              <a:rPr lang="en-US" smtClean="0"/>
              <a:t>‹#›</a:t>
            </a:fld>
            <a:endParaRPr lang="en-US"/>
          </a:p>
        </p:txBody>
      </p:sp>
    </p:spTree>
    <p:extLst>
      <p:ext uri="{BB962C8B-B14F-4D97-AF65-F5344CB8AC3E}">
        <p14:creationId xmlns:p14="http://schemas.microsoft.com/office/powerpoint/2010/main" val="2862816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9BE14-A089-57A6-7333-C0DBE91FA9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2AAD2D-F04E-F24D-7E09-62935C3946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56FB3C-F63D-0826-1D99-5EE502BF4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C19FB4-517B-26D3-F3AF-02CDC1F0D541}"/>
              </a:ext>
            </a:extLst>
          </p:cNvPr>
          <p:cNvSpPr>
            <a:spLocks noGrp="1"/>
          </p:cNvSpPr>
          <p:nvPr>
            <p:ph type="dt" sz="half" idx="10"/>
          </p:nvPr>
        </p:nvSpPr>
        <p:spPr/>
        <p:txBody>
          <a:bodyPr/>
          <a:lstStyle/>
          <a:p>
            <a:fld id="{0E714F2F-5219-4CB3-9189-3BD8A63A36B2}" type="datetimeFigureOut">
              <a:rPr lang="en-US" smtClean="0"/>
              <a:t>8/6/2025</a:t>
            </a:fld>
            <a:endParaRPr lang="en-US"/>
          </a:p>
        </p:txBody>
      </p:sp>
      <p:sp>
        <p:nvSpPr>
          <p:cNvPr id="6" name="Footer Placeholder 5">
            <a:extLst>
              <a:ext uri="{FF2B5EF4-FFF2-40B4-BE49-F238E27FC236}">
                <a16:creationId xmlns:a16="http://schemas.microsoft.com/office/drawing/2014/main" id="{B84EBB86-1715-B99F-C665-D71F8DBDF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67A480-87AC-BAF5-87E8-3FCD4F9018BE}"/>
              </a:ext>
            </a:extLst>
          </p:cNvPr>
          <p:cNvSpPr>
            <a:spLocks noGrp="1"/>
          </p:cNvSpPr>
          <p:nvPr>
            <p:ph type="sldNum" sz="quarter" idx="12"/>
          </p:nvPr>
        </p:nvSpPr>
        <p:spPr/>
        <p:txBody>
          <a:bodyPr/>
          <a:lstStyle/>
          <a:p>
            <a:fld id="{1A7D67D1-882A-4D2C-9FAF-BA8524988D78}" type="slidenum">
              <a:rPr lang="en-US" smtClean="0"/>
              <a:t>‹#›</a:t>
            </a:fld>
            <a:endParaRPr lang="en-US"/>
          </a:p>
        </p:txBody>
      </p:sp>
    </p:spTree>
    <p:extLst>
      <p:ext uri="{BB962C8B-B14F-4D97-AF65-F5344CB8AC3E}">
        <p14:creationId xmlns:p14="http://schemas.microsoft.com/office/powerpoint/2010/main" val="3105977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634464-B598-45E7-D3A9-39B6707AA7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D2B475-2AAD-434D-BC9C-772CD82D6C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7406C-791A-D34A-5BAF-BE68BF86D4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E714F2F-5219-4CB3-9189-3BD8A63A36B2}" type="datetimeFigureOut">
              <a:rPr lang="en-US" smtClean="0"/>
              <a:t>8/6/2025</a:t>
            </a:fld>
            <a:endParaRPr lang="en-US"/>
          </a:p>
        </p:txBody>
      </p:sp>
      <p:sp>
        <p:nvSpPr>
          <p:cNvPr id="5" name="Footer Placeholder 4">
            <a:extLst>
              <a:ext uri="{FF2B5EF4-FFF2-40B4-BE49-F238E27FC236}">
                <a16:creationId xmlns:a16="http://schemas.microsoft.com/office/drawing/2014/main" id="{28D30ED3-9354-113A-029F-D47010CA18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06C81C5-08F3-7E74-C891-577F0991A0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7D67D1-882A-4D2C-9FAF-BA8524988D78}" type="slidenum">
              <a:rPr lang="en-US" smtClean="0"/>
              <a:t>‹#›</a:t>
            </a:fld>
            <a:endParaRPr lang="en-US"/>
          </a:p>
        </p:txBody>
      </p:sp>
    </p:spTree>
    <p:extLst>
      <p:ext uri="{BB962C8B-B14F-4D97-AF65-F5344CB8AC3E}">
        <p14:creationId xmlns:p14="http://schemas.microsoft.com/office/powerpoint/2010/main" val="2072184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3237A4-D903-E379-26C9-E4DDB327EC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768455-B540-DF8C-EDF9-E9A68FBBD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06304-95ED-3D46-833A-376884FECE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11C182-3073-4859-876B-C8708A091B3B}" type="datetimeFigureOut">
              <a:rPr lang="en-US" smtClean="0"/>
              <a:t>8/6/2025</a:t>
            </a:fld>
            <a:endParaRPr lang="en-US"/>
          </a:p>
        </p:txBody>
      </p:sp>
      <p:sp>
        <p:nvSpPr>
          <p:cNvPr id="5" name="Footer Placeholder 4">
            <a:extLst>
              <a:ext uri="{FF2B5EF4-FFF2-40B4-BE49-F238E27FC236}">
                <a16:creationId xmlns:a16="http://schemas.microsoft.com/office/drawing/2014/main" id="{B0AFA97D-CB72-15E3-E48F-7A4D1A118C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56CD4E-D6F1-5DB8-1042-3F26BA44B9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ADB7A7-CA92-47CA-8772-01545A25FA6A}" type="slidenum">
              <a:rPr lang="en-US" smtClean="0"/>
              <a:t>‹#›</a:t>
            </a:fld>
            <a:endParaRPr lang="en-US"/>
          </a:p>
        </p:txBody>
      </p:sp>
    </p:spTree>
    <p:extLst>
      <p:ext uri="{BB962C8B-B14F-4D97-AF65-F5344CB8AC3E}">
        <p14:creationId xmlns:p14="http://schemas.microsoft.com/office/powerpoint/2010/main" val="2340391910"/>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text on a red background&#10;&#10;AI-generated content may be incorrect.">
            <a:extLst>
              <a:ext uri="{FF2B5EF4-FFF2-40B4-BE49-F238E27FC236}">
                <a16:creationId xmlns:a16="http://schemas.microsoft.com/office/drawing/2014/main" id="{AEE72CCA-9D2C-8E80-7E27-2BC05F5326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4550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47F11-5A8B-31C3-8A3D-26E7E41CAE8A}"/>
            </a:ext>
          </a:extLst>
        </p:cNvPr>
        <p:cNvGrpSpPr/>
        <p:nvPr/>
      </p:nvGrpSpPr>
      <p:grpSpPr>
        <a:xfrm>
          <a:off x="0" y="0"/>
          <a:ext cx="0" cy="0"/>
          <a:chOff x="0" y="0"/>
          <a:chExt cx="0" cy="0"/>
        </a:xfrm>
      </p:grpSpPr>
      <p:pic>
        <p:nvPicPr>
          <p:cNvPr id="3" name="Picture 2" descr="A red and yellow background&#10;&#10;AI-generated content may be incorrect.">
            <a:extLst>
              <a:ext uri="{FF2B5EF4-FFF2-40B4-BE49-F238E27FC236}">
                <a16:creationId xmlns:a16="http://schemas.microsoft.com/office/drawing/2014/main" id="{8C3BC464-455E-0CE2-C149-D1ADEBDEC46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438DA2C-BEE2-DAFE-E864-FA7B9F1CAC03}"/>
              </a:ext>
            </a:extLst>
          </p:cNvPr>
          <p:cNvSpPr/>
          <p:nvPr/>
        </p:nvSpPr>
        <p:spPr>
          <a:xfrm>
            <a:off x="1065218" y="0"/>
            <a:ext cx="10219008" cy="1159565"/>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6600" dirty="0">
                <a:latin typeface="Bernard MT Condensed" panose="02050806060905020404" pitchFamily="18" charset="0"/>
              </a:rPr>
              <a:t>Worship as Surender </a:t>
            </a:r>
            <a:endParaRPr kumimoji="0" lang="en-US" sz="6600" b="0" i="0" u="none" strike="noStrike" kern="1200" cap="none" spc="0" normalizeH="0" baseline="0" noProof="0" dirty="0">
              <a:ln>
                <a:noFill/>
              </a:ln>
              <a:solidFill>
                <a:prstClr val="white"/>
              </a:solidFill>
              <a:effectLst/>
              <a:uLnTx/>
              <a:uFillTx/>
              <a:latin typeface="Bernard MT Condensed" panose="02050806060905020404" pitchFamily="18" charset="0"/>
              <a:ea typeface="ADLaM Display" panose="02010000000000000000" pitchFamily="2" charset="0"/>
              <a:cs typeface="ADLaM Display" panose="02010000000000000000" pitchFamily="2" charset="0"/>
            </a:endParaRPr>
          </a:p>
        </p:txBody>
      </p:sp>
      <p:sp>
        <p:nvSpPr>
          <p:cNvPr id="6" name="TextBox 5">
            <a:extLst>
              <a:ext uri="{FF2B5EF4-FFF2-40B4-BE49-F238E27FC236}">
                <a16:creationId xmlns:a16="http://schemas.microsoft.com/office/drawing/2014/main" id="{5CCD879B-4275-62EF-BC1C-E678181BC8BD}"/>
              </a:ext>
            </a:extLst>
          </p:cNvPr>
          <p:cNvSpPr txBox="1"/>
          <p:nvPr/>
        </p:nvSpPr>
        <p:spPr>
          <a:xfrm>
            <a:off x="-212412" y="1922194"/>
            <a:ext cx="12404412" cy="3305520"/>
          </a:xfrm>
          <a:prstGeom prst="rect">
            <a:avLst/>
          </a:prstGeom>
          <a:noFill/>
        </p:spPr>
        <p:txBody>
          <a:bodyPr wrap="square">
            <a:sp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schemeClr val="bg1"/>
                </a:solidFill>
                <a:effectLst/>
                <a:uLnTx/>
                <a:uFillTx/>
                <a:latin typeface="Calibri"/>
                <a:ea typeface="+mn-ea"/>
                <a:cs typeface="+mn-cs"/>
              </a:rPr>
              <a:t>Romans 12:1 – Present your body as a living sacrifice</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schemeClr val="bg1"/>
                </a:solidFill>
                <a:effectLst/>
                <a:uLnTx/>
                <a:uFillTx/>
                <a:latin typeface="Calibri"/>
                <a:ea typeface="+mn-ea"/>
                <a:cs typeface="+mn-cs"/>
              </a:rPr>
              <a:t>True worship demands surrender</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schemeClr val="bg1"/>
                </a:solidFill>
                <a:effectLst/>
                <a:uLnTx/>
                <a:uFillTx/>
                <a:latin typeface="Calibri"/>
                <a:ea typeface="+mn-ea"/>
                <a:cs typeface="+mn-cs"/>
              </a:rPr>
              <a:t>Sacrifice of pride, will, and comfort</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endParaRPr kumimoji="0" lang="en-US" sz="36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a:ln>
                  <a:noFill/>
                </a:ln>
                <a:solidFill>
                  <a:schemeClr val="bg1"/>
                </a:solidFill>
                <a:effectLst/>
                <a:uLnTx/>
                <a:uFillTx/>
                <a:latin typeface="Calibri"/>
                <a:ea typeface="+mn-ea"/>
                <a:cs typeface="+mn-cs"/>
              </a:rPr>
              <a:t>'Worship that costs nothing is worth nothing.' — King David</a:t>
            </a:r>
          </a:p>
        </p:txBody>
      </p:sp>
    </p:spTree>
    <p:extLst>
      <p:ext uri="{BB962C8B-B14F-4D97-AF65-F5344CB8AC3E}">
        <p14:creationId xmlns:p14="http://schemas.microsoft.com/office/powerpoint/2010/main" val="596467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F3C4D-554A-91B5-348C-B70B6122ADC7}"/>
            </a:ext>
          </a:extLst>
        </p:cNvPr>
        <p:cNvGrpSpPr/>
        <p:nvPr/>
      </p:nvGrpSpPr>
      <p:grpSpPr>
        <a:xfrm>
          <a:off x="0" y="0"/>
          <a:ext cx="0" cy="0"/>
          <a:chOff x="0" y="0"/>
          <a:chExt cx="0" cy="0"/>
        </a:xfrm>
      </p:grpSpPr>
      <p:pic>
        <p:nvPicPr>
          <p:cNvPr id="3" name="Picture 2" descr="A red and yellow background&#10;&#10;AI-generated content may be incorrect.">
            <a:extLst>
              <a:ext uri="{FF2B5EF4-FFF2-40B4-BE49-F238E27FC236}">
                <a16:creationId xmlns:a16="http://schemas.microsoft.com/office/drawing/2014/main" id="{A179F2A6-11E8-5AD2-1D29-763EF679ADB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B869F467-3C26-90D6-6C02-E1DD3AA7E118}"/>
              </a:ext>
            </a:extLst>
          </p:cNvPr>
          <p:cNvSpPr/>
          <p:nvPr/>
        </p:nvSpPr>
        <p:spPr>
          <a:xfrm>
            <a:off x="1065218" y="0"/>
            <a:ext cx="10219008" cy="1159565"/>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0" lang="en-US" sz="4800" b="0" i="0" u="none" strike="noStrike" kern="1200" cap="none" spc="0" normalizeH="0" baseline="0" noProof="0" dirty="0">
                <a:ln>
                  <a:noFill/>
                </a:ln>
                <a:solidFill>
                  <a:schemeClr val="bg1"/>
                </a:solidFill>
                <a:effectLst/>
                <a:uLnTx/>
                <a:uFillTx/>
                <a:latin typeface="Bernard MT Condensed" panose="02050806060905020404" pitchFamily="18" charset="0"/>
                <a:ea typeface="+mj-ea"/>
                <a:cs typeface="+mj-cs"/>
              </a:rPr>
              <a:t>The Power of Corporate Worship</a:t>
            </a:r>
            <a:endParaRPr kumimoji="0" lang="en-US" sz="4800" b="0" i="0" u="none" strike="noStrike" kern="1200" cap="none" spc="0" normalizeH="0" baseline="0" noProof="0" dirty="0">
              <a:ln>
                <a:noFill/>
              </a:ln>
              <a:solidFill>
                <a:schemeClr val="bg1"/>
              </a:solidFill>
              <a:effectLst/>
              <a:uLnTx/>
              <a:uFillTx/>
              <a:latin typeface="Bernard MT Condensed" panose="02050806060905020404" pitchFamily="18" charset="0"/>
              <a:ea typeface="ADLaM Display" panose="02010000000000000000" pitchFamily="2" charset="0"/>
              <a:cs typeface="ADLaM Display" panose="02010000000000000000" pitchFamily="2" charset="0"/>
            </a:endParaRPr>
          </a:p>
        </p:txBody>
      </p:sp>
      <p:sp>
        <p:nvSpPr>
          <p:cNvPr id="6" name="TextBox 5">
            <a:extLst>
              <a:ext uri="{FF2B5EF4-FFF2-40B4-BE49-F238E27FC236}">
                <a16:creationId xmlns:a16="http://schemas.microsoft.com/office/drawing/2014/main" id="{E67BD034-B835-8901-9CCA-F5BC44C940EA}"/>
              </a:ext>
            </a:extLst>
          </p:cNvPr>
          <p:cNvSpPr txBox="1"/>
          <p:nvPr/>
        </p:nvSpPr>
        <p:spPr>
          <a:xfrm>
            <a:off x="-212412" y="1922194"/>
            <a:ext cx="12404412" cy="3859518"/>
          </a:xfrm>
          <a:prstGeom prst="rect">
            <a:avLst/>
          </a:prstGeom>
          <a:noFill/>
        </p:spPr>
        <p:txBody>
          <a:bodyPr wrap="square">
            <a:sp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schemeClr val="bg1"/>
                </a:solidFill>
                <a:effectLst/>
                <a:uLnTx/>
                <a:uFillTx/>
                <a:latin typeface="Calibri"/>
                <a:ea typeface="+mn-ea"/>
                <a:cs typeface="+mn-cs"/>
              </a:rPr>
              <a:t>Hebrews 10:25 – Do not forsake gathering</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schemeClr val="bg1"/>
                </a:solidFill>
                <a:effectLst/>
                <a:uLnTx/>
                <a:uFillTx/>
                <a:latin typeface="Calibri"/>
                <a:ea typeface="+mn-ea"/>
                <a:cs typeface="+mn-cs"/>
              </a:rPr>
              <a:t>Unity in worship magnifies God’s glory</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schemeClr val="bg1"/>
                </a:solidFill>
                <a:effectLst/>
                <a:uLnTx/>
                <a:uFillTx/>
                <a:latin typeface="Calibri"/>
                <a:ea typeface="+mn-ea"/>
                <a:cs typeface="+mn-cs"/>
              </a:rPr>
              <a:t>Power is released in collective praise (Acts 16)</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endParaRPr kumimoji="0" lang="en-US" sz="36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schemeClr val="bg1"/>
                </a:solidFill>
                <a:effectLst/>
                <a:uLnTx/>
                <a:uFillTx/>
                <a:latin typeface="Calibri"/>
                <a:ea typeface="+mn-ea"/>
                <a:cs typeface="+mn-cs"/>
              </a:rPr>
              <a:t>'There is nothing like the sound of the saints lifting their voices in unity.' </a:t>
            </a:r>
            <a:r>
              <a:rPr kumimoji="0" lang="en-US" sz="3600" b="0" i="0" u="none" strike="noStrike" kern="1200" cap="none" spc="0" normalizeH="0" baseline="0" noProof="0" dirty="0">
                <a:ln>
                  <a:noFill/>
                </a:ln>
                <a:solidFill>
                  <a:schemeClr val="bg1"/>
                </a:solidFill>
                <a:effectLst/>
                <a:uLnTx/>
                <a:uFillTx/>
                <a:latin typeface="Calibri"/>
                <a:ea typeface="+mn-ea"/>
                <a:cs typeface="+mn-cs"/>
              </a:rPr>
              <a:t>— Matt Redman</a:t>
            </a:r>
          </a:p>
        </p:txBody>
      </p:sp>
    </p:spTree>
    <p:extLst>
      <p:ext uri="{BB962C8B-B14F-4D97-AF65-F5344CB8AC3E}">
        <p14:creationId xmlns:p14="http://schemas.microsoft.com/office/powerpoint/2010/main" val="2313884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48989-178A-401B-81B8-3F91CFB10EF8}"/>
            </a:ext>
          </a:extLst>
        </p:cNvPr>
        <p:cNvGrpSpPr/>
        <p:nvPr/>
      </p:nvGrpSpPr>
      <p:grpSpPr>
        <a:xfrm>
          <a:off x="0" y="0"/>
          <a:ext cx="0" cy="0"/>
          <a:chOff x="0" y="0"/>
          <a:chExt cx="0" cy="0"/>
        </a:xfrm>
      </p:grpSpPr>
      <p:pic>
        <p:nvPicPr>
          <p:cNvPr id="3" name="Picture 2" descr="A red and yellow background&#10;&#10;AI-generated content may be incorrect.">
            <a:extLst>
              <a:ext uri="{FF2B5EF4-FFF2-40B4-BE49-F238E27FC236}">
                <a16:creationId xmlns:a16="http://schemas.microsoft.com/office/drawing/2014/main" id="{69ADBAC6-76A5-4ABA-3905-AF3C39E9D16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F9C729B-3937-5743-B3D2-836A1700B68A}"/>
              </a:ext>
            </a:extLst>
          </p:cNvPr>
          <p:cNvSpPr/>
          <p:nvPr/>
        </p:nvSpPr>
        <p:spPr>
          <a:xfrm>
            <a:off x="1065218" y="0"/>
            <a:ext cx="10219008" cy="1159565"/>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5400" dirty="0">
                <a:latin typeface="Bernard MT Condensed" panose="02050806060905020404" pitchFamily="18" charset="0"/>
              </a:rPr>
              <a:t>Counterfeit Worship</a:t>
            </a:r>
            <a:endParaRPr kumimoji="0" lang="en-US" sz="5400" b="0" i="0" u="none" strike="noStrike" kern="1200" cap="none" spc="0" normalizeH="0" baseline="0" noProof="0" dirty="0">
              <a:ln>
                <a:noFill/>
              </a:ln>
              <a:solidFill>
                <a:schemeClr val="bg1"/>
              </a:solidFill>
              <a:effectLst/>
              <a:uLnTx/>
              <a:uFillTx/>
              <a:latin typeface="Bernard MT Condensed" panose="02050806060905020404" pitchFamily="18" charset="0"/>
              <a:ea typeface="ADLaM Display" panose="02010000000000000000" pitchFamily="2" charset="0"/>
              <a:cs typeface="ADLaM Display" panose="02010000000000000000" pitchFamily="2" charset="0"/>
            </a:endParaRPr>
          </a:p>
        </p:txBody>
      </p:sp>
      <p:sp>
        <p:nvSpPr>
          <p:cNvPr id="6" name="TextBox 5">
            <a:extLst>
              <a:ext uri="{FF2B5EF4-FFF2-40B4-BE49-F238E27FC236}">
                <a16:creationId xmlns:a16="http://schemas.microsoft.com/office/drawing/2014/main" id="{9943D33B-0294-28A5-D00F-D534B4638047}"/>
              </a:ext>
            </a:extLst>
          </p:cNvPr>
          <p:cNvSpPr txBox="1"/>
          <p:nvPr/>
        </p:nvSpPr>
        <p:spPr>
          <a:xfrm>
            <a:off x="-212412" y="1922194"/>
            <a:ext cx="12404412" cy="3662541"/>
          </a:xfrm>
          <a:prstGeom prst="rect">
            <a:avLst/>
          </a:prstGeom>
          <a:noFill/>
        </p:spPr>
        <p:txBody>
          <a:bodyPr wrap="square">
            <a:sp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4000" b="0" i="0" u="none" strike="noStrike" kern="1200" cap="none" spc="0" normalizeH="0" baseline="0" noProof="0" dirty="0">
                <a:ln>
                  <a:noFill/>
                </a:ln>
                <a:solidFill>
                  <a:schemeClr val="bg1"/>
                </a:solidFill>
                <a:effectLst/>
                <a:uLnTx/>
                <a:uFillTx/>
                <a:latin typeface="Calibri"/>
                <a:ea typeface="+mn-ea"/>
                <a:cs typeface="+mn-cs"/>
              </a:rPr>
              <a:t>Idolatry = misplaced worship</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4000" b="0" i="0" u="none" strike="noStrike" kern="1200" cap="none" spc="0" normalizeH="0" baseline="0" noProof="0" dirty="0">
                <a:ln>
                  <a:noFill/>
                </a:ln>
                <a:solidFill>
                  <a:schemeClr val="bg1"/>
                </a:solidFill>
                <a:effectLst/>
                <a:uLnTx/>
                <a:uFillTx/>
                <a:latin typeface="Calibri"/>
                <a:ea typeface="+mn-ea"/>
                <a:cs typeface="+mn-cs"/>
              </a:rPr>
              <a:t>Money, status, self, pleasure</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4000" b="0" i="0" u="none" strike="noStrike" kern="1200" cap="none" spc="0" normalizeH="0" baseline="0" noProof="0" dirty="0">
                <a:ln>
                  <a:noFill/>
                </a:ln>
                <a:solidFill>
                  <a:schemeClr val="bg1"/>
                </a:solidFill>
                <a:effectLst/>
                <a:uLnTx/>
                <a:uFillTx/>
                <a:latin typeface="Calibri"/>
                <a:ea typeface="+mn-ea"/>
                <a:cs typeface="+mn-cs"/>
              </a:rPr>
              <a:t>We become what we behold (Psalm 115:8)</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endParaRPr kumimoji="0" lang="en-US" sz="40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chemeClr val="bg1"/>
                </a:solidFill>
                <a:effectLst/>
                <a:uLnTx/>
                <a:uFillTx/>
                <a:latin typeface="Calibri"/>
                <a:ea typeface="+mn-ea"/>
                <a:cs typeface="+mn-cs"/>
              </a:rPr>
              <a:t>Exodus 20:3, Matthew 6:21</a:t>
            </a:r>
          </a:p>
        </p:txBody>
      </p:sp>
    </p:spTree>
    <p:extLst>
      <p:ext uri="{BB962C8B-B14F-4D97-AF65-F5344CB8AC3E}">
        <p14:creationId xmlns:p14="http://schemas.microsoft.com/office/powerpoint/2010/main" val="2727393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A62BE-E8A0-0EC4-44F8-A948EAB6E570}"/>
            </a:ext>
          </a:extLst>
        </p:cNvPr>
        <p:cNvGrpSpPr/>
        <p:nvPr/>
      </p:nvGrpSpPr>
      <p:grpSpPr>
        <a:xfrm>
          <a:off x="0" y="0"/>
          <a:ext cx="0" cy="0"/>
          <a:chOff x="0" y="0"/>
          <a:chExt cx="0" cy="0"/>
        </a:xfrm>
      </p:grpSpPr>
      <p:pic>
        <p:nvPicPr>
          <p:cNvPr id="3" name="Picture 2" descr="A red and yellow background&#10;&#10;AI-generated content may be incorrect.">
            <a:extLst>
              <a:ext uri="{FF2B5EF4-FFF2-40B4-BE49-F238E27FC236}">
                <a16:creationId xmlns:a16="http://schemas.microsoft.com/office/drawing/2014/main" id="{772BB59F-8586-8C17-E3B4-5FA0099348E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B21CEE4-EEBB-C67B-6C2F-2F0CA755BD98}"/>
              </a:ext>
            </a:extLst>
          </p:cNvPr>
          <p:cNvSpPr/>
          <p:nvPr/>
        </p:nvSpPr>
        <p:spPr>
          <a:xfrm>
            <a:off x="1065218" y="0"/>
            <a:ext cx="10219008" cy="1159565"/>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0" lang="en-US" sz="5400" b="0" i="0" u="none" strike="noStrike" kern="1200" cap="none" spc="0" normalizeH="0" baseline="0" noProof="0" dirty="0">
                <a:ln>
                  <a:noFill/>
                </a:ln>
                <a:solidFill>
                  <a:schemeClr val="bg1"/>
                </a:solidFill>
                <a:effectLst/>
                <a:uLnTx/>
                <a:uFillTx/>
                <a:latin typeface="Bernard MT Condensed" panose="02050806060905020404" pitchFamily="18" charset="0"/>
                <a:ea typeface="+mj-ea"/>
                <a:cs typeface="+mj-cs"/>
              </a:rPr>
              <a:t>Worship Transforms Us</a:t>
            </a:r>
            <a:endParaRPr kumimoji="0" lang="en-US" sz="5400" b="0" i="0" u="none" strike="noStrike" kern="1200" cap="none" spc="0" normalizeH="0" baseline="0" noProof="0" dirty="0">
              <a:ln>
                <a:noFill/>
              </a:ln>
              <a:solidFill>
                <a:schemeClr val="bg1"/>
              </a:solidFill>
              <a:effectLst/>
              <a:uLnTx/>
              <a:uFillTx/>
              <a:latin typeface="Bernard MT Condensed" panose="02050806060905020404" pitchFamily="18" charset="0"/>
              <a:ea typeface="ADLaM Display" panose="02010000000000000000" pitchFamily="2" charset="0"/>
              <a:cs typeface="ADLaM Display" panose="02010000000000000000" pitchFamily="2" charset="0"/>
            </a:endParaRPr>
          </a:p>
        </p:txBody>
      </p:sp>
      <p:sp>
        <p:nvSpPr>
          <p:cNvPr id="6" name="TextBox 5">
            <a:extLst>
              <a:ext uri="{FF2B5EF4-FFF2-40B4-BE49-F238E27FC236}">
                <a16:creationId xmlns:a16="http://schemas.microsoft.com/office/drawing/2014/main" id="{14C52863-9380-0A00-498E-37C160FDA5A1}"/>
              </a:ext>
            </a:extLst>
          </p:cNvPr>
          <p:cNvSpPr txBox="1"/>
          <p:nvPr/>
        </p:nvSpPr>
        <p:spPr>
          <a:xfrm>
            <a:off x="-212412" y="1922194"/>
            <a:ext cx="12404412" cy="3859518"/>
          </a:xfrm>
          <a:prstGeom prst="rect">
            <a:avLst/>
          </a:prstGeom>
          <a:noFill/>
        </p:spPr>
        <p:txBody>
          <a:bodyPr wrap="square">
            <a:sp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schemeClr val="bg1"/>
                </a:solidFill>
                <a:effectLst/>
                <a:uLnTx/>
                <a:uFillTx/>
                <a:latin typeface="Calibri"/>
                <a:ea typeface="+mn-ea"/>
                <a:cs typeface="+mn-cs"/>
              </a:rPr>
              <a:t>2 Corinthians 3:18 – We are transformed as we behold Him</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schemeClr val="bg1"/>
                </a:solidFill>
                <a:effectLst/>
                <a:uLnTx/>
                <a:uFillTx/>
                <a:latin typeface="Calibri"/>
                <a:ea typeface="+mn-ea"/>
                <a:cs typeface="+mn-cs"/>
              </a:rPr>
              <a:t>Worship renews our minds and restores joy</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schemeClr val="bg1"/>
                </a:solidFill>
                <a:effectLst/>
                <a:uLnTx/>
                <a:uFillTx/>
                <a:latin typeface="Calibri"/>
                <a:ea typeface="+mn-ea"/>
                <a:cs typeface="+mn-cs"/>
              </a:rPr>
              <a:t>Breakthrough happens in worship (Acts 16)</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endParaRPr kumimoji="0" lang="en-US" sz="36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schemeClr val="bg1"/>
                </a:solidFill>
                <a:effectLst/>
                <a:uLnTx/>
                <a:uFillTx/>
                <a:latin typeface="Calibri"/>
                <a:ea typeface="+mn-ea"/>
                <a:cs typeface="+mn-cs"/>
              </a:rPr>
              <a:t>'Worship doesn’t just express what’s in us — it changes what’s in us.' </a:t>
            </a:r>
            <a:r>
              <a:rPr kumimoji="0" lang="en-US" sz="3600" b="0" i="0" u="none" strike="noStrike" kern="1200" cap="none" spc="0" normalizeH="0" baseline="0" noProof="0" dirty="0">
                <a:ln>
                  <a:noFill/>
                </a:ln>
                <a:solidFill>
                  <a:schemeClr val="bg1"/>
                </a:solidFill>
                <a:effectLst/>
                <a:uLnTx/>
                <a:uFillTx/>
                <a:latin typeface="Calibri"/>
                <a:ea typeface="+mn-ea"/>
                <a:cs typeface="+mn-cs"/>
              </a:rPr>
              <a:t>— Darlene </a:t>
            </a:r>
            <a:r>
              <a:rPr kumimoji="0" lang="en-US" sz="3600" b="0" i="0" u="none" strike="noStrike" kern="1200" cap="none" spc="0" normalizeH="0" baseline="0" noProof="0" dirty="0" err="1">
                <a:ln>
                  <a:noFill/>
                </a:ln>
                <a:solidFill>
                  <a:schemeClr val="bg1"/>
                </a:solidFill>
                <a:effectLst/>
                <a:uLnTx/>
                <a:uFillTx/>
                <a:latin typeface="Calibri"/>
                <a:ea typeface="+mn-ea"/>
                <a:cs typeface="+mn-cs"/>
              </a:rPr>
              <a:t>Zschech</a:t>
            </a:r>
            <a:endParaRPr kumimoji="0" lang="en-US" sz="3600" b="0"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4054964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9AF70-D2D3-EA75-FD24-B373509D33ED}"/>
            </a:ext>
          </a:extLst>
        </p:cNvPr>
        <p:cNvGrpSpPr/>
        <p:nvPr/>
      </p:nvGrpSpPr>
      <p:grpSpPr>
        <a:xfrm>
          <a:off x="0" y="0"/>
          <a:ext cx="0" cy="0"/>
          <a:chOff x="0" y="0"/>
          <a:chExt cx="0" cy="0"/>
        </a:xfrm>
      </p:grpSpPr>
      <p:pic>
        <p:nvPicPr>
          <p:cNvPr id="3" name="Picture 2" descr="A red and yellow background&#10;&#10;AI-generated content may be incorrect.">
            <a:extLst>
              <a:ext uri="{FF2B5EF4-FFF2-40B4-BE49-F238E27FC236}">
                <a16:creationId xmlns:a16="http://schemas.microsoft.com/office/drawing/2014/main" id="{43CDF925-55FD-BD7A-DC04-E1037F45A71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EB0BA9B-E69A-5EEB-057C-E5BE5F016767}"/>
              </a:ext>
            </a:extLst>
          </p:cNvPr>
          <p:cNvSpPr/>
          <p:nvPr/>
        </p:nvSpPr>
        <p:spPr>
          <a:xfrm>
            <a:off x="1065218" y="0"/>
            <a:ext cx="10219008" cy="1159565"/>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6600" dirty="0">
                <a:latin typeface="Bernard MT Condensed" panose="02050806060905020404" pitchFamily="18" charset="0"/>
              </a:rPr>
              <a:t>Worship Is Eternal</a:t>
            </a:r>
            <a:endParaRPr kumimoji="0" lang="en-US" sz="6600" b="0" i="0" u="none" strike="noStrike" kern="1200" cap="none" spc="0" normalizeH="0" baseline="0" noProof="0" dirty="0">
              <a:ln>
                <a:noFill/>
              </a:ln>
              <a:solidFill>
                <a:schemeClr val="bg1"/>
              </a:solidFill>
              <a:effectLst/>
              <a:uLnTx/>
              <a:uFillTx/>
              <a:latin typeface="Bernard MT Condensed" panose="02050806060905020404" pitchFamily="18" charset="0"/>
              <a:ea typeface="ADLaM Display" panose="02010000000000000000" pitchFamily="2" charset="0"/>
              <a:cs typeface="ADLaM Display" panose="02010000000000000000" pitchFamily="2" charset="0"/>
            </a:endParaRPr>
          </a:p>
        </p:txBody>
      </p:sp>
      <p:sp>
        <p:nvSpPr>
          <p:cNvPr id="5" name="TextBox 4">
            <a:extLst>
              <a:ext uri="{FF2B5EF4-FFF2-40B4-BE49-F238E27FC236}">
                <a16:creationId xmlns:a16="http://schemas.microsoft.com/office/drawing/2014/main" id="{02618E69-B4F5-E9D1-EAB3-CC13FDC47108}"/>
              </a:ext>
            </a:extLst>
          </p:cNvPr>
          <p:cNvSpPr txBox="1"/>
          <p:nvPr/>
        </p:nvSpPr>
        <p:spPr>
          <a:xfrm>
            <a:off x="298662" y="1869242"/>
            <a:ext cx="11752119" cy="3859518"/>
          </a:xfrm>
          <a:prstGeom prst="rect">
            <a:avLst/>
          </a:prstGeom>
          <a:noFill/>
        </p:spPr>
        <p:txBody>
          <a:bodyPr wrap="square">
            <a:sp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schemeClr val="bg1"/>
                </a:solidFill>
                <a:effectLst/>
                <a:uLnTx/>
                <a:uFillTx/>
                <a:latin typeface="Calibri"/>
                <a:ea typeface="+mn-ea"/>
                <a:cs typeface="+mn-cs"/>
              </a:rPr>
              <a:t>Revelation 7:9-12 – Worship from every nation and tongue</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schemeClr val="bg1"/>
                </a:solidFill>
                <a:effectLst/>
                <a:uLnTx/>
                <a:uFillTx/>
                <a:latin typeface="Calibri"/>
                <a:ea typeface="+mn-ea"/>
                <a:cs typeface="+mn-cs"/>
              </a:rPr>
              <a:t>Heaven is full of worship — forever</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schemeClr val="bg1"/>
                </a:solidFill>
                <a:effectLst/>
                <a:uLnTx/>
                <a:uFillTx/>
                <a:latin typeface="Calibri"/>
                <a:ea typeface="+mn-ea"/>
                <a:cs typeface="+mn-cs"/>
              </a:rPr>
              <a:t>Start now what we’ll do for eternity</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endParaRPr kumimoji="0" lang="en-US" sz="36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a:ln>
                  <a:noFill/>
                </a:ln>
                <a:solidFill>
                  <a:schemeClr val="bg1"/>
                </a:solidFill>
                <a:effectLst/>
                <a:uLnTx/>
                <a:uFillTx/>
                <a:latin typeface="Calibri"/>
                <a:ea typeface="+mn-ea"/>
                <a:cs typeface="+mn-cs"/>
              </a:rPr>
              <a:t>'Worship is the only thing we do on earth that we’ll also do in heaven.' — Louie Giglio</a:t>
            </a:r>
          </a:p>
        </p:txBody>
      </p:sp>
    </p:spTree>
    <p:extLst>
      <p:ext uri="{BB962C8B-B14F-4D97-AF65-F5344CB8AC3E}">
        <p14:creationId xmlns:p14="http://schemas.microsoft.com/office/powerpoint/2010/main" val="1477123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94864-C7B6-764C-6925-9646727C50A3}"/>
            </a:ext>
          </a:extLst>
        </p:cNvPr>
        <p:cNvGrpSpPr/>
        <p:nvPr/>
      </p:nvGrpSpPr>
      <p:grpSpPr>
        <a:xfrm>
          <a:off x="0" y="0"/>
          <a:ext cx="0" cy="0"/>
          <a:chOff x="0" y="0"/>
          <a:chExt cx="0" cy="0"/>
        </a:xfrm>
      </p:grpSpPr>
      <p:pic>
        <p:nvPicPr>
          <p:cNvPr id="3" name="Picture 2" descr="A red and yellow background&#10;&#10;AI-generated content may be incorrect.">
            <a:extLst>
              <a:ext uri="{FF2B5EF4-FFF2-40B4-BE49-F238E27FC236}">
                <a16:creationId xmlns:a16="http://schemas.microsoft.com/office/drawing/2014/main" id="{FEE76108-5439-3042-942A-823560CDA69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8D17951-7BA6-1B30-1619-FC1BA1EA96E6}"/>
              </a:ext>
            </a:extLst>
          </p:cNvPr>
          <p:cNvSpPr/>
          <p:nvPr/>
        </p:nvSpPr>
        <p:spPr>
          <a:xfrm>
            <a:off x="986496" y="0"/>
            <a:ext cx="10219008" cy="1159565"/>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6600" dirty="0">
                <a:latin typeface="Bernard MT Condensed" panose="02050806060905020404" pitchFamily="18" charset="0"/>
              </a:rPr>
              <a:t>Why Worship Works</a:t>
            </a:r>
            <a:endParaRPr kumimoji="0" lang="en-US" sz="6600" b="0" i="0" u="none" strike="noStrike" kern="1200" cap="none" spc="0" normalizeH="0" baseline="0" noProof="0" dirty="0">
              <a:ln>
                <a:noFill/>
              </a:ln>
              <a:solidFill>
                <a:schemeClr val="bg1"/>
              </a:solidFill>
              <a:effectLst/>
              <a:uLnTx/>
              <a:uFillTx/>
              <a:latin typeface="Bernard MT Condensed" panose="02050806060905020404" pitchFamily="18" charset="0"/>
              <a:ea typeface="ADLaM Display" panose="02010000000000000000" pitchFamily="2" charset="0"/>
              <a:cs typeface="ADLaM Display" panose="02010000000000000000" pitchFamily="2" charset="0"/>
            </a:endParaRPr>
          </a:p>
        </p:txBody>
      </p:sp>
      <p:sp>
        <p:nvSpPr>
          <p:cNvPr id="5" name="TextBox 4">
            <a:extLst>
              <a:ext uri="{FF2B5EF4-FFF2-40B4-BE49-F238E27FC236}">
                <a16:creationId xmlns:a16="http://schemas.microsoft.com/office/drawing/2014/main" id="{DDDDB9BE-E72C-3F15-8B8E-4BC28D0EAEDC}"/>
              </a:ext>
            </a:extLst>
          </p:cNvPr>
          <p:cNvSpPr txBox="1"/>
          <p:nvPr/>
        </p:nvSpPr>
        <p:spPr>
          <a:xfrm>
            <a:off x="122017" y="1504088"/>
            <a:ext cx="11947965" cy="4425827"/>
          </a:xfrm>
          <a:prstGeom prst="rect">
            <a:avLst/>
          </a:prstGeom>
          <a:noFill/>
        </p:spPr>
        <p:txBody>
          <a:bodyPr wrap="square">
            <a:sp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schemeClr val="bg1"/>
                </a:solidFill>
                <a:effectLst/>
                <a:uLnTx/>
                <a:uFillTx/>
                <a:latin typeface="Calibri"/>
                <a:ea typeface="+mn-ea"/>
                <a:cs typeface="+mn-cs"/>
              </a:rPr>
              <a:t>Praise is the </a:t>
            </a:r>
            <a:r>
              <a:rPr kumimoji="0" lang="en-US" sz="3200" b="1" i="0" u="none" strike="noStrike" kern="1200" cap="none" spc="0" normalizeH="0" baseline="0" noProof="0" dirty="0">
                <a:ln>
                  <a:noFill/>
                </a:ln>
                <a:solidFill>
                  <a:schemeClr val="bg1"/>
                </a:solidFill>
                <a:effectLst/>
                <a:uLnTx/>
                <a:uFillTx/>
                <a:latin typeface="Calibri"/>
                <a:ea typeface="+mn-ea"/>
                <a:cs typeface="+mn-cs"/>
              </a:rPr>
              <a:t>gateway</a:t>
            </a:r>
            <a:r>
              <a:rPr kumimoji="0" lang="en-US" sz="3200" b="0" i="0" u="none" strike="noStrike" kern="1200" cap="none" spc="0" normalizeH="0" baseline="0" noProof="0" dirty="0">
                <a:ln>
                  <a:noFill/>
                </a:ln>
                <a:solidFill>
                  <a:schemeClr val="bg1"/>
                </a:solidFill>
                <a:effectLst/>
                <a:uLnTx/>
                <a:uFillTx/>
                <a:latin typeface="Calibri"/>
                <a:ea typeface="+mn-ea"/>
                <a:cs typeface="+mn-cs"/>
              </a:rPr>
              <a:t> to God's presence—worship is what we do </a:t>
            </a:r>
            <a:r>
              <a:rPr kumimoji="0" lang="en-US" sz="3200" b="1" i="0" u="none" strike="noStrike" kern="1200" cap="none" spc="0" normalizeH="0" baseline="0" noProof="0" dirty="0">
                <a:ln>
                  <a:noFill/>
                </a:ln>
                <a:solidFill>
                  <a:schemeClr val="bg1"/>
                </a:solidFill>
                <a:effectLst/>
                <a:uLnTx/>
                <a:uFillTx/>
                <a:latin typeface="Calibri"/>
                <a:ea typeface="+mn-ea"/>
                <a:cs typeface="+mn-cs"/>
              </a:rPr>
              <a:t>once we’re there</a:t>
            </a:r>
            <a:r>
              <a:rPr kumimoji="0" lang="en-US" sz="3200" b="0" i="0" u="none" strike="noStrike" kern="1200" cap="none" spc="0" normalizeH="0" baseline="0" noProof="0" dirty="0">
                <a:ln>
                  <a:noFill/>
                </a:ln>
                <a:solidFill>
                  <a:schemeClr val="bg1"/>
                </a:solidFill>
                <a:effectLst/>
                <a:uLnTx/>
                <a:uFillTx/>
                <a:latin typeface="Calibri"/>
                <a:ea typeface="+mn-ea"/>
                <a:cs typeface="+mn-cs"/>
              </a:rPr>
              <a:t>.</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chemeClr val="bg1"/>
              </a:solidFill>
              <a:effectLst/>
              <a:uLnTx/>
              <a:uFillTx/>
              <a:latin typeface="Calibri"/>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schemeClr val="bg1"/>
                </a:solidFill>
                <a:effectLst/>
                <a:uLnTx/>
                <a:uFillTx/>
                <a:latin typeface="Calibri"/>
                <a:ea typeface="+mn-ea"/>
                <a:cs typeface="+mn-cs"/>
              </a:rPr>
              <a:t>You </a:t>
            </a:r>
            <a:r>
              <a:rPr kumimoji="0" lang="en-US" sz="3200" b="1" i="0" u="none" strike="noStrike" kern="1200" cap="none" spc="0" normalizeH="0" baseline="0" noProof="0" dirty="0">
                <a:ln>
                  <a:noFill/>
                </a:ln>
                <a:solidFill>
                  <a:schemeClr val="bg1"/>
                </a:solidFill>
                <a:effectLst/>
                <a:uLnTx/>
                <a:uFillTx/>
                <a:latin typeface="Calibri"/>
                <a:ea typeface="+mn-ea"/>
                <a:cs typeface="+mn-cs"/>
              </a:rPr>
              <a:t>praise</a:t>
            </a:r>
            <a:r>
              <a:rPr kumimoji="0" lang="en-US" sz="3200" b="0" i="0" u="none" strike="noStrike" kern="1200" cap="none" spc="0" normalizeH="0" baseline="0" noProof="0" dirty="0">
                <a:ln>
                  <a:noFill/>
                </a:ln>
                <a:solidFill>
                  <a:schemeClr val="bg1"/>
                </a:solidFill>
                <a:effectLst/>
                <a:uLnTx/>
                <a:uFillTx/>
                <a:latin typeface="Calibri"/>
                <a:ea typeface="+mn-ea"/>
                <a:cs typeface="+mn-cs"/>
              </a:rPr>
              <a:t> to express gratitude; you </a:t>
            </a:r>
            <a:r>
              <a:rPr kumimoji="0" lang="en-US" sz="3200" b="1" i="0" u="none" strike="noStrike" kern="1200" cap="none" spc="0" normalizeH="0" baseline="0" noProof="0" dirty="0">
                <a:ln>
                  <a:noFill/>
                </a:ln>
                <a:solidFill>
                  <a:schemeClr val="bg1"/>
                </a:solidFill>
                <a:effectLst/>
                <a:uLnTx/>
                <a:uFillTx/>
                <a:latin typeface="Calibri"/>
                <a:ea typeface="+mn-ea"/>
                <a:cs typeface="+mn-cs"/>
              </a:rPr>
              <a:t>worship</a:t>
            </a:r>
            <a:r>
              <a:rPr kumimoji="0" lang="en-US" sz="3200" b="0" i="0" u="none" strike="noStrike" kern="1200" cap="none" spc="0" normalizeH="0" baseline="0" noProof="0" dirty="0">
                <a:ln>
                  <a:noFill/>
                </a:ln>
                <a:solidFill>
                  <a:schemeClr val="bg1"/>
                </a:solidFill>
                <a:effectLst/>
                <a:uLnTx/>
                <a:uFillTx/>
                <a:latin typeface="Calibri"/>
                <a:ea typeface="+mn-ea"/>
                <a:cs typeface="+mn-cs"/>
              </a:rPr>
              <a:t> to express love and surrender.</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bg1"/>
              </a:solidFill>
              <a:effectLst/>
              <a:uLnTx/>
              <a:uFillTx/>
              <a:latin typeface="Calibri"/>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schemeClr val="bg1"/>
                </a:solidFill>
                <a:effectLst/>
                <a:uLnTx/>
                <a:uFillTx/>
                <a:latin typeface="Calibri"/>
                <a:ea typeface="+mn-ea"/>
                <a:cs typeface="+mn-cs"/>
              </a:rPr>
              <a:t>Worship is not about feeling good; it’s about being near to God. His presence transforms everything.</a:t>
            </a:r>
          </a:p>
        </p:txBody>
      </p:sp>
    </p:spTree>
    <p:extLst>
      <p:ext uri="{BB962C8B-B14F-4D97-AF65-F5344CB8AC3E}">
        <p14:creationId xmlns:p14="http://schemas.microsoft.com/office/powerpoint/2010/main" val="3784528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AC4CD-FF76-8F44-BDA1-5AFB19931667}"/>
            </a:ext>
          </a:extLst>
        </p:cNvPr>
        <p:cNvGrpSpPr/>
        <p:nvPr/>
      </p:nvGrpSpPr>
      <p:grpSpPr>
        <a:xfrm>
          <a:off x="0" y="0"/>
          <a:ext cx="0" cy="0"/>
          <a:chOff x="0" y="0"/>
          <a:chExt cx="0" cy="0"/>
        </a:xfrm>
      </p:grpSpPr>
      <p:pic>
        <p:nvPicPr>
          <p:cNvPr id="3" name="Picture 2" descr="A red and yellow background&#10;&#10;AI-generated content may be incorrect.">
            <a:extLst>
              <a:ext uri="{FF2B5EF4-FFF2-40B4-BE49-F238E27FC236}">
                <a16:creationId xmlns:a16="http://schemas.microsoft.com/office/drawing/2014/main" id="{5F53FBEA-3884-2D11-6E95-BCBB6DBCA4B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895EFD4-B8D5-561B-3C17-CB5A20D340B6}"/>
              </a:ext>
            </a:extLst>
          </p:cNvPr>
          <p:cNvSpPr/>
          <p:nvPr/>
        </p:nvSpPr>
        <p:spPr>
          <a:xfrm>
            <a:off x="1065218" y="0"/>
            <a:ext cx="10219008" cy="1159565"/>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6600" dirty="0">
                <a:latin typeface="Bernard MT Condensed" panose="02050806060905020404" pitchFamily="18" charset="0"/>
              </a:rPr>
              <a:t>Why Worship Works</a:t>
            </a:r>
            <a:endParaRPr lang="en-US" sz="6600" dirty="0">
              <a:solidFill>
                <a:schemeClr val="bg1"/>
              </a:solidFill>
              <a:latin typeface="Bernard MT Condensed" panose="02050806060905020404" pitchFamily="18" charset="0"/>
              <a:ea typeface="ADLaM Display" panose="02010000000000000000" pitchFamily="2" charset="0"/>
              <a:cs typeface="ADLaM Display" panose="02010000000000000000" pitchFamily="2" charset="0"/>
            </a:endParaRPr>
          </a:p>
        </p:txBody>
      </p:sp>
      <p:sp>
        <p:nvSpPr>
          <p:cNvPr id="5" name="TextBox 4">
            <a:extLst>
              <a:ext uri="{FF2B5EF4-FFF2-40B4-BE49-F238E27FC236}">
                <a16:creationId xmlns:a16="http://schemas.microsoft.com/office/drawing/2014/main" id="{23923D53-7495-D9AE-6781-2453D2A63006}"/>
              </a:ext>
            </a:extLst>
          </p:cNvPr>
          <p:cNvSpPr txBox="1"/>
          <p:nvPr/>
        </p:nvSpPr>
        <p:spPr>
          <a:xfrm>
            <a:off x="176646" y="1657020"/>
            <a:ext cx="12100214" cy="3970318"/>
          </a:xfrm>
          <a:prstGeom prst="rect">
            <a:avLst/>
          </a:prstGeom>
          <a:noFill/>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kumimoji="0" lang="en-US" sz="3600" b="1" i="0" u="none" strike="noStrike" kern="1200" cap="none" spc="0" normalizeH="0" baseline="0" noProof="0" dirty="0">
                <a:ln>
                  <a:noFill/>
                </a:ln>
                <a:solidFill>
                  <a:schemeClr val="bg1"/>
                </a:solidFill>
                <a:effectLst/>
                <a:uLnTx/>
                <a:uFillTx/>
                <a:latin typeface="Calibri"/>
                <a:ea typeface="+mn-ea"/>
                <a:cs typeface="+mn-cs"/>
              </a:rPr>
              <a:t>Worship Connects </a:t>
            </a:r>
            <a:r>
              <a:rPr lang="en-US" sz="3600" b="1" dirty="0">
                <a:solidFill>
                  <a:schemeClr val="bg1"/>
                </a:solidFill>
                <a:latin typeface="Calibri"/>
              </a:rPr>
              <a:t>Y</a:t>
            </a:r>
            <a:r>
              <a:rPr kumimoji="0" lang="en-US" sz="3600" b="1" i="0" u="none" strike="noStrike" kern="1200" cap="none" spc="0" normalizeH="0" baseline="0" noProof="0" dirty="0" err="1">
                <a:ln>
                  <a:noFill/>
                </a:ln>
                <a:solidFill>
                  <a:schemeClr val="bg1"/>
                </a:solidFill>
                <a:effectLst/>
                <a:uLnTx/>
                <a:uFillTx/>
                <a:latin typeface="Calibri"/>
                <a:ea typeface="+mn-ea"/>
                <a:cs typeface="+mn-cs"/>
              </a:rPr>
              <a:t>ou</a:t>
            </a:r>
            <a:r>
              <a:rPr kumimoji="0" lang="en-US" sz="3600" b="1" i="0" u="none" strike="noStrike" kern="1200" cap="none" spc="0" normalizeH="0" baseline="0" noProof="0" dirty="0">
                <a:ln>
                  <a:noFill/>
                </a:ln>
                <a:solidFill>
                  <a:schemeClr val="bg1"/>
                </a:solidFill>
                <a:effectLst/>
                <a:uLnTx/>
                <a:uFillTx/>
                <a:latin typeface="Calibri"/>
                <a:ea typeface="+mn-ea"/>
                <a:cs typeface="+mn-cs"/>
              </a:rPr>
              <a:t> to GOD</a:t>
            </a:r>
          </a:p>
          <a:p>
            <a:pPr marL="742950" marR="0" lvl="1" indent="-285750" algn="ctr"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schemeClr val="bg1"/>
                </a:solidFill>
                <a:effectLst/>
                <a:uLnTx/>
                <a:uFillTx/>
                <a:latin typeface="Calibri"/>
                <a:ea typeface="+mn-ea"/>
                <a:cs typeface="+mn-cs"/>
              </a:rPr>
              <a:t>Creates intimacy and deepens relationship with Him.</a:t>
            </a:r>
          </a:p>
          <a:p>
            <a:pPr marL="742950" marR="0" lvl="1" indent="-285750" algn="ctr"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schemeClr val="bg1"/>
                </a:solidFill>
                <a:effectLst/>
                <a:uLnTx/>
                <a:uFillTx/>
                <a:latin typeface="Calibri"/>
                <a:ea typeface="+mn-ea"/>
                <a:cs typeface="+mn-cs"/>
              </a:rPr>
              <a:t>Reminds us of His greatness and re-centers our focus.</a:t>
            </a:r>
          </a:p>
          <a:p>
            <a:pPr marR="0" lvl="0" algn="ctr" defTabSz="457200" rtl="0" eaLnBrk="1" fontAlgn="auto" latinLnBrk="0" hangingPunct="1">
              <a:lnSpc>
                <a:spcPct val="100000"/>
              </a:lnSpc>
              <a:spcBef>
                <a:spcPct val="20000"/>
              </a:spcBef>
              <a:spcAft>
                <a:spcPts val="0"/>
              </a:spcAft>
              <a:buClrTx/>
              <a:buSzTx/>
              <a:tabLst/>
              <a:defRPr/>
            </a:pPr>
            <a:r>
              <a:rPr kumimoji="0" lang="en-US" sz="3600" b="1" i="0" u="none" strike="noStrike" kern="1200" cap="none" spc="0" normalizeH="0" baseline="0" noProof="0" dirty="0">
                <a:ln>
                  <a:noFill/>
                </a:ln>
                <a:solidFill>
                  <a:schemeClr val="bg1"/>
                </a:solidFill>
                <a:effectLst/>
                <a:uLnTx/>
                <a:uFillTx/>
                <a:latin typeface="Calibri"/>
                <a:ea typeface="+mn-ea"/>
                <a:cs typeface="+mn-cs"/>
              </a:rPr>
              <a:t>Worship Changes </a:t>
            </a:r>
            <a:r>
              <a:rPr lang="en-US" sz="3600" b="1" dirty="0">
                <a:solidFill>
                  <a:schemeClr val="bg1"/>
                </a:solidFill>
                <a:latin typeface="Calibri"/>
              </a:rPr>
              <a:t>You</a:t>
            </a:r>
            <a:endParaRPr kumimoji="0" lang="en-US" sz="3600" b="1" i="0" u="none" strike="noStrike" kern="1200" cap="none" spc="0" normalizeH="0" baseline="0" noProof="0" dirty="0">
              <a:ln>
                <a:noFill/>
              </a:ln>
              <a:solidFill>
                <a:schemeClr val="bg1"/>
              </a:solidFill>
              <a:effectLst/>
              <a:uLnTx/>
              <a:uFillTx/>
              <a:latin typeface="Calibri"/>
              <a:ea typeface="+mn-ea"/>
              <a:cs typeface="+mn-cs"/>
            </a:endParaRPr>
          </a:p>
          <a:p>
            <a:pPr marL="742950" marR="0" lvl="1" indent="-285750" algn="ctr"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schemeClr val="bg1"/>
                </a:solidFill>
                <a:effectLst/>
                <a:uLnTx/>
                <a:uFillTx/>
                <a:latin typeface="Calibri"/>
                <a:ea typeface="+mn-ea"/>
                <a:cs typeface="+mn-cs"/>
              </a:rPr>
              <a:t>Worship renews our mind and shifts our perspective </a:t>
            </a:r>
          </a:p>
          <a:p>
            <a:pPr marL="742950" marR="0" lvl="1" indent="-285750" algn="ctr"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schemeClr val="bg1"/>
                </a:solidFill>
                <a:effectLst/>
                <a:uLnTx/>
                <a:uFillTx/>
                <a:latin typeface="Calibri"/>
                <a:ea typeface="+mn-ea"/>
                <a:cs typeface="+mn-cs"/>
              </a:rPr>
              <a:t>We become like what we behold (2 Corinthians 3:18).</a:t>
            </a:r>
          </a:p>
        </p:txBody>
      </p:sp>
    </p:spTree>
    <p:extLst>
      <p:ext uri="{BB962C8B-B14F-4D97-AF65-F5344CB8AC3E}">
        <p14:creationId xmlns:p14="http://schemas.microsoft.com/office/powerpoint/2010/main" val="4007595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C9D3B-FF2C-093B-D615-68DD0660C73B}"/>
            </a:ext>
          </a:extLst>
        </p:cNvPr>
        <p:cNvGrpSpPr/>
        <p:nvPr/>
      </p:nvGrpSpPr>
      <p:grpSpPr>
        <a:xfrm>
          <a:off x="0" y="0"/>
          <a:ext cx="0" cy="0"/>
          <a:chOff x="0" y="0"/>
          <a:chExt cx="0" cy="0"/>
        </a:xfrm>
      </p:grpSpPr>
      <p:pic>
        <p:nvPicPr>
          <p:cNvPr id="3" name="Picture 2" descr="A red and yellow background&#10;&#10;AI-generated content may be incorrect.">
            <a:extLst>
              <a:ext uri="{FF2B5EF4-FFF2-40B4-BE49-F238E27FC236}">
                <a16:creationId xmlns:a16="http://schemas.microsoft.com/office/drawing/2014/main" id="{92DB75D5-E0C4-C836-A1F0-44BBAAC4BE8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C9D7F7C-F89F-86E5-821B-289420489750}"/>
              </a:ext>
            </a:extLst>
          </p:cNvPr>
          <p:cNvSpPr/>
          <p:nvPr/>
        </p:nvSpPr>
        <p:spPr>
          <a:xfrm>
            <a:off x="1065218" y="0"/>
            <a:ext cx="10219008" cy="1159565"/>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Bernard MT Condensed" panose="02050806060905020404" pitchFamily="18" charset="0"/>
                <a:ea typeface="+mn-ea"/>
                <a:cs typeface="+mn-cs"/>
              </a:rPr>
              <a:t>Why Worship Works</a:t>
            </a:r>
            <a:endParaRPr kumimoji="0" lang="en-US" sz="6600" b="0" i="0" u="none" strike="noStrike" kern="1200" cap="none" spc="0" normalizeH="0" baseline="0" noProof="0" dirty="0">
              <a:ln>
                <a:noFill/>
              </a:ln>
              <a:solidFill>
                <a:prstClr val="white"/>
              </a:solidFill>
              <a:effectLst/>
              <a:uLnTx/>
              <a:uFillTx/>
              <a:latin typeface="Bernard MT Condensed" panose="02050806060905020404" pitchFamily="18" charset="0"/>
              <a:ea typeface="ADLaM Display" panose="02010000000000000000" pitchFamily="2" charset="0"/>
              <a:cs typeface="ADLaM Display" panose="02010000000000000000" pitchFamily="2" charset="0"/>
            </a:endParaRPr>
          </a:p>
        </p:txBody>
      </p:sp>
      <p:sp>
        <p:nvSpPr>
          <p:cNvPr id="5" name="TextBox 4">
            <a:extLst>
              <a:ext uri="{FF2B5EF4-FFF2-40B4-BE49-F238E27FC236}">
                <a16:creationId xmlns:a16="http://schemas.microsoft.com/office/drawing/2014/main" id="{C483365E-9429-115E-0AE4-36232971F451}"/>
              </a:ext>
            </a:extLst>
          </p:cNvPr>
          <p:cNvSpPr txBox="1"/>
          <p:nvPr/>
        </p:nvSpPr>
        <p:spPr>
          <a:xfrm>
            <a:off x="-135081" y="1576995"/>
            <a:ext cx="12095018" cy="4524315"/>
          </a:xfrm>
          <a:prstGeom prst="rect">
            <a:avLst/>
          </a:prstGeom>
          <a:noFill/>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kumimoji="0" lang="en-US" sz="3200" b="1" i="0" u="sng" strike="noStrike" kern="1200" cap="none" spc="0" normalizeH="0" baseline="0" noProof="0" dirty="0">
                <a:ln>
                  <a:noFill/>
                </a:ln>
                <a:solidFill>
                  <a:schemeClr val="bg1"/>
                </a:solidFill>
                <a:effectLst/>
                <a:uLnTx/>
                <a:uFillTx/>
                <a:latin typeface="Calibri"/>
                <a:ea typeface="+mn-ea"/>
                <a:cs typeface="+mn-cs"/>
              </a:rPr>
              <a:t>Worship Breaks Strongholds</a:t>
            </a:r>
          </a:p>
          <a:p>
            <a:pPr marL="742950" marR="0" lvl="1" indent="-285750" algn="ctr"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schemeClr val="bg1"/>
                </a:solidFill>
                <a:effectLst/>
                <a:uLnTx/>
                <a:uFillTx/>
                <a:latin typeface="Calibri"/>
                <a:ea typeface="+mn-ea"/>
                <a:cs typeface="+mn-cs"/>
              </a:rPr>
              <a:t>Praise is a weapon in spiritual warfare (2 Chronicles 20:22).</a:t>
            </a:r>
          </a:p>
          <a:p>
            <a:pPr marL="742950" marR="0" lvl="1" indent="-285750" algn="ctr"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schemeClr val="bg1"/>
                </a:solidFill>
                <a:effectLst/>
                <a:uLnTx/>
                <a:uFillTx/>
                <a:latin typeface="Calibri"/>
                <a:ea typeface="+mn-ea"/>
                <a:cs typeface="+mn-cs"/>
              </a:rPr>
              <a:t>Worship isn't passive—it's powerful. When we worship, God fights on our behalf.</a:t>
            </a:r>
          </a:p>
          <a:p>
            <a:pPr marR="0" lvl="0" algn="ctr" defTabSz="457200" rtl="0" eaLnBrk="1" fontAlgn="auto" latinLnBrk="0" hangingPunct="1">
              <a:lnSpc>
                <a:spcPct val="100000"/>
              </a:lnSpc>
              <a:spcBef>
                <a:spcPct val="20000"/>
              </a:spcBef>
              <a:spcAft>
                <a:spcPts val="0"/>
              </a:spcAft>
              <a:buClrTx/>
              <a:buSzTx/>
              <a:tabLst/>
              <a:defRPr/>
            </a:pPr>
            <a:r>
              <a:rPr kumimoji="0" lang="en-US" sz="3200" b="1" i="0" u="sng" strike="noStrike" kern="1200" cap="none" spc="0" normalizeH="0" baseline="0" noProof="0" dirty="0">
                <a:ln>
                  <a:noFill/>
                </a:ln>
                <a:solidFill>
                  <a:schemeClr val="bg1"/>
                </a:solidFill>
                <a:effectLst/>
                <a:uLnTx/>
                <a:uFillTx/>
                <a:latin typeface="Calibri"/>
                <a:ea typeface="+mn-ea"/>
                <a:cs typeface="+mn-cs"/>
              </a:rPr>
              <a:t>Worship Builds Community</a:t>
            </a:r>
          </a:p>
          <a:p>
            <a:pPr marL="742950" marR="0" lvl="1" indent="-285750" algn="ctr"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schemeClr val="bg1"/>
                </a:solidFill>
                <a:effectLst/>
                <a:uLnTx/>
                <a:uFillTx/>
                <a:latin typeface="Calibri"/>
                <a:ea typeface="+mn-ea"/>
                <a:cs typeface="+mn-cs"/>
              </a:rPr>
              <a:t>Worship connects us not only to God but to one another. The church becomes stronger when it worships together.</a:t>
            </a:r>
          </a:p>
          <a:p>
            <a:pPr marL="742950" marR="0" lvl="1" indent="-285750" algn="ctr"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schemeClr val="bg1"/>
                </a:solidFill>
                <a:effectLst/>
                <a:uLnTx/>
                <a:uFillTx/>
                <a:latin typeface="Calibri"/>
                <a:ea typeface="+mn-ea"/>
                <a:cs typeface="+mn-cs"/>
              </a:rPr>
              <a:t>We become like what we behold (2 Corinthians 3:18).</a:t>
            </a:r>
          </a:p>
        </p:txBody>
      </p:sp>
    </p:spTree>
    <p:extLst>
      <p:ext uri="{BB962C8B-B14F-4D97-AF65-F5344CB8AC3E}">
        <p14:creationId xmlns:p14="http://schemas.microsoft.com/office/powerpoint/2010/main" val="3880674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CEB8D-16F0-1653-600F-68654B3FEC8A}"/>
            </a:ext>
          </a:extLst>
        </p:cNvPr>
        <p:cNvGrpSpPr/>
        <p:nvPr/>
      </p:nvGrpSpPr>
      <p:grpSpPr>
        <a:xfrm>
          <a:off x="0" y="0"/>
          <a:ext cx="0" cy="0"/>
          <a:chOff x="0" y="0"/>
          <a:chExt cx="0" cy="0"/>
        </a:xfrm>
      </p:grpSpPr>
      <p:pic>
        <p:nvPicPr>
          <p:cNvPr id="3" name="Picture 2" descr="A red and yellow background&#10;&#10;AI-generated content may be incorrect.">
            <a:extLst>
              <a:ext uri="{FF2B5EF4-FFF2-40B4-BE49-F238E27FC236}">
                <a16:creationId xmlns:a16="http://schemas.microsoft.com/office/drawing/2014/main" id="{D3A3279A-30B3-42E8-2950-0EF08DFD0FE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C00F95F-B2F8-39B2-E657-D62A1B98851C}"/>
              </a:ext>
            </a:extLst>
          </p:cNvPr>
          <p:cNvSpPr/>
          <p:nvPr/>
        </p:nvSpPr>
        <p:spPr>
          <a:xfrm>
            <a:off x="1065218" y="0"/>
            <a:ext cx="10219008" cy="1159565"/>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Bernard MT Condensed" panose="02050806060905020404" pitchFamily="18" charset="0"/>
                <a:ea typeface="+mn-ea"/>
                <a:cs typeface="+mn-cs"/>
              </a:rPr>
              <a:t>Why Worship Works</a:t>
            </a:r>
            <a:endParaRPr kumimoji="0" lang="en-US" sz="6600" b="0" i="0" u="none" strike="noStrike" kern="1200" cap="none" spc="0" normalizeH="0" baseline="0" noProof="0" dirty="0">
              <a:ln>
                <a:noFill/>
              </a:ln>
              <a:solidFill>
                <a:prstClr val="white"/>
              </a:solidFill>
              <a:effectLst/>
              <a:uLnTx/>
              <a:uFillTx/>
              <a:latin typeface="Bernard MT Condensed" panose="02050806060905020404" pitchFamily="18" charset="0"/>
              <a:ea typeface="ADLaM Display" panose="02010000000000000000" pitchFamily="2" charset="0"/>
              <a:cs typeface="ADLaM Display" panose="02010000000000000000" pitchFamily="2" charset="0"/>
            </a:endParaRPr>
          </a:p>
        </p:txBody>
      </p:sp>
      <p:sp>
        <p:nvSpPr>
          <p:cNvPr id="5" name="TextBox 4">
            <a:extLst>
              <a:ext uri="{FF2B5EF4-FFF2-40B4-BE49-F238E27FC236}">
                <a16:creationId xmlns:a16="http://schemas.microsoft.com/office/drawing/2014/main" id="{9FBA50E6-7B1E-C071-8E31-A0A9307397C8}"/>
              </a:ext>
            </a:extLst>
          </p:cNvPr>
          <p:cNvSpPr txBox="1"/>
          <p:nvPr/>
        </p:nvSpPr>
        <p:spPr>
          <a:xfrm>
            <a:off x="0" y="1593025"/>
            <a:ext cx="12095018" cy="4831515"/>
          </a:xfrm>
          <a:prstGeom prst="rect">
            <a:avLst/>
          </a:prstGeom>
          <a:noFill/>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lang="en-US" sz="3200" dirty="0">
                <a:solidFill>
                  <a:schemeClr val="bg1"/>
                </a:solidFill>
              </a:rPr>
              <a:t>Worship Works When We Work It</a:t>
            </a:r>
          </a:p>
          <a:p>
            <a:pPr marR="0" lvl="0" algn="ctr" defTabSz="457200" rtl="0" eaLnBrk="1" fontAlgn="auto" latinLnBrk="0" hangingPunct="1">
              <a:lnSpc>
                <a:spcPct val="150000"/>
              </a:lnSpc>
              <a:spcBef>
                <a:spcPct val="20000"/>
              </a:spcBef>
              <a:spcAft>
                <a:spcPts val="0"/>
              </a:spcAft>
              <a:buClrTx/>
              <a:buSzTx/>
              <a:tabLst/>
              <a:defRPr/>
            </a:pPr>
            <a:r>
              <a:rPr lang="en-US" sz="2800" dirty="0">
                <a:solidFill>
                  <a:schemeClr val="bg1"/>
                </a:solidFill>
              </a:rPr>
              <a:t>Worship is not a Sunday event—it’s a lifestyle. </a:t>
            </a:r>
          </a:p>
          <a:p>
            <a:pPr marR="0" lvl="0" algn="ctr" defTabSz="457200" rtl="0" eaLnBrk="1" fontAlgn="auto" latinLnBrk="0" hangingPunct="1">
              <a:lnSpc>
                <a:spcPct val="150000"/>
              </a:lnSpc>
              <a:spcBef>
                <a:spcPct val="20000"/>
              </a:spcBef>
              <a:spcAft>
                <a:spcPts val="0"/>
              </a:spcAft>
              <a:buClrTx/>
              <a:buSzTx/>
              <a:tabLst/>
              <a:defRPr/>
            </a:pPr>
            <a:r>
              <a:rPr lang="en-US" sz="2800" dirty="0">
                <a:solidFill>
                  <a:schemeClr val="bg1"/>
                </a:solidFill>
              </a:rPr>
              <a:t>When you work your worship, it works for you.</a:t>
            </a:r>
          </a:p>
          <a:p>
            <a:pPr marR="0" lvl="0" algn="ctr" defTabSz="457200" rtl="0" eaLnBrk="1" fontAlgn="auto" latinLnBrk="0" hangingPunct="1">
              <a:lnSpc>
                <a:spcPct val="150000"/>
              </a:lnSpc>
              <a:spcBef>
                <a:spcPct val="20000"/>
              </a:spcBef>
              <a:spcAft>
                <a:spcPts val="0"/>
              </a:spcAft>
              <a:buClrTx/>
              <a:buSzTx/>
              <a:tabLst/>
              <a:defRPr/>
            </a:pPr>
            <a:r>
              <a:rPr lang="en-US" sz="2800" dirty="0">
                <a:solidFill>
                  <a:schemeClr val="bg1"/>
                </a:solidFill>
              </a:rPr>
              <a:t>Worship in word, deed, and spirit.</a:t>
            </a:r>
            <a:br>
              <a:rPr lang="en-US" sz="2800" dirty="0">
                <a:solidFill>
                  <a:schemeClr val="bg1"/>
                </a:solidFill>
              </a:rPr>
            </a:br>
            <a:r>
              <a:rPr lang="en-US" sz="2800" dirty="0">
                <a:solidFill>
                  <a:schemeClr val="bg1"/>
                </a:solidFill>
              </a:rPr>
              <a:t>Worship doesn't end when the music stops. </a:t>
            </a:r>
          </a:p>
          <a:p>
            <a:pPr marR="0" lvl="0" algn="ctr" defTabSz="457200" rtl="0" eaLnBrk="1" fontAlgn="auto" latinLnBrk="0" hangingPunct="1">
              <a:lnSpc>
                <a:spcPct val="150000"/>
              </a:lnSpc>
              <a:spcBef>
                <a:spcPct val="20000"/>
              </a:spcBef>
              <a:spcAft>
                <a:spcPts val="0"/>
              </a:spcAft>
              <a:buClrTx/>
              <a:buSzTx/>
              <a:tabLst/>
              <a:defRPr/>
            </a:pPr>
            <a:r>
              <a:rPr lang="en-US" sz="2800" dirty="0">
                <a:solidFill>
                  <a:schemeClr val="bg1"/>
                </a:solidFill>
              </a:rPr>
              <a:t>It's how we live—how we respond to God's love every day. </a:t>
            </a:r>
          </a:p>
          <a:p>
            <a:pPr marR="0" lvl="0" algn="ctr" defTabSz="457200" rtl="0" eaLnBrk="1" fontAlgn="auto" latinLnBrk="0" hangingPunct="1">
              <a:lnSpc>
                <a:spcPct val="150000"/>
              </a:lnSpc>
              <a:spcBef>
                <a:spcPct val="20000"/>
              </a:spcBef>
              <a:spcAft>
                <a:spcPts val="0"/>
              </a:spcAft>
              <a:buClrTx/>
              <a:buSzTx/>
              <a:tabLst/>
              <a:defRPr/>
            </a:pPr>
            <a:r>
              <a:rPr lang="en-US" sz="2800" dirty="0">
                <a:solidFill>
                  <a:schemeClr val="bg1"/>
                </a:solidFill>
              </a:rPr>
              <a:t>Make worship your first response, not your last resort.</a:t>
            </a:r>
          </a:p>
        </p:txBody>
      </p:sp>
    </p:spTree>
    <p:extLst>
      <p:ext uri="{BB962C8B-B14F-4D97-AF65-F5344CB8AC3E}">
        <p14:creationId xmlns:p14="http://schemas.microsoft.com/office/powerpoint/2010/main" val="4128642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4B126-C63A-4178-2ECE-B766CBD02A74}"/>
            </a:ext>
          </a:extLst>
        </p:cNvPr>
        <p:cNvGrpSpPr/>
        <p:nvPr/>
      </p:nvGrpSpPr>
      <p:grpSpPr>
        <a:xfrm>
          <a:off x="0" y="0"/>
          <a:ext cx="0" cy="0"/>
          <a:chOff x="0" y="0"/>
          <a:chExt cx="0" cy="0"/>
        </a:xfrm>
      </p:grpSpPr>
      <p:pic>
        <p:nvPicPr>
          <p:cNvPr id="3" name="Picture 2" descr="A red and yellow background&#10;&#10;AI-generated content may be incorrect.">
            <a:extLst>
              <a:ext uri="{FF2B5EF4-FFF2-40B4-BE49-F238E27FC236}">
                <a16:creationId xmlns:a16="http://schemas.microsoft.com/office/drawing/2014/main" id="{4154D2C6-6A2F-4A9C-5247-A91B497D6E7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F641016-C6D2-0F3C-E017-C6A76F719939}"/>
              </a:ext>
            </a:extLst>
          </p:cNvPr>
          <p:cNvSpPr/>
          <p:nvPr/>
        </p:nvSpPr>
        <p:spPr>
          <a:xfrm>
            <a:off x="1065218" y="0"/>
            <a:ext cx="10219008" cy="1159565"/>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6600" dirty="0">
                <a:latin typeface="Bernard MT Condensed" panose="02050806060905020404" pitchFamily="18" charset="0"/>
              </a:rPr>
              <a:t>The Call to Worship</a:t>
            </a:r>
            <a:endParaRPr kumimoji="0" lang="en-US" sz="6600" b="0" i="0" u="none" strike="noStrike" kern="1200" cap="none" spc="0" normalizeH="0" baseline="0" noProof="0" dirty="0">
              <a:ln>
                <a:noFill/>
              </a:ln>
              <a:solidFill>
                <a:schemeClr val="bg1"/>
              </a:solidFill>
              <a:effectLst/>
              <a:uLnTx/>
              <a:uFillTx/>
              <a:latin typeface="Bernard MT Condensed" panose="02050806060905020404" pitchFamily="18" charset="0"/>
              <a:ea typeface="ADLaM Display" panose="02010000000000000000" pitchFamily="2" charset="0"/>
              <a:cs typeface="ADLaM Display" panose="02010000000000000000" pitchFamily="2" charset="0"/>
            </a:endParaRPr>
          </a:p>
        </p:txBody>
      </p:sp>
      <p:sp>
        <p:nvSpPr>
          <p:cNvPr id="5" name="TextBox 4">
            <a:extLst>
              <a:ext uri="{FF2B5EF4-FFF2-40B4-BE49-F238E27FC236}">
                <a16:creationId xmlns:a16="http://schemas.microsoft.com/office/drawing/2014/main" id="{360543BB-8E84-9B1C-1E8F-B3FE50F4D015}"/>
              </a:ext>
            </a:extLst>
          </p:cNvPr>
          <p:cNvSpPr txBox="1"/>
          <p:nvPr/>
        </p:nvSpPr>
        <p:spPr>
          <a:xfrm>
            <a:off x="114300" y="1511877"/>
            <a:ext cx="12027477" cy="4918269"/>
          </a:xfrm>
          <a:prstGeom prst="rect">
            <a:avLst/>
          </a:prstGeom>
          <a:noFill/>
        </p:spPr>
        <p:txBody>
          <a:bodyPr wrap="square">
            <a:spAutoFit/>
          </a:bodyPr>
          <a:lstStyle/>
          <a:p>
            <a:r>
              <a:rPr kumimoji="0" lang="en-US" sz="3200" b="0" i="0" u="none" strike="noStrike" kern="1200" cap="none" spc="0" normalizeH="0" baseline="0" noProof="0" dirty="0">
                <a:ln>
                  <a:noFill/>
                </a:ln>
                <a:solidFill>
                  <a:schemeClr val="bg1"/>
                </a:solidFill>
                <a:effectLst/>
                <a:uLnTx/>
                <a:uFillTx/>
                <a:latin typeface="Calibri"/>
                <a:ea typeface="+mn-ea"/>
                <a:cs typeface="+mn-cs"/>
              </a:rPr>
              <a:t>Reflect: What are you worshiping today?</a:t>
            </a:r>
            <a:r>
              <a:rPr lang="en-US" sz="3200" dirty="0"/>
              <a:t> </a:t>
            </a:r>
            <a:r>
              <a:rPr lang="en-US" sz="3200" dirty="0">
                <a:solidFill>
                  <a:schemeClr val="bg1"/>
                </a:solidFill>
                <a:latin typeface="Calibri" panose="020F0502020204030204" pitchFamily="34" charset="0"/>
                <a:cs typeface="Calibri" panose="020F0502020204030204" pitchFamily="34" charset="0"/>
              </a:rPr>
              <a:t>What area of your life needs to become worship? Are you giving God the worth He deserves?</a:t>
            </a:r>
          </a:p>
          <a:p>
            <a:r>
              <a:rPr kumimoji="0" lang="en-US" sz="3200" b="0" i="0" u="none" strike="noStrike" kern="1200" cap="none" spc="0" normalizeH="0" baseline="0" noProof="0" dirty="0">
                <a:ln>
                  <a:noFill/>
                </a:ln>
                <a:solidFill>
                  <a:schemeClr val="bg1"/>
                </a:solidFill>
                <a:effectLst/>
                <a:uLnTx/>
                <a:uFillTx/>
                <a:latin typeface="Calibri"/>
                <a:ea typeface="+mn-ea"/>
                <a:cs typeface="+mn-cs"/>
              </a:rPr>
              <a:t>Return: Redirect your heart to God</a:t>
            </a:r>
          </a:p>
          <a:p>
            <a:r>
              <a:rPr kumimoji="0" lang="en-US" sz="3200" b="0" i="0" u="none" strike="noStrike" kern="1200" cap="none" spc="0" normalizeH="0" baseline="0" noProof="0" dirty="0">
                <a:ln>
                  <a:noFill/>
                </a:ln>
                <a:solidFill>
                  <a:schemeClr val="bg1"/>
                </a:solidFill>
                <a:effectLst/>
                <a:uLnTx/>
                <a:uFillTx/>
                <a:latin typeface="Calibri"/>
                <a:ea typeface="+mn-ea"/>
                <a:cs typeface="+mn-cs"/>
              </a:rPr>
              <a:t>Respond: Offer your life as worship</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1" u="none" strike="noStrike" kern="1200" cap="none" spc="0" normalizeH="0" baseline="0" noProof="0" dirty="0">
                <a:ln>
                  <a:noFill/>
                </a:ln>
                <a:solidFill>
                  <a:schemeClr val="bg1"/>
                </a:solidFill>
                <a:effectLst/>
                <a:uLnTx/>
                <a:uFillTx/>
                <a:latin typeface="Calibri"/>
                <a:ea typeface="+mn-ea"/>
                <a:cs typeface="+mn-cs"/>
              </a:rPr>
              <a:t>Psalm 29:2</a:t>
            </a:r>
            <a:r>
              <a:rPr kumimoji="0" lang="en-US" sz="3200" b="0" i="0" u="none" strike="noStrike" kern="1200" cap="none" spc="0" normalizeH="0" baseline="0" noProof="0" dirty="0">
                <a:ln>
                  <a:noFill/>
                </a:ln>
                <a:solidFill>
                  <a:schemeClr val="bg1"/>
                </a:solidFill>
                <a:effectLst/>
                <a:uLnTx/>
                <a:uFillTx/>
                <a:latin typeface="Calibri"/>
                <a:ea typeface="+mn-ea"/>
                <a:cs typeface="+mn-cs"/>
              </a:rPr>
              <a:t> – “Give unto the Lord the glory due His name; worship the Lord in the beauty of holiness.”</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schemeClr val="bg1"/>
                </a:solidFill>
                <a:effectLst/>
                <a:uLnTx/>
                <a:uFillTx/>
                <a:latin typeface="Calibri"/>
                <a:ea typeface="+mn-ea"/>
                <a:cs typeface="+mn-cs"/>
              </a:rPr>
              <a:t>“Man’s chief end is to glorify God...” – Westminster Catechism</a:t>
            </a:r>
          </a:p>
        </p:txBody>
      </p:sp>
    </p:spTree>
    <p:extLst>
      <p:ext uri="{BB962C8B-B14F-4D97-AF65-F5344CB8AC3E}">
        <p14:creationId xmlns:p14="http://schemas.microsoft.com/office/powerpoint/2010/main" val="1468652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FA07C-8D59-4B6E-8C05-38F7CF462015}"/>
            </a:ext>
          </a:extLst>
        </p:cNvPr>
        <p:cNvGrpSpPr/>
        <p:nvPr/>
      </p:nvGrpSpPr>
      <p:grpSpPr>
        <a:xfrm>
          <a:off x="0" y="0"/>
          <a:ext cx="0" cy="0"/>
          <a:chOff x="0" y="0"/>
          <a:chExt cx="0" cy="0"/>
        </a:xfrm>
      </p:grpSpPr>
      <p:pic>
        <p:nvPicPr>
          <p:cNvPr id="3" name="Picture 2" descr="A person with her arms raised&#10;&#10;AI-generated content may be incorrect.">
            <a:extLst>
              <a:ext uri="{FF2B5EF4-FFF2-40B4-BE49-F238E27FC236}">
                <a16:creationId xmlns:a16="http://schemas.microsoft.com/office/drawing/2014/main" id="{F7B5E7BA-2DA9-7C4D-2022-26138E106EC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1062C1B-3CB5-D768-3D16-F4D19EDEE108}"/>
              </a:ext>
            </a:extLst>
          </p:cNvPr>
          <p:cNvSpPr txBox="1"/>
          <p:nvPr/>
        </p:nvSpPr>
        <p:spPr>
          <a:xfrm>
            <a:off x="1126547" y="1795851"/>
            <a:ext cx="9938905" cy="2277547"/>
          </a:xfrm>
          <a:prstGeom prst="rect">
            <a:avLst/>
          </a:prstGeom>
          <a:noFill/>
        </p:spPr>
        <p:txBody>
          <a:bodyPr wrap="square">
            <a:spAutoFit/>
          </a:bodyPr>
          <a:lstStyle/>
          <a:p>
            <a:pPr algn="ctr"/>
            <a:r>
              <a:rPr lang="en-US" sz="8800" dirty="0">
                <a:solidFill>
                  <a:schemeClr val="bg1"/>
                </a:solidFill>
                <a:latin typeface="Bernard MT Condensed" panose="02050806060905020404" pitchFamily="18" charset="0"/>
              </a:rPr>
              <a:t>Created to Worship</a:t>
            </a:r>
          </a:p>
          <a:p>
            <a:pPr algn="ctr"/>
            <a:r>
              <a:rPr lang="en-US" sz="5400" dirty="0">
                <a:solidFill>
                  <a:schemeClr val="bg1"/>
                </a:solidFill>
                <a:latin typeface="Bernard MT Condensed" panose="02050806060905020404" pitchFamily="18" charset="0"/>
              </a:rPr>
              <a:t>Understanding Our Divine Design! </a:t>
            </a:r>
          </a:p>
        </p:txBody>
      </p:sp>
      <p:sp>
        <p:nvSpPr>
          <p:cNvPr id="10" name="TextBox 9">
            <a:extLst>
              <a:ext uri="{FF2B5EF4-FFF2-40B4-BE49-F238E27FC236}">
                <a16:creationId xmlns:a16="http://schemas.microsoft.com/office/drawing/2014/main" id="{9AD14DCB-DA3B-3233-E716-C55A79DC494C}"/>
              </a:ext>
            </a:extLst>
          </p:cNvPr>
          <p:cNvSpPr txBox="1"/>
          <p:nvPr/>
        </p:nvSpPr>
        <p:spPr>
          <a:xfrm>
            <a:off x="0" y="5611531"/>
            <a:ext cx="4308333" cy="1181606"/>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bg1"/>
                </a:solidFill>
                <a:effectLst/>
                <a:uLnTx/>
                <a:uFillTx/>
                <a:latin typeface="Aptos" panose="02110004020202020204"/>
                <a:ea typeface="+mn-ea"/>
                <a:cs typeface="+mn-cs"/>
              </a:rPr>
              <a:t>Dr. Mark E. Whitlock, Jr.</a:t>
            </a:r>
          </a:p>
          <a:p>
            <a:pPr algn="ctr">
              <a:lnSpc>
                <a:spcPct val="90000"/>
              </a:lnSpc>
              <a:spcBef>
                <a:spcPts val="1000"/>
              </a:spcBef>
              <a:defRPr/>
            </a:pPr>
            <a:r>
              <a:rPr lang="en-US" sz="2000" dirty="0">
                <a:solidFill>
                  <a:schemeClr val="bg1"/>
                </a:solidFill>
              </a:rPr>
              <a:t>Dr. Brodell McNeil, Presenter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bg1"/>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62BF1001-E054-3CAD-ADA4-880D2D4DB8D0}"/>
              </a:ext>
            </a:extLst>
          </p:cNvPr>
          <p:cNvSpPr txBox="1"/>
          <p:nvPr/>
        </p:nvSpPr>
        <p:spPr>
          <a:xfrm>
            <a:off x="8077634" y="5708983"/>
            <a:ext cx="3731635" cy="37112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dirty="0">
                <a:solidFill>
                  <a:schemeClr val="bg1"/>
                </a:solidFill>
                <a:latin typeface="Aptos" panose="02110004020202020204"/>
              </a:rPr>
              <a:t>August 6, 2025</a:t>
            </a:r>
            <a:endParaRPr kumimoji="0" lang="en-US" sz="2000" b="0" i="0" u="none" strike="noStrike" kern="1200" cap="none" spc="0" normalizeH="0" baseline="0" noProof="0" dirty="0">
              <a:ln>
                <a:noFill/>
              </a:ln>
              <a:solidFill>
                <a:schemeClr val="bg1"/>
              </a:solidFill>
              <a:effectLst/>
              <a:uLnTx/>
              <a:uFillTx/>
              <a:latin typeface="Aptos" panose="02110004020202020204"/>
              <a:ea typeface="+mn-ea"/>
              <a:cs typeface="+mn-cs"/>
            </a:endParaRPr>
          </a:p>
        </p:txBody>
      </p:sp>
      <p:sp>
        <p:nvSpPr>
          <p:cNvPr id="13" name="Rectangle: Rounded Corners 12">
            <a:extLst>
              <a:ext uri="{FF2B5EF4-FFF2-40B4-BE49-F238E27FC236}">
                <a16:creationId xmlns:a16="http://schemas.microsoft.com/office/drawing/2014/main" id="{B120AA6D-BFFD-A680-37A2-4FDD675E5F76}"/>
              </a:ext>
            </a:extLst>
          </p:cNvPr>
          <p:cNvSpPr/>
          <p:nvPr/>
        </p:nvSpPr>
        <p:spPr>
          <a:xfrm>
            <a:off x="813956" y="1707384"/>
            <a:ext cx="10505210" cy="3341284"/>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83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B5084-77D6-B892-D16B-6F0BB62E0683}"/>
            </a:ext>
          </a:extLst>
        </p:cNvPr>
        <p:cNvGrpSpPr/>
        <p:nvPr/>
      </p:nvGrpSpPr>
      <p:grpSpPr>
        <a:xfrm>
          <a:off x="0" y="0"/>
          <a:ext cx="0" cy="0"/>
          <a:chOff x="0" y="0"/>
          <a:chExt cx="0" cy="0"/>
        </a:xfrm>
      </p:grpSpPr>
      <p:pic>
        <p:nvPicPr>
          <p:cNvPr id="4" name="Picture 3" descr="A red and yellow background&#10;&#10;AI-generated content may be incorrect.">
            <a:extLst>
              <a:ext uri="{FF2B5EF4-FFF2-40B4-BE49-F238E27FC236}">
                <a16:creationId xmlns:a16="http://schemas.microsoft.com/office/drawing/2014/main" id="{8F21ADAB-365B-3536-19CF-075516922F2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Top Corners Rounded 6">
            <a:extLst>
              <a:ext uri="{FF2B5EF4-FFF2-40B4-BE49-F238E27FC236}">
                <a16:creationId xmlns:a16="http://schemas.microsoft.com/office/drawing/2014/main" id="{3310BD65-7181-4B0B-AAF0-38F156FABB7C}"/>
              </a:ext>
            </a:extLst>
          </p:cNvPr>
          <p:cNvSpPr/>
          <p:nvPr/>
        </p:nvSpPr>
        <p:spPr>
          <a:xfrm>
            <a:off x="1310986" y="578708"/>
            <a:ext cx="9684327" cy="1071371"/>
          </a:xfrm>
          <a:custGeom>
            <a:avLst/>
            <a:gdLst>
              <a:gd name="connsiteX0" fmla="*/ 126550 w 9684327"/>
              <a:gd name="connsiteY0" fmla="*/ 0 h 1071371"/>
              <a:gd name="connsiteX1" fmla="*/ 621689 w 9684327"/>
              <a:gd name="connsiteY1" fmla="*/ 0 h 1071371"/>
              <a:gd name="connsiteX2" fmla="*/ 1022517 w 9684327"/>
              <a:gd name="connsiteY2" fmla="*/ 0 h 1071371"/>
              <a:gd name="connsiteX3" fmla="*/ 1423344 w 9684327"/>
              <a:gd name="connsiteY3" fmla="*/ 0 h 1071371"/>
              <a:gd name="connsiteX4" fmla="*/ 1729859 w 9684327"/>
              <a:gd name="connsiteY4" fmla="*/ 0 h 1071371"/>
              <a:gd name="connsiteX5" fmla="*/ 2224998 w 9684327"/>
              <a:gd name="connsiteY5" fmla="*/ 0 h 1071371"/>
              <a:gd name="connsiteX6" fmla="*/ 2908762 w 9684327"/>
              <a:gd name="connsiteY6" fmla="*/ 0 h 1071371"/>
              <a:gd name="connsiteX7" fmla="*/ 3215277 w 9684327"/>
              <a:gd name="connsiteY7" fmla="*/ 0 h 1071371"/>
              <a:gd name="connsiteX8" fmla="*/ 3993353 w 9684327"/>
              <a:gd name="connsiteY8" fmla="*/ 0 h 1071371"/>
              <a:gd name="connsiteX9" fmla="*/ 4677117 w 9684327"/>
              <a:gd name="connsiteY9" fmla="*/ 0 h 1071371"/>
              <a:gd name="connsiteX10" fmla="*/ 5266569 w 9684327"/>
              <a:gd name="connsiteY10" fmla="*/ 0 h 1071371"/>
              <a:gd name="connsiteX11" fmla="*/ 5950333 w 9684327"/>
              <a:gd name="connsiteY11" fmla="*/ 0 h 1071371"/>
              <a:gd name="connsiteX12" fmla="*/ 6351160 w 9684327"/>
              <a:gd name="connsiteY12" fmla="*/ 0 h 1071371"/>
              <a:gd name="connsiteX13" fmla="*/ 6657675 w 9684327"/>
              <a:gd name="connsiteY13" fmla="*/ 0 h 1071371"/>
              <a:gd name="connsiteX14" fmla="*/ 7058502 w 9684327"/>
              <a:gd name="connsiteY14" fmla="*/ 0 h 1071371"/>
              <a:gd name="connsiteX15" fmla="*/ 7836578 w 9684327"/>
              <a:gd name="connsiteY15" fmla="*/ 0 h 1071371"/>
              <a:gd name="connsiteX16" fmla="*/ 8426030 w 9684327"/>
              <a:gd name="connsiteY16" fmla="*/ 0 h 1071371"/>
              <a:gd name="connsiteX17" fmla="*/ 8921169 w 9684327"/>
              <a:gd name="connsiteY17" fmla="*/ 0 h 1071371"/>
              <a:gd name="connsiteX18" fmla="*/ 9557777 w 9684327"/>
              <a:gd name="connsiteY18" fmla="*/ 0 h 1071371"/>
              <a:gd name="connsiteX19" fmla="*/ 9684327 w 9684327"/>
              <a:gd name="connsiteY19" fmla="*/ 126550 h 1071371"/>
              <a:gd name="connsiteX20" fmla="*/ 9684327 w 9684327"/>
              <a:gd name="connsiteY20" fmla="*/ 554536 h 1071371"/>
              <a:gd name="connsiteX21" fmla="*/ 9684327 w 9684327"/>
              <a:gd name="connsiteY21" fmla="*/ 982522 h 1071371"/>
              <a:gd name="connsiteX22" fmla="*/ 9595478 w 9684327"/>
              <a:gd name="connsiteY22" fmla="*/ 1071371 h 1071371"/>
              <a:gd name="connsiteX23" fmla="*/ 9286513 w 9684327"/>
              <a:gd name="connsiteY23" fmla="*/ 1071371 h 1071371"/>
              <a:gd name="connsiteX24" fmla="*/ 8787415 w 9684327"/>
              <a:gd name="connsiteY24" fmla="*/ 1071371 h 1071371"/>
              <a:gd name="connsiteX25" fmla="*/ 8478449 w 9684327"/>
              <a:gd name="connsiteY25" fmla="*/ 1071371 h 1071371"/>
              <a:gd name="connsiteX26" fmla="*/ 8169484 w 9684327"/>
              <a:gd name="connsiteY26" fmla="*/ 1071371 h 1071371"/>
              <a:gd name="connsiteX27" fmla="*/ 7575319 w 9684327"/>
              <a:gd name="connsiteY27" fmla="*/ 1071371 h 1071371"/>
              <a:gd name="connsiteX28" fmla="*/ 7266354 w 9684327"/>
              <a:gd name="connsiteY28" fmla="*/ 1071371 h 1071371"/>
              <a:gd name="connsiteX29" fmla="*/ 6482057 w 9684327"/>
              <a:gd name="connsiteY29" fmla="*/ 1071371 h 1071371"/>
              <a:gd name="connsiteX30" fmla="*/ 5982959 w 9684327"/>
              <a:gd name="connsiteY30" fmla="*/ 1071371 h 1071371"/>
              <a:gd name="connsiteX31" fmla="*/ 5293728 w 9684327"/>
              <a:gd name="connsiteY31" fmla="*/ 1071371 h 1071371"/>
              <a:gd name="connsiteX32" fmla="*/ 4984763 w 9684327"/>
              <a:gd name="connsiteY32" fmla="*/ 1071371 h 1071371"/>
              <a:gd name="connsiteX33" fmla="*/ 4295532 w 9684327"/>
              <a:gd name="connsiteY33" fmla="*/ 1071371 h 1071371"/>
              <a:gd name="connsiteX34" fmla="*/ 3891501 w 9684327"/>
              <a:gd name="connsiteY34" fmla="*/ 1071371 h 1071371"/>
              <a:gd name="connsiteX35" fmla="*/ 3107204 w 9684327"/>
              <a:gd name="connsiteY35" fmla="*/ 1071371 h 1071371"/>
              <a:gd name="connsiteX36" fmla="*/ 2608106 w 9684327"/>
              <a:gd name="connsiteY36" fmla="*/ 1071371 h 1071371"/>
              <a:gd name="connsiteX37" fmla="*/ 2109008 w 9684327"/>
              <a:gd name="connsiteY37" fmla="*/ 1071371 h 1071371"/>
              <a:gd name="connsiteX38" fmla="*/ 1704976 w 9684327"/>
              <a:gd name="connsiteY38" fmla="*/ 1071371 h 1071371"/>
              <a:gd name="connsiteX39" fmla="*/ 1015745 w 9684327"/>
              <a:gd name="connsiteY39" fmla="*/ 1071371 h 1071371"/>
              <a:gd name="connsiteX40" fmla="*/ 706780 w 9684327"/>
              <a:gd name="connsiteY40" fmla="*/ 1071371 h 1071371"/>
              <a:gd name="connsiteX41" fmla="*/ 88849 w 9684327"/>
              <a:gd name="connsiteY41" fmla="*/ 1071371 h 1071371"/>
              <a:gd name="connsiteX42" fmla="*/ 0 w 9684327"/>
              <a:gd name="connsiteY42" fmla="*/ 982522 h 1071371"/>
              <a:gd name="connsiteX43" fmla="*/ 0 w 9684327"/>
              <a:gd name="connsiteY43" fmla="*/ 545976 h 1071371"/>
              <a:gd name="connsiteX44" fmla="*/ 0 w 9684327"/>
              <a:gd name="connsiteY44" fmla="*/ 126550 h 1071371"/>
              <a:gd name="connsiteX45" fmla="*/ 126550 w 9684327"/>
              <a:gd name="connsiteY45" fmla="*/ 0 h 107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684327" h="1071371" extrusionOk="0">
                <a:moveTo>
                  <a:pt x="126550" y="0"/>
                </a:moveTo>
                <a:cubicBezTo>
                  <a:pt x="235329" y="-16590"/>
                  <a:pt x="379755" y="2858"/>
                  <a:pt x="621689" y="0"/>
                </a:cubicBezTo>
                <a:cubicBezTo>
                  <a:pt x="863623" y="-2858"/>
                  <a:pt x="890151" y="44276"/>
                  <a:pt x="1022517" y="0"/>
                </a:cubicBezTo>
                <a:cubicBezTo>
                  <a:pt x="1154883" y="-44276"/>
                  <a:pt x="1245508" y="20441"/>
                  <a:pt x="1423344" y="0"/>
                </a:cubicBezTo>
                <a:cubicBezTo>
                  <a:pt x="1601180" y="-20441"/>
                  <a:pt x="1586550" y="17301"/>
                  <a:pt x="1729859" y="0"/>
                </a:cubicBezTo>
                <a:cubicBezTo>
                  <a:pt x="1873168" y="-17301"/>
                  <a:pt x="1982166" y="1700"/>
                  <a:pt x="2224998" y="0"/>
                </a:cubicBezTo>
                <a:cubicBezTo>
                  <a:pt x="2467830" y="-1700"/>
                  <a:pt x="2586320" y="15871"/>
                  <a:pt x="2908762" y="0"/>
                </a:cubicBezTo>
                <a:cubicBezTo>
                  <a:pt x="3231204" y="-15871"/>
                  <a:pt x="3083822" y="9990"/>
                  <a:pt x="3215277" y="0"/>
                </a:cubicBezTo>
                <a:cubicBezTo>
                  <a:pt x="3346732" y="-9990"/>
                  <a:pt x="3616927" y="66399"/>
                  <a:pt x="3993353" y="0"/>
                </a:cubicBezTo>
                <a:cubicBezTo>
                  <a:pt x="4369779" y="-66399"/>
                  <a:pt x="4507080" y="44878"/>
                  <a:pt x="4677117" y="0"/>
                </a:cubicBezTo>
                <a:cubicBezTo>
                  <a:pt x="4847154" y="-44878"/>
                  <a:pt x="5086614" y="2750"/>
                  <a:pt x="5266569" y="0"/>
                </a:cubicBezTo>
                <a:cubicBezTo>
                  <a:pt x="5446524" y="-2750"/>
                  <a:pt x="5684642" y="37590"/>
                  <a:pt x="5950333" y="0"/>
                </a:cubicBezTo>
                <a:cubicBezTo>
                  <a:pt x="6216024" y="-37590"/>
                  <a:pt x="6250083" y="34281"/>
                  <a:pt x="6351160" y="0"/>
                </a:cubicBezTo>
                <a:cubicBezTo>
                  <a:pt x="6452237" y="-34281"/>
                  <a:pt x="6588334" y="31880"/>
                  <a:pt x="6657675" y="0"/>
                </a:cubicBezTo>
                <a:cubicBezTo>
                  <a:pt x="6727016" y="-31880"/>
                  <a:pt x="6894527" y="24926"/>
                  <a:pt x="7058502" y="0"/>
                </a:cubicBezTo>
                <a:cubicBezTo>
                  <a:pt x="7222477" y="-24926"/>
                  <a:pt x="7485940" y="49717"/>
                  <a:pt x="7836578" y="0"/>
                </a:cubicBezTo>
                <a:cubicBezTo>
                  <a:pt x="8187216" y="-49717"/>
                  <a:pt x="8257542" y="25024"/>
                  <a:pt x="8426030" y="0"/>
                </a:cubicBezTo>
                <a:cubicBezTo>
                  <a:pt x="8594518" y="-25024"/>
                  <a:pt x="8774709" y="24334"/>
                  <a:pt x="8921169" y="0"/>
                </a:cubicBezTo>
                <a:cubicBezTo>
                  <a:pt x="9067629" y="-24334"/>
                  <a:pt x="9252727" y="60460"/>
                  <a:pt x="9557777" y="0"/>
                </a:cubicBezTo>
                <a:cubicBezTo>
                  <a:pt x="9620540" y="-9890"/>
                  <a:pt x="9677217" y="71081"/>
                  <a:pt x="9684327" y="126550"/>
                </a:cubicBezTo>
                <a:cubicBezTo>
                  <a:pt x="9717877" y="328583"/>
                  <a:pt x="9669885" y="432605"/>
                  <a:pt x="9684327" y="554536"/>
                </a:cubicBezTo>
                <a:cubicBezTo>
                  <a:pt x="9698769" y="676467"/>
                  <a:pt x="9636838" y="881720"/>
                  <a:pt x="9684327" y="982522"/>
                </a:cubicBezTo>
                <a:cubicBezTo>
                  <a:pt x="9680861" y="1032894"/>
                  <a:pt x="9637936" y="1072258"/>
                  <a:pt x="9595478" y="1071371"/>
                </a:cubicBezTo>
                <a:cubicBezTo>
                  <a:pt x="9463484" y="1103024"/>
                  <a:pt x="9435041" y="1061391"/>
                  <a:pt x="9286513" y="1071371"/>
                </a:cubicBezTo>
                <a:cubicBezTo>
                  <a:pt x="9137985" y="1081351"/>
                  <a:pt x="8998647" y="1015155"/>
                  <a:pt x="8787415" y="1071371"/>
                </a:cubicBezTo>
                <a:cubicBezTo>
                  <a:pt x="8576183" y="1127587"/>
                  <a:pt x="8600227" y="1053625"/>
                  <a:pt x="8478449" y="1071371"/>
                </a:cubicBezTo>
                <a:cubicBezTo>
                  <a:pt x="8356671" y="1089117"/>
                  <a:pt x="8278388" y="1046898"/>
                  <a:pt x="8169484" y="1071371"/>
                </a:cubicBezTo>
                <a:cubicBezTo>
                  <a:pt x="8060580" y="1095844"/>
                  <a:pt x="7762527" y="1013878"/>
                  <a:pt x="7575319" y="1071371"/>
                </a:cubicBezTo>
                <a:cubicBezTo>
                  <a:pt x="7388112" y="1128864"/>
                  <a:pt x="7329813" y="1052874"/>
                  <a:pt x="7266354" y="1071371"/>
                </a:cubicBezTo>
                <a:cubicBezTo>
                  <a:pt x="7202896" y="1089868"/>
                  <a:pt x="6820849" y="1058757"/>
                  <a:pt x="6482057" y="1071371"/>
                </a:cubicBezTo>
                <a:cubicBezTo>
                  <a:pt x="6143265" y="1083985"/>
                  <a:pt x="6114458" y="1036166"/>
                  <a:pt x="5982959" y="1071371"/>
                </a:cubicBezTo>
                <a:cubicBezTo>
                  <a:pt x="5851460" y="1106576"/>
                  <a:pt x="5499617" y="1049130"/>
                  <a:pt x="5293728" y="1071371"/>
                </a:cubicBezTo>
                <a:cubicBezTo>
                  <a:pt x="5087839" y="1093612"/>
                  <a:pt x="5085954" y="1056425"/>
                  <a:pt x="4984763" y="1071371"/>
                </a:cubicBezTo>
                <a:cubicBezTo>
                  <a:pt x="4883572" y="1086317"/>
                  <a:pt x="4462581" y="1056934"/>
                  <a:pt x="4295532" y="1071371"/>
                </a:cubicBezTo>
                <a:cubicBezTo>
                  <a:pt x="4128483" y="1085808"/>
                  <a:pt x="4060721" y="1029727"/>
                  <a:pt x="3891501" y="1071371"/>
                </a:cubicBezTo>
                <a:cubicBezTo>
                  <a:pt x="3722281" y="1113015"/>
                  <a:pt x="3430750" y="1009508"/>
                  <a:pt x="3107204" y="1071371"/>
                </a:cubicBezTo>
                <a:cubicBezTo>
                  <a:pt x="2783658" y="1133234"/>
                  <a:pt x="2719691" y="1020474"/>
                  <a:pt x="2608106" y="1071371"/>
                </a:cubicBezTo>
                <a:cubicBezTo>
                  <a:pt x="2496521" y="1122268"/>
                  <a:pt x="2253192" y="1051389"/>
                  <a:pt x="2109008" y="1071371"/>
                </a:cubicBezTo>
                <a:cubicBezTo>
                  <a:pt x="1964824" y="1091353"/>
                  <a:pt x="1787945" y="1024224"/>
                  <a:pt x="1704976" y="1071371"/>
                </a:cubicBezTo>
                <a:cubicBezTo>
                  <a:pt x="1622007" y="1118518"/>
                  <a:pt x="1296378" y="999879"/>
                  <a:pt x="1015745" y="1071371"/>
                </a:cubicBezTo>
                <a:cubicBezTo>
                  <a:pt x="735112" y="1142863"/>
                  <a:pt x="806949" y="1059479"/>
                  <a:pt x="706780" y="1071371"/>
                </a:cubicBezTo>
                <a:cubicBezTo>
                  <a:pt x="606612" y="1083263"/>
                  <a:pt x="237682" y="1049877"/>
                  <a:pt x="88849" y="1071371"/>
                </a:cubicBezTo>
                <a:cubicBezTo>
                  <a:pt x="30485" y="1079901"/>
                  <a:pt x="-2059" y="1021174"/>
                  <a:pt x="0" y="982522"/>
                </a:cubicBezTo>
                <a:cubicBezTo>
                  <a:pt x="-3116" y="860305"/>
                  <a:pt x="35455" y="754879"/>
                  <a:pt x="0" y="545976"/>
                </a:cubicBezTo>
                <a:cubicBezTo>
                  <a:pt x="-35455" y="337073"/>
                  <a:pt x="1722" y="309814"/>
                  <a:pt x="0" y="126550"/>
                </a:cubicBezTo>
                <a:cubicBezTo>
                  <a:pt x="3993" y="61508"/>
                  <a:pt x="66107" y="14844"/>
                  <a:pt x="126550" y="0"/>
                </a:cubicBezTo>
                <a:close/>
              </a:path>
            </a:pathLst>
          </a:custGeom>
          <a:noFill/>
          <a:ln w="76200" cap="rnd" cmpd="tri">
            <a:solidFill>
              <a:schemeClr val="accent1"/>
            </a:solidFill>
            <a:bevel/>
            <a:extLst>
              <a:ext uri="{C807C97D-BFC1-408E-A445-0C87EB9F89A2}">
                <ask:lineSketchStyleProps xmlns:ask="http://schemas.microsoft.com/office/drawing/2018/sketchyshapes" sd="4129260359">
                  <a:prstGeom prst="round2SameRect">
                    <a:avLst>
                      <a:gd name="adj1" fmla="val 11812"/>
                      <a:gd name="adj2" fmla="val 8293"/>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D60AEC4-E06F-7DB6-4B6B-4412B9110BC0}"/>
              </a:ext>
            </a:extLst>
          </p:cNvPr>
          <p:cNvSpPr txBox="1"/>
          <p:nvPr/>
        </p:nvSpPr>
        <p:spPr>
          <a:xfrm>
            <a:off x="1027833" y="481308"/>
            <a:ext cx="10136332" cy="1107996"/>
          </a:xfrm>
          <a:prstGeom prst="rect">
            <a:avLst/>
          </a:prstGeom>
          <a:noFill/>
        </p:spPr>
        <p:txBody>
          <a:bodyPr wrap="square">
            <a:spAutoFit/>
          </a:bodyPr>
          <a:lstStyle/>
          <a:p>
            <a:pPr algn="ctr"/>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Breakout Groups</a:t>
            </a:r>
          </a:p>
        </p:txBody>
      </p:sp>
      <p:sp>
        <p:nvSpPr>
          <p:cNvPr id="10" name="TextBox 9">
            <a:extLst>
              <a:ext uri="{FF2B5EF4-FFF2-40B4-BE49-F238E27FC236}">
                <a16:creationId xmlns:a16="http://schemas.microsoft.com/office/drawing/2014/main" id="{5A2A9534-E30C-6F9E-DF12-56D53FE665E9}"/>
              </a:ext>
            </a:extLst>
          </p:cNvPr>
          <p:cNvSpPr txBox="1"/>
          <p:nvPr/>
        </p:nvSpPr>
        <p:spPr>
          <a:xfrm>
            <a:off x="-1" y="2138215"/>
            <a:ext cx="12192000" cy="3539430"/>
          </a:xfrm>
          <a:prstGeom prst="rect">
            <a:avLst/>
          </a:prstGeom>
          <a:noFill/>
        </p:spPr>
        <p:txBody>
          <a:bodyPr wrap="square">
            <a:spAutoFit/>
          </a:bodyPr>
          <a:lstStyle/>
          <a:p>
            <a:pPr algn="ctr"/>
            <a:r>
              <a:rPr lang="en-US" sz="3200" dirty="0">
                <a:solidFill>
                  <a:schemeClr val="bg1"/>
                </a:solidFill>
              </a:rPr>
              <a:t>Discuss the topics of Worship. Please pick a spokesperson to present the thoughts of the group.</a:t>
            </a:r>
          </a:p>
          <a:p>
            <a:pPr algn="ctr"/>
            <a:endParaRPr lang="en-US" sz="3200" dirty="0">
              <a:solidFill>
                <a:schemeClr val="bg1"/>
              </a:solidFill>
            </a:endParaRPr>
          </a:p>
          <a:p>
            <a:pPr marL="514350" indent="-514350">
              <a:buAutoNum type="arabicPeriod"/>
            </a:pPr>
            <a:r>
              <a:rPr lang="en-US" sz="3200" dirty="0">
                <a:solidFill>
                  <a:schemeClr val="bg1"/>
                </a:solidFill>
              </a:rPr>
              <a:t>Worship Connects US to God.</a:t>
            </a:r>
          </a:p>
          <a:p>
            <a:pPr marL="514350" indent="-514350">
              <a:buAutoNum type="arabicPeriod"/>
            </a:pPr>
            <a:r>
              <a:rPr lang="en-US" sz="3200" dirty="0">
                <a:solidFill>
                  <a:schemeClr val="bg1"/>
                </a:solidFill>
              </a:rPr>
              <a:t>Worship Changes US.</a:t>
            </a:r>
          </a:p>
          <a:p>
            <a:pPr marL="514350" indent="-514350">
              <a:buAutoNum type="arabicPeriod"/>
            </a:pPr>
            <a:r>
              <a:rPr lang="en-US" sz="3200" dirty="0">
                <a:solidFill>
                  <a:schemeClr val="bg1"/>
                </a:solidFill>
              </a:rPr>
              <a:t>Worship Breaks Strongholds</a:t>
            </a:r>
          </a:p>
          <a:p>
            <a:pPr marL="514350" indent="-514350">
              <a:buAutoNum type="arabicPeriod"/>
            </a:pPr>
            <a:r>
              <a:rPr lang="en-US" sz="3200" dirty="0">
                <a:solidFill>
                  <a:schemeClr val="bg1"/>
                </a:solidFill>
              </a:rPr>
              <a:t>Worship Builds Community</a:t>
            </a:r>
          </a:p>
        </p:txBody>
      </p:sp>
    </p:spTree>
    <p:extLst>
      <p:ext uri="{BB962C8B-B14F-4D97-AF65-F5344CB8AC3E}">
        <p14:creationId xmlns:p14="http://schemas.microsoft.com/office/powerpoint/2010/main" val="122898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CDC32-87D4-0157-5138-AF8E9F0B9732}"/>
            </a:ext>
          </a:extLst>
        </p:cNvPr>
        <p:cNvGrpSpPr/>
        <p:nvPr/>
      </p:nvGrpSpPr>
      <p:grpSpPr>
        <a:xfrm>
          <a:off x="0" y="0"/>
          <a:ext cx="0" cy="0"/>
          <a:chOff x="0" y="0"/>
          <a:chExt cx="0" cy="0"/>
        </a:xfrm>
      </p:grpSpPr>
      <p:pic>
        <p:nvPicPr>
          <p:cNvPr id="3" name="Picture 2" descr="A colorful background with text&#10;&#10;AI-generated content may be incorrect.">
            <a:extLst>
              <a:ext uri="{FF2B5EF4-FFF2-40B4-BE49-F238E27FC236}">
                <a16:creationId xmlns:a16="http://schemas.microsoft.com/office/drawing/2014/main" id="{EFFCAFE2-C098-5466-CD4C-4D7A1B96605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F958CD32-1E4C-665A-06DB-E3E035A9F2D5}"/>
              </a:ext>
            </a:extLst>
          </p:cNvPr>
          <p:cNvSpPr txBox="1"/>
          <p:nvPr/>
        </p:nvSpPr>
        <p:spPr>
          <a:xfrm>
            <a:off x="3038042" y="843677"/>
            <a:ext cx="6117648" cy="517064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0" b="0" i="0" u="none" strike="noStrike" kern="1200" cap="none" spc="0" normalizeH="0" baseline="0" noProof="0" dirty="0">
                <a:ln>
                  <a:noFill/>
                </a:ln>
                <a:solidFill>
                  <a:prstClr val="white"/>
                </a:solidFill>
                <a:effectLst/>
                <a:uLnTx/>
                <a:uFillTx/>
                <a:latin typeface="Amasis MT Pro Light" panose="02040304050005020304" pitchFamily="18" charset="0"/>
                <a:ea typeface="+mn-ea"/>
                <a:cs typeface="Aldhabi" panose="020F0502020204030204" pitchFamily="2" charset="-78"/>
              </a:rPr>
              <a:t>LET’S PRAY!</a:t>
            </a:r>
          </a:p>
        </p:txBody>
      </p:sp>
    </p:spTree>
    <p:extLst>
      <p:ext uri="{BB962C8B-B14F-4D97-AF65-F5344CB8AC3E}">
        <p14:creationId xmlns:p14="http://schemas.microsoft.com/office/powerpoint/2010/main" val="1496247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4A90E-266D-CF63-DCCB-A96CAE35BB25}"/>
            </a:ext>
          </a:extLst>
        </p:cNvPr>
        <p:cNvGrpSpPr/>
        <p:nvPr/>
      </p:nvGrpSpPr>
      <p:grpSpPr>
        <a:xfrm>
          <a:off x="0" y="0"/>
          <a:ext cx="0" cy="0"/>
          <a:chOff x="0" y="0"/>
          <a:chExt cx="0" cy="0"/>
        </a:xfrm>
      </p:grpSpPr>
      <p:pic>
        <p:nvPicPr>
          <p:cNvPr id="5" name="Picture 4" descr="A book with a bright light&#10;&#10;AI-generated content may be incorrect.">
            <a:extLst>
              <a:ext uri="{FF2B5EF4-FFF2-40B4-BE49-F238E27FC236}">
                <a16:creationId xmlns:a16="http://schemas.microsoft.com/office/drawing/2014/main" id="{337698EC-9A2F-32BA-CE08-16C9225B3FF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D1609244-51CE-ED07-FDE4-0E77DB3967EA}"/>
              </a:ext>
            </a:extLst>
          </p:cNvPr>
          <p:cNvSpPr/>
          <p:nvPr/>
        </p:nvSpPr>
        <p:spPr>
          <a:xfrm>
            <a:off x="240722" y="690994"/>
            <a:ext cx="11710555" cy="5881256"/>
          </a:xfrm>
          <a:prstGeom prst="roundRect">
            <a:avLst/>
          </a:prstGeom>
          <a:solidFill>
            <a:srgbClr val="FFC000">
              <a:alpha val="58039"/>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14350" marR="0" lvl="0" indent="-514350" algn="ctr" defTabSz="457200" rtl="0" eaLnBrk="1" fontAlgn="auto" latinLnBrk="0" hangingPunct="1">
              <a:lnSpc>
                <a:spcPct val="100000"/>
              </a:lnSpc>
              <a:spcBef>
                <a:spcPct val="20000"/>
              </a:spcBef>
              <a:spcAft>
                <a:spcPts val="0"/>
              </a:spcAft>
              <a:buClrTx/>
              <a:buSzTx/>
              <a:buFont typeface="Arial"/>
              <a:buAutoNum type="arabicPeriod"/>
              <a:tabLst/>
              <a:defRPr/>
            </a:pPr>
            <a:r>
              <a:rPr kumimoji="0" lang="en-US" sz="3200" b="0" i="0" u="none" strike="noStrike" kern="1200" cap="none" spc="0" normalizeH="0" baseline="0" noProof="0" dirty="0">
                <a:ln>
                  <a:noFill/>
                </a:ln>
                <a:solidFill>
                  <a:schemeClr val="bg1"/>
                </a:solidFill>
                <a:effectLst/>
                <a:uLnTx/>
                <a:uFillTx/>
                <a:ea typeface="+mn-ea"/>
                <a:cs typeface="+mn-cs"/>
              </a:rPr>
              <a:t>Prayer</a:t>
            </a:r>
          </a:p>
          <a:p>
            <a:pPr marL="514350" marR="0" lvl="0" indent="-514350" algn="ctr" defTabSz="457200" rtl="0" eaLnBrk="1" fontAlgn="auto" latinLnBrk="0" hangingPunct="1">
              <a:lnSpc>
                <a:spcPct val="100000"/>
              </a:lnSpc>
              <a:spcBef>
                <a:spcPct val="20000"/>
              </a:spcBef>
              <a:spcAft>
                <a:spcPts val="0"/>
              </a:spcAft>
              <a:buClrTx/>
              <a:buSzTx/>
              <a:buFont typeface="Arial"/>
              <a:buAutoNum type="arabicPeriod"/>
              <a:tabLst/>
              <a:defRPr/>
            </a:pPr>
            <a:r>
              <a:rPr kumimoji="0" lang="en-US" sz="3200" b="0" i="0" u="none" strike="noStrike" kern="1200" cap="none" spc="0" normalizeH="0" baseline="0" noProof="0" dirty="0">
                <a:ln>
                  <a:noFill/>
                </a:ln>
                <a:solidFill>
                  <a:schemeClr val="bg1"/>
                </a:solidFill>
                <a:effectLst/>
                <a:uLnTx/>
                <a:uFillTx/>
                <a:ea typeface="+mn-ea"/>
                <a:cs typeface="+mn-cs"/>
              </a:rPr>
              <a:t>Review Last Week’s Bible Study</a:t>
            </a:r>
          </a:p>
          <a:p>
            <a:pPr marL="514350" marR="0" lvl="0" indent="-514350" algn="ctr" defTabSz="457200" rtl="0" eaLnBrk="1" fontAlgn="auto" latinLnBrk="0" hangingPunct="1">
              <a:lnSpc>
                <a:spcPct val="100000"/>
              </a:lnSpc>
              <a:spcBef>
                <a:spcPct val="20000"/>
              </a:spcBef>
              <a:spcAft>
                <a:spcPts val="0"/>
              </a:spcAft>
              <a:buClrTx/>
              <a:buSzTx/>
              <a:buFont typeface="Arial"/>
              <a:buAutoNum type="arabicPeriod"/>
              <a:tabLst/>
              <a:defRPr/>
            </a:pPr>
            <a:r>
              <a:rPr kumimoji="0" lang="en-US" sz="3200" b="0" i="0" u="none" strike="noStrike" kern="1200" cap="none" spc="0" normalizeH="0" baseline="0" noProof="0" dirty="0">
                <a:ln>
                  <a:noFill/>
                </a:ln>
                <a:solidFill>
                  <a:schemeClr val="bg1"/>
                </a:solidFill>
                <a:effectLst/>
                <a:uLnTx/>
                <a:uFillTx/>
                <a:ea typeface="+mn-ea"/>
                <a:cs typeface="+mn-cs"/>
              </a:rPr>
              <a:t>The Purpose of Humanity</a:t>
            </a:r>
          </a:p>
          <a:p>
            <a:pPr marL="514350" marR="0" lvl="0" indent="-514350" algn="ctr" defTabSz="457200" rtl="0" eaLnBrk="1" fontAlgn="auto" latinLnBrk="0" hangingPunct="1">
              <a:lnSpc>
                <a:spcPct val="100000"/>
              </a:lnSpc>
              <a:spcBef>
                <a:spcPct val="20000"/>
              </a:spcBef>
              <a:spcAft>
                <a:spcPts val="0"/>
              </a:spcAft>
              <a:buClrTx/>
              <a:buSzTx/>
              <a:buFont typeface="Arial"/>
              <a:buAutoNum type="arabicPeriod"/>
              <a:tabLst/>
              <a:defRPr/>
            </a:pPr>
            <a:r>
              <a:rPr kumimoji="0" lang="en-US" sz="3200" b="0" i="0" u="none" strike="noStrike" kern="1200" cap="none" spc="0" normalizeH="0" baseline="0" noProof="0" dirty="0">
                <a:ln>
                  <a:noFill/>
                </a:ln>
                <a:solidFill>
                  <a:schemeClr val="bg1"/>
                </a:solidFill>
                <a:effectLst/>
                <a:uLnTx/>
                <a:uFillTx/>
                <a:ea typeface="+mn-ea"/>
                <a:cs typeface="+mn-cs"/>
              </a:rPr>
              <a:t>What is worship? (Review)</a:t>
            </a:r>
          </a:p>
          <a:p>
            <a:pPr marL="514350" marR="0" lvl="0" indent="-514350" algn="ctr" defTabSz="457200" rtl="0" eaLnBrk="1" fontAlgn="auto" latinLnBrk="0" hangingPunct="1">
              <a:lnSpc>
                <a:spcPct val="100000"/>
              </a:lnSpc>
              <a:spcBef>
                <a:spcPct val="20000"/>
              </a:spcBef>
              <a:spcAft>
                <a:spcPts val="0"/>
              </a:spcAft>
              <a:buClrTx/>
              <a:buSzTx/>
              <a:buFont typeface="Arial"/>
              <a:buAutoNum type="arabicPeriod"/>
              <a:tabLst/>
              <a:defRPr/>
            </a:pPr>
            <a:r>
              <a:rPr kumimoji="0" lang="en-US" sz="3200" b="0" i="0" u="none" strike="noStrike" kern="1200" cap="none" spc="0" normalizeH="0" baseline="0" noProof="0" dirty="0">
                <a:ln>
                  <a:noFill/>
                </a:ln>
                <a:solidFill>
                  <a:schemeClr val="bg1"/>
                </a:solidFill>
                <a:effectLst/>
                <a:uLnTx/>
                <a:uFillTx/>
                <a:ea typeface="+mn-ea"/>
                <a:cs typeface="+mn-cs"/>
              </a:rPr>
              <a:t>Why Worship Works?</a:t>
            </a:r>
          </a:p>
          <a:p>
            <a:pPr marL="514350" marR="0" lvl="0" indent="-514350" algn="ctr" defTabSz="457200" rtl="0" eaLnBrk="1" fontAlgn="auto" latinLnBrk="0" hangingPunct="1">
              <a:lnSpc>
                <a:spcPct val="100000"/>
              </a:lnSpc>
              <a:spcBef>
                <a:spcPct val="20000"/>
              </a:spcBef>
              <a:spcAft>
                <a:spcPts val="0"/>
              </a:spcAft>
              <a:buClrTx/>
              <a:buSzTx/>
              <a:buFont typeface="Arial"/>
              <a:buAutoNum type="arabicPeriod"/>
              <a:tabLst/>
              <a:defRPr/>
            </a:pPr>
            <a:r>
              <a:rPr kumimoji="0" lang="en-US" sz="3200" b="0" i="0" u="none" strike="noStrike" kern="1200" cap="none" spc="0" normalizeH="0" baseline="0" noProof="0" dirty="0">
                <a:ln>
                  <a:noFill/>
                </a:ln>
                <a:solidFill>
                  <a:schemeClr val="bg1"/>
                </a:solidFill>
                <a:effectLst/>
                <a:uLnTx/>
                <a:uFillTx/>
                <a:ea typeface="+mn-ea"/>
                <a:cs typeface="+mn-cs"/>
              </a:rPr>
              <a:t>Small Group Discussions</a:t>
            </a:r>
          </a:p>
          <a:p>
            <a:pPr marL="514350" marR="0" lvl="0" indent="-514350" algn="ctr" defTabSz="457200" rtl="0" eaLnBrk="1" fontAlgn="auto" latinLnBrk="0" hangingPunct="1">
              <a:lnSpc>
                <a:spcPct val="100000"/>
              </a:lnSpc>
              <a:spcBef>
                <a:spcPct val="20000"/>
              </a:spcBef>
              <a:spcAft>
                <a:spcPts val="0"/>
              </a:spcAft>
              <a:buClrTx/>
              <a:buSzTx/>
              <a:buFont typeface="Arial"/>
              <a:buAutoNum type="arabicPeriod"/>
              <a:tabLst/>
              <a:defRPr/>
            </a:pPr>
            <a:r>
              <a:rPr kumimoji="0" lang="en-US" sz="3200" b="0" i="0" u="none" strike="noStrike" kern="1200" cap="none" spc="0" normalizeH="0" baseline="0" noProof="0" dirty="0">
                <a:ln>
                  <a:noFill/>
                </a:ln>
                <a:solidFill>
                  <a:schemeClr val="bg1"/>
                </a:solidFill>
                <a:effectLst/>
                <a:uLnTx/>
                <a:uFillTx/>
                <a:ea typeface="+mn-ea"/>
                <a:cs typeface="+mn-cs"/>
              </a:rPr>
              <a:t>Questions and Answers</a:t>
            </a:r>
            <a:endParaRPr kumimoji="0" lang="en-US" sz="3200" b="1"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754568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30B02-705B-BC95-5482-B86615EFDA21}"/>
            </a:ext>
          </a:extLst>
        </p:cNvPr>
        <p:cNvGrpSpPr/>
        <p:nvPr/>
      </p:nvGrpSpPr>
      <p:grpSpPr>
        <a:xfrm>
          <a:off x="0" y="0"/>
          <a:ext cx="0" cy="0"/>
          <a:chOff x="0" y="0"/>
          <a:chExt cx="0" cy="0"/>
        </a:xfrm>
      </p:grpSpPr>
      <p:pic>
        <p:nvPicPr>
          <p:cNvPr id="7" name="Picture 6" descr="A red and yellow background&#10;&#10;AI-generated content may be incorrect.">
            <a:extLst>
              <a:ext uri="{FF2B5EF4-FFF2-40B4-BE49-F238E27FC236}">
                <a16:creationId xmlns:a16="http://schemas.microsoft.com/office/drawing/2014/main" id="{D37AFD00-8DEB-BCF7-D8DF-E68A7E9B2E5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A093BFA6-C379-DF6A-8171-7CD24B564D37}"/>
              </a:ext>
            </a:extLst>
          </p:cNvPr>
          <p:cNvSpPr/>
          <p:nvPr/>
        </p:nvSpPr>
        <p:spPr>
          <a:xfrm>
            <a:off x="5546037" y="324678"/>
            <a:ext cx="6376666" cy="5764394"/>
          </a:xfrm>
          <a:prstGeom prst="roundRect">
            <a:avLst>
              <a:gd name="adj" fmla="val 10928"/>
            </a:avLst>
          </a:prstGeom>
          <a:solidFill>
            <a:srgbClr val="F2AA8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schemeClr val="bg1"/>
                </a:solidFill>
                <a:effectLst/>
                <a:uLnTx/>
                <a:uFillTx/>
                <a:ea typeface="+mn-ea"/>
                <a:cs typeface="+mn-cs"/>
              </a:rPr>
              <a:t>“But the hour is coming and is now here when the true worshipers will worship the Father in spirit and truth, for the Father seeks such as these to worship him. </a:t>
            </a:r>
            <a:r>
              <a:rPr kumimoji="0" lang="en-US" sz="3200" b="1" i="0" u="none" strike="noStrike" kern="1200" cap="none" spc="0" normalizeH="0" baseline="30000" noProof="0" dirty="0">
                <a:ln>
                  <a:noFill/>
                </a:ln>
                <a:solidFill>
                  <a:schemeClr val="bg1"/>
                </a:solidFill>
                <a:effectLst/>
                <a:uLnTx/>
                <a:uFillTx/>
                <a:ea typeface="+mn-ea"/>
                <a:cs typeface="+mn-cs"/>
              </a:rPr>
              <a:t> </a:t>
            </a:r>
            <a:r>
              <a:rPr kumimoji="0" lang="en-US" sz="3200" b="0" i="0" u="none" strike="noStrike" kern="1200" cap="none" spc="0" normalizeH="0" baseline="0" noProof="0" dirty="0">
                <a:ln>
                  <a:noFill/>
                </a:ln>
                <a:solidFill>
                  <a:schemeClr val="bg1"/>
                </a:solidFill>
                <a:effectLst/>
                <a:uLnTx/>
                <a:uFillTx/>
                <a:ea typeface="+mn-ea"/>
                <a:cs typeface="+mn-cs"/>
              </a:rPr>
              <a:t>God is spirit, and those who worship him must worship in spirit and truth.”</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prstClr val="black"/>
              </a:solidFill>
              <a:effectLst/>
              <a:uLnTx/>
              <a:uFillTx/>
              <a:ea typeface="+mn-ea"/>
              <a:cs typeface="+mn-cs"/>
            </a:endParaRPr>
          </a:p>
        </p:txBody>
      </p:sp>
      <p:sp>
        <p:nvSpPr>
          <p:cNvPr id="15" name="TextBox 14">
            <a:extLst>
              <a:ext uri="{FF2B5EF4-FFF2-40B4-BE49-F238E27FC236}">
                <a16:creationId xmlns:a16="http://schemas.microsoft.com/office/drawing/2014/main" id="{D378C0B0-3896-B02E-F4A5-88F00F4675DD}"/>
              </a:ext>
            </a:extLst>
          </p:cNvPr>
          <p:cNvSpPr txBox="1"/>
          <p:nvPr/>
        </p:nvSpPr>
        <p:spPr>
          <a:xfrm>
            <a:off x="269297" y="2072987"/>
            <a:ext cx="3990976" cy="3046988"/>
          </a:xfrm>
          <a:prstGeom prst="rect">
            <a:avLst/>
          </a:prstGeom>
          <a:noFill/>
        </p:spPr>
        <p:txBody>
          <a:bodyPr wrap="square">
            <a:spAutoFit/>
          </a:bodyPr>
          <a:lstStyle/>
          <a:p>
            <a:pPr algn="ctr"/>
            <a:r>
              <a:rPr lang="en-US" sz="9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Word </a:t>
            </a:r>
          </a:p>
        </p:txBody>
      </p:sp>
      <p:cxnSp>
        <p:nvCxnSpPr>
          <p:cNvPr id="17" name="Straight Connector 16">
            <a:extLst>
              <a:ext uri="{FF2B5EF4-FFF2-40B4-BE49-F238E27FC236}">
                <a16:creationId xmlns:a16="http://schemas.microsoft.com/office/drawing/2014/main" id="{6B0F70E8-78BB-B0A0-6FB1-F2EEF8AACC3C}"/>
              </a:ext>
            </a:extLst>
          </p:cNvPr>
          <p:cNvCxnSpPr>
            <a:cxnSpLocks/>
          </p:cNvCxnSpPr>
          <p:nvPr/>
        </p:nvCxnSpPr>
        <p:spPr>
          <a:xfrm>
            <a:off x="5174673" y="722168"/>
            <a:ext cx="0" cy="5164282"/>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3" name="TextBox 2">
            <a:extLst>
              <a:ext uri="{FF2B5EF4-FFF2-40B4-BE49-F238E27FC236}">
                <a16:creationId xmlns:a16="http://schemas.microsoft.com/office/drawing/2014/main" id="{BED40443-1B6C-ED6E-6F34-A0845BDB2589}"/>
              </a:ext>
            </a:extLst>
          </p:cNvPr>
          <p:cNvSpPr txBox="1"/>
          <p:nvPr/>
        </p:nvSpPr>
        <p:spPr>
          <a:xfrm>
            <a:off x="6513443" y="5060341"/>
            <a:ext cx="5022575" cy="769441"/>
          </a:xfrm>
          <a:prstGeom prst="rect">
            <a:avLst/>
          </a:prstGeom>
          <a:noFill/>
        </p:spPr>
        <p:txBody>
          <a:bodyPr wrap="square">
            <a:spAutoFit/>
          </a:bodyPr>
          <a:lstStyle/>
          <a:p>
            <a:r>
              <a:rPr kumimoji="0" lang="en-US" sz="4400" b="0" i="0" u="none" strike="noStrike" kern="1200" cap="none" spc="0" normalizeH="0" baseline="0" noProof="0" dirty="0">
                <a:ln>
                  <a:noFill/>
                </a:ln>
                <a:solidFill>
                  <a:schemeClr val="bg1"/>
                </a:solidFill>
                <a:effectLst/>
                <a:uLnTx/>
                <a:uFillTx/>
                <a:latin typeface="Calibri"/>
                <a:ea typeface="+mj-ea"/>
                <a:cs typeface="+mj-cs"/>
              </a:rPr>
              <a:t>John 4:23 NRSVUE</a:t>
            </a:r>
            <a:endParaRPr lang="en-US" dirty="0">
              <a:solidFill>
                <a:schemeClr val="bg1"/>
              </a:solidFill>
            </a:endParaRPr>
          </a:p>
        </p:txBody>
      </p:sp>
    </p:spTree>
    <p:extLst>
      <p:ext uri="{BB962C8B-B14F-4D97-AF65-F5344CB8AC3E}">
        <p14:creationId xmlns:p14="http://schemas.microsoft.com/office/powerpoint/2010/main" val="2023102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5B4E2-58F0-022C-5175-D3EA6D8C6694}"/>
            </a:ext>
          </a:extLst>
        </p:cNvPr>
        <p:cNvGrpSpPr/>
        <p:nvPr/>
      </p:nvGrpSpPr>
      <p:grpSpPr>
        <a:xfrm>
          <a:off x="0" y="0"/>
          <a:ext cx="0" cy="0"/>
          <a:chOff x="0" y="0"/>
          <a:chExt cx="0" cy="0"/>
        </a:xfrm>
      </p:grpSpPr>
      <p:pic>
        <p:nvPicPr>
          <p:cNvPr id="3" name="Picture 2" descr="A red and yellow background&#10;&#10;AI-generated content may be incorrect.">
            <a:extLst>
              <a:ext uri="{FF2B5EF4-FFF2-40B4-BE49-F238E27FC236}">
                <a16:creationId xmlns:a16="http://schemas.microsoft.com/office/drawing/2014/main" id="{B05FE433-44DE-3A3B-AADE-74617400688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E73C0EE-7C5A-07D7-5FDB-17B6D0F0AFF3}"/>
              </a:ext>
            </a:extLst>
          </p:cNvPr>
          <p:cNvSpPr/>
          <p:nvPr/>
        </p:nvSpPr>
        <p:spPr>
          <a:xfrm>
            <a:off x="1065218" y="0"/>
            <a:ext cx="10219008" cy="1159565"/>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bg1"/>
                </a:solidFill>
                <a:latin typeface="Bernard MT Condensed" panose="02050806060905020404" pitchFamily="18" charset="0"/>
              </a:rPr>
              <a:t>The Purpose of Humanity!</a:t>
            </a:r>
            <a:endParaRPr lang="en-US" sz="6600" dirty="0">
              <a:solidFill>
                <a:schemeClr val="bg1"/>
              </a:solidFill>
              <a:latin typeface="Bernard MT Condensed" panose="02050806060905020404" pitchFamily="18" charset="0"/>
              <a:ea typeface="ADLaM Display" panose="02010000000000000000" pitchFamily="2" charset="0"/>
              <a:cs typeface="ADLaM Display" panose="02010000000000000000" pitchFamily="2" charset="0"/>
            </a:endParaRPr>
          </a:p>
        </p:txBody>
      </p:sp>
      <p:sp>
        <p:nvSpPr>
          <p:cNvPr id="5" name="TextBox 4">
            <a:extLst>
              <a:ext uri="{FF2B5EF4-FFF2-40B4-BE49-F238E27FC236}">
                <a16:creationId xmlns:a16="http://schemas.microsoft.com/office/drawing/2014/main" id="{4CB9E81A-77F8-BB00-56A6-51E995AC49CC}"/>
              </a:ext>
            </a:extLst>
          </p:cNvPr>
          <p:cNvSpPr txBox="1"/>
          <p:nvPr/>
        </p:nvSpPr>
        <p:spPr>
          <a:xfrm>
            <a:off x="96906" y="1432817"/>
            <a:ext cx="12155632" cy="4893647"/>
          </a:xfrm>
          <a:prstGeom prst="rect">
            <a:avLst/>
          </a:prstGeom>
          <a:noFill/>
        </p:spPr>
        <p:txBody>
          <a:bodyPr wrap="square">
            <a:sp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We were created by God, for God, not apart from Him</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Worship is the first and primary purpose of man</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Without worship, life loses its center</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endParaRPr kumimoji="0" lang="en-US" sz="3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Isaiah 43:7 — 'Everyone who is called by My name, whom I have created for My glory...'</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endParaRPr kumimoji="0" lang="en-US" sz="3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'Worship is the proper response of all moral beings to God...’ </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 Bruce Leafblad</a:t>
            </a:r>
          </a:p>
        </p:txBody>
      </p:sp>
    </p:spTree>
    <p:extLst>
      <p:ext uri="{BB962C8B-B14F-4D97-AF65-F5344CB8AC3E}">
        <p14:creationId xmlns:p14="http://schemas.microsoft.com/office/powerpoint/2010/main" val="690432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7D45D-6BC9-A41D-0AA2-EF192A6A976F}"/>
            </a:ext>
          </a:extLst>
        </p:cNvPr>
        <p:cNvGrpSpPr/>
        <p:nvPr/>
      </p:nvGrpSpPr>
      <p:grpSpPr>
        <a:xfrm>
          <a:off x="0" y="0"/>
          <a:ext cx="0" cy="0"/>
          <a:chOff x="0" y="0"/>
          <a:chExt cx="0" cy="0"/>
        </a:xfrm>
      </p:grpSpPr>
      <p:pic>
        <p:nvPicPr>
          <p:cNvPr id="3" name="Picture 2" descr="A red and yellow background&#10;&#10;AI-generated content may be incorrect.">
            <a:extLst>
              <a:ext uri="{FF2B5EF4-FFF2-40B4-BE49-F238E27FC236}">
                <a16:creationId xmlns:a16="http://schemas.microsoft.com/office/drawing/2014/main" id="{B502EEF7-4503-D462-6377-87C4C95E2DC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57F27F6-1A8A-9F68-0B71-D77B7418795C}"/>
              </a:ext>
            </a:extLst>
          </p:cNvPr>
          <p:cNvSpPr/>
          <p:nvPr/>
        </p:nvSpPr>
        <p:spPr>
          <a:xfrm>
            <a:off x="1065218" y="0"/>
            <a:ext cx="10219008" cy="1159565"/>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a:solidFill>
                  <a:schemeClr val="bg1"/>
                </a:solidFill>
                <a:latin typeface="Bernard MT Condensed" panose="02050806060905020404" pitchFamily="18" charset="0"/>
              </a:rPr>
              <a:t>Made in His Image!</a:t>
            </a:r>
            <a:endParaRPr lang="en-US" sz="8000" dirty="0">
              <a:solidFill>
                <a:schemeClr val="bg1"/>
              </a:solidFill>
              <a:latin typeface="Bernard MT Condensed" panose="02050806060905020404" pitchFamily="18" charset="0"/>
              <a:ea typeface="ADLaM Display" panose="02010000000000000000" pitchFamily="2" charset="0"/>
              <a:cs typeface="ADLaM Display" panose="02010000000000000000" pitchFamily="2" charset="0"/>
            </a:endParaRPr>
          </a:p>
        </p:txBody>
      </p:sp>
      <p:sp>
        <p:nvSpPr>
          <p:cNvPr id="6" name="TextBox 5">
            <a:extLst>
              <a:ext uri="{FF2B5EF4-FFF2-40B4-BE49-F238E27FC236}">
                <a16:creationId xmlns:a16="http://schemas.microsoft.com/office/drawing/2014/main" id="{194951BC-D875-A93E-B570-A84411BAD690}"/>
              </a:ext>
            </a:extLst>
          </p:cNvPr>
          <p:cNvSpPr txBox="1"/>
          <p:nvPr/>
        </p:nvSpPr>
        <p:spPr>
          <a:xfrm>
            <a:off x="120097" y="2020909"/>
            <a:ext cx="12191999" cy="41057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ptos" panose="02110004020202020204"/>
                <a:ea typeface="+mn-ea"/>
                <a:cs typeface="+mn-cs"/>
              </a:rPr>
              <a:t>Genesis 1:26-27 – Imago Dei: Image Bearers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ptos" panose="02110004020202020204"/>
                <a:ea typeface="+mn-ea"/>
                <a:cs typeface="+mn-cs"/>
              </a:rPr>
              <a:t>Capacity to reason, choose, love, and worship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ptos" panose="02110004020202020204"/>
                <a:ea typeface="+mn-ea"/>
                <a:cs typeface="+mn-cs"/>
              </a:rPr>
              <a:t>Worship is a response to God’s likeness in us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ptos" panose="02110004020202020204"/>
                <a:ea typeface="+mn-ea"/>
                <a:cs typeface="+mn-cs"/>
              </a:rPr>
              <a:t>'To be human is to be a worshiper.' — Harold Best</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11000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yellow background&#10;&#10;AI-generated content may be incorrect.">
            <a:extLst>
              <a:ext uri="{FF2B5EF4-FFF2-40B4-BE49-F238E27FC236}">
                <a16:creationId xmlns:a16="http://schemas.microsoft.com/office/drawing/2014/main" id="{A3EF8882-526B-55C5-AF51-F026D5BAF61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D2263E4-8841-0044-E8F1-301E29DC0E64}"/>
              </a:ext>
            </a:extLst>
          </p:cNvPr>
          <p:cNvSpPr/>
          <p:nvPr/>
        </p:nvSpPr>
        <p:spPr>
          <a:xfrm>
            <a:off x="1065218" y="0"/>
            <a:ext cx="10219008" cy="1159565"/>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Bernard MT Condensed" panose="02050806060905020404" pitchFamily="18" charset="0"/>
                <a:ea typeface="+mn-ea"/>
                <a:cs typeface="+mn-cs"/>
              </a:rPr>
              <a:t>What is Worship?</a:t>
            </a:r>
            <a:endParaRPr kumimoji="0" lang="en-US" sz="8000" b="0" i="0" u="none" strike="noStrike" kern="1200" cap="none" spc="0" normalizeH="0" baseline="0" noProof="0" dirty="0">
              <a:ln>
                <a:noFill/>
              </a:ln>
              <a:solidFill>
                <a:prstClr val="white"/>
              </a:solidFill>
              <a:effectLst/>
              <a:uLnTx/>
              <a:uFillTx/>
              <a:latin typeface="Bernard MT Condensed" panose="02050806060905020404" pitchFamily="18" charset="0"/>
              <a:ea typeface="ADLaM Display" panose="02010000000000000000" pitchFamily="2" charset="0"/>
              <a:cs typeface="ADLaM Display" panose="02010000000000000000" pitchFamily="2" charset="0"/>
            </a:endParaRPr>
          </a:p>
        </p:txBody>
      </p:sp>
      <p:sp>
        <p:nvSpPr>
          <p:cNvPr id="6" name="TextBox 5">
            <a:extLst>
              <a:ext uri="{FF2B5EF4-FFF2-40B4-BE49-F238E27FC236}">
                <a16:creationId xmlns:a16="http://schemas.microsoft.com/office/drawing/2014/main" id="{4698237D-9A0E-23B4-FCA8-2BFE52FA4047}"/>
              </a:ext>
            </a:extLst>
          </p:cNvPr>
          <p:cNvSpPr txBox="1"/>
          <p:nvPr/>
        </p:nvSpPr>
        <p:spPr>
          <a:xfrm>
            <a:off x="-165653" y="1433823"/>
            <a:ext cx="12191999" cy="4905958"/>
          </a:xfrm>
          <a:prstGeom prst="rect">
            <a:avLst/>
          </a:prstGeom>
          <a:noFill/>
        </p:spPr>
        <p:txBody>
          <a:bodyPr wrap="square">
            <a:sp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400" b="0" i="0" u="none" strike="noStrike" kern="1200" cap="none" spc="0" normalizeH="0" baseline="0" noProof="0" dirty="0">
                <a:ln>
                  <a:noFill/>
                </a:ln>
                <a:solidFill>
                  <a:prstClr val="white"/>
                </a:solidFill>
                <a:effectLst/>
                <a:uLnTx/>
                <a:uFillTx/>
                <a:latin typeface="Calibri"/>
                <a:ea typeface="+mn-ea"/>
                <a:cs typeface="+mn-cs"/>
              </a:rPr>
              <a:t>Derived from 'worth-ship': assigning worth</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400" b="0" i="0" u="none" strike="noStrike" kern="1200" cap="none" spc="0" normalizeH="0" baseline="0" noProof="0" dirty="0">
                <a:ln>
                  <a:noFill/>
                </a:ln>
                <a:solidFill>
                  <a:prstClr val="white"/>
                </a:solidFill>
                <a:effectLst/>
                <a:uLnTx/>
                <a:uFillTx/>
                <a:latin typeface="Calibri"/>
                <a:ea typeface="+mn-ea"/>
                <a:cs typeface="+mn-cs"/>
              </a:rPr>
              <a:t>Worship is both expression and posture</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400" b="0" i="0" u="none" strike="noStrike" kern="1200" cap="none" spc="0" normalizeH="0" baseline="0" noProof="0" dirty="0">
                <a:ln>
                  <a:noFill/>
                </a:ln>
                <a:solidFill>
                  <a:prstClr val="white"/>
                </a:solidFill>
                <a:effectLst/>
                <a:uLnTx/>
                <a:uFillTx/>
                <a:latin typeface="Calibri"/>
                <a:ea typeface="+mn-ea"/>
                <a:cs typeface="+mn-cs"/>
              </a:rPr>
              <a:t>It involves heart, mind, soul, and body</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400" b="0" i="0" u="none" strike="noStrike" kern="1200" cap="none" spc="0" normalizeH="0" baseline="0" noProof="0" dirty="0">
                <a:ln>
                  <a:noFill/>
                </a:ln>
                <a:solidFill>
                  <a:prstClr val="white"/>
                </a:solidFill>
                <a:effectLst/>
                <a:uLnTx/>
                <a:uFillTx/>
                <a:latin typeface="Calibri"/>
                <a:ea typeface="+mn-ea"/>
                <a:cs typeface="+mn-cs"/>
              </a:rPr>
              <a:t>Worship is more than music; it’s a lifestyle of reverence and devotion.</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400" b="0" i="0" u="none" strike="noStrike" kern="1200" cap="none" spc="0" normalizeH="0" baseline="0" noProof="0" dirty="0">
                <a:ln>
                  <a:noFill/>
                </a:ln>
                <a:solidFill>
                  <a:prstClr val="white"/>
                </a:solidFill>
                <a:effectLst/>
                <a:uLnTx/>
                <a:uFillTx/>
                <a:latin typeface="Calibri"/>
                <a:ea typeface="+mn-ea"/>
                <a:cs typeface="+mn-cs"/>
              </a:rPr>
              <a:t>John 4:24 – 'God is Spirit.'</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400" b="0" i="0" u="none" strike="noStrike" kern="1200" cap="none" spc="0" normalizeH="0" baseline="0" noProof="0" dirty="0">
                <a:ln>
                  <a:noFill/>
                </a:ln>
                <a:solidFill>
                  <a:prstClr val="white"/>
                </a:solidFill>
                <a:effectLst/>
                <a:uLnTx/>
                <a:uFillTx/>
                <a:latin typeface="Calibri"/>
                <a:ea typeface="+mn-ea"/>
                <a:cs typeface="+mn-cs"/>
              </a:rPr>
              <a:t>Psalm 95:6 – 'Oh come, let us worship and bow down.'</a:t>
            </a:r>
          </a:p>
        </p:txBody>
      </p:sp>
    </p:spTree>
    <p:extLst>
      <p:ext uri="{BB962C8B-B14F-4D97-AF65-F5344CB8AC3E}">
        <p14:creationId xmlns:p14="http://schemas.microsoft.com/office/powerpoint/2010/main" val="3518314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yellow background&#10;&#10;AI-generated content may be incorrect.">
            <a:extLst>
              <a:ext uri="{FF2B5EF4-FFF2-40B4-BE49-F238E27FC236}">
                <a16:creationId xmlns:a16="http://schemas.microsoft.com/office/drawing/2014/main" id="{A3EF8882-526B-55C5-AF51-F026D5BAF61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A5E476E-DBC2-D749-F0E7-652446285150}"/>
              </a:ext>
            </a:extLst>
          </p:cNvPr>
          <p:cNvSpPr txBox="1"/>
          <p:nvPr/>
        </p:nvSpPr>
        <p:spPr>
          <a:xfrm>
            <a:off x="1919681" y="1697297"/>
            <a:ext cx="9051235"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Calibri"/>
                <a:ea typeface="+mn-ea"/>
                <a:cs typeface="+mn-cs"/>
              </a:rPr>
              <a:t>The terms </a:t>
            </a:r>
            <a:r>
              <a:rPr kumimoji="0" lang="en-US" sz="3000" b="1" i="0" u="none" strike="noStrike" kern="1200" cap="none" spc="0" normalizeH="0" baseline="0" noProof="0" dirty="0">
                <a:ln>
                  <a:noFill/>
                </a:ln>
                <a:solidFill>
                  <a:schemeClr val="bg1"/>
                </a:solidFill>
                <a:effectLst/>
                <a:uLnTx/>
                <a:uFillTx/>
                <a:latin typeface="Calibri"/>
                <a:ea typeface="+mn-ea"/>
                <a:cs typeface="+mn-cs"/>
              </a:rPr>
              <a:t>praise</a:t>
            </a:r>
            <a:r>
              <a:rPr kumimoji="0" lang="en-US" sz="3000" b="0" i="0" u="none" strike="noStrike" kern="1200" cap="none" spc="0" normalizeH="0" baseline="0" noProof="0" dirty="0">
                <a:ln>
                  <a:noFill/>
                </a:ln>
                <a:solidFill>
                  <a:schemeClr val="bg1"/>
                </a:solidFill>
                <a:effectLst/>
                <a:uLnTx/>
                <a:uFillTx/>
                <a:latin typeface="Calibri"/>
                <a:ea typeface="+mn-ea"/>
                <a:cs typeface="+mn-cs"/>
              </a:rPr>
              <a:t> and </a:t>
            </a:r>
            <a:r>
              <a:rPr kumimoji="0" lang="en-US" sz="3000" b="1" i="0" u="none" strike="noStrike" kern="1200" cap="none" spc="0" normalizeH="0" baseline="0" noProof="0" dirty="0">
                <a:ln>
                  <a:noFill/>
                </a:ln>
                <a:solidFill>
                  <a:schemeClr val="bg1"/>
                </a:solidFill>
                <a:effectLst/>
                <a:uLnTx/>
                <a:uFillTx/>
                <a:latin typeface="Calibri"/>
                <a:ea typeface="+mn-ea"/>
                <a:cs typeface="+mn-cs"/>
              </a:rPr>
              <a:t>worship</a:t>
            </a:r>
            <a:r>
              <a:rPr kumimoji="0" lang="en-US" sz="3000" b="0" i="0" u="none" strike="noStrike" kern="1200" cap="none" spc="0" normalizeH="0" baseline="0" noProof="0" dirty="0">
                <a:ln>
                  <a:noFill/>
                </a:ln>
                <a:solidFill>
                  <a:schemeClr val="bg1"/>
                </a:solidFill>
                <a:effectLst/>
                <a:uLnTx/>
                <a:uFillTx/>
                <a:latin typeface="Calibri"/>
                <a:ea typeface="+mn-ea"/>
                <a:cs typeface="+mn-cs"/>
              </a:rPr>
              <a:t> are often used together, especially in Christian contexts, but they have distinct meanings and expressions.</a:t>
            </a:r>
          </a:p>
        </p:txBody>
      </p:sp>
      <p:graphicFrame>
        <p:nvGraphicFramePr>
          <p:cNvPr id="6" name="Content Placeholder 3">
            <a:extLst>
              <a:ext uri="{FF2B5EF4-FFF2-40B4-BE49-F238E27FC236}">
                <a16:creationId xmlns:a16="http://schemas.microsoft.com/office/drawing/2014/main" id="{69FFB1C2-A2E6-54AC-A6EB-923EB3D7290A}"/>
              </a:ext>
            </a:extLst>
          </p:cNvPr>
          <p:cNvGraphicFramePr>
            <a:graphicFrameLocks/>
          </p:cNvGraphicFramePr>
          <p:nvPr>
            <p:extLst>
              <p:ext uri="{D42A27DB-BD31-4B8C-83A1-F6EECF244321}">
                <p14:modId xmlns:p14="http://schemas.microsoft.com/office/powerpoint/2010/main" val="2059126838"/>
              </p:ext>
            </p:extLst>
          </p:nvPr>
        </p:nvGraphicFramePr>
        <p:xfrm>
          <a:off x="208720" y="3429000"/>
          <a:ext cx="11774559" cy="3171412"/>
        </p:xfrm>
        <a:graphic>
          <a:graphicData uri="http://schemas.openxmlformats.org/drawingml/2006/table">
            <a:tbl>
              <a:tblPr>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effectLst>
                  <a:outerShdw blurRad="40000" dist="20000" dir="5400000" rotWithShape="0">
                    <a:srgbClr val="000000">
                      <a:alpha val="38000"/>
                    </a:srgbClr>
                  </a:outerShdw>
                </a:effectLst>
              </a:tblPr>
              <a:tblGrid>
                <a:gridCol w="3151168">
                  <a:extLst>
                    <a:ext uri="{9D8B030D-6E8A-4147-A177-3AD203B41FA5}">
                      <a16:colId xmlns:a16="http://schemas.microsoft.com/office/drawing/2014/main" val="2460946110"/>
                    </a:ext>
                  </a:extLst>
                </a:gridCol>
                <a:gridCol w="4698538">
                  <a:extLst>
                    <a:ext uri="{9D8B030D-6E8A-4147-A177-3AD203B41FA5}">
                      <a16:colId xmlns:a16="http://schemas.microsoft.com/office/drawing/2014/main" val="3629877538"/>
                    </a:ext>
                  </a:extLst>
                </a:gridCol>
                <a:gridCol w="3924853">
                  <a:extLst>
                    <a:ext uri="{9D8B030D-6E8A-4147-A177-3AD203B41FA5}">
                      <a16:colId xmlns:a16="http://schemas.microsoft.com/office/drawing/2014/main" val="1093552676"/>
                    </a:ext>
                  </a:extLst>
                </a:gridCol>
              </a:tblGrid>
              <a:tr h="48791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solidFill>
                            <a:schemeClr val="tx1"/>
                          </a:solidFill>
                        </a:rPr>
                        <a:t>Aspect</a:t>
                      </a:r>
                    </a:p>
                  </a:txBody>
                  <a:tcPr anchor="ctr">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solidFill>
                            <a:schemeClr val="tx1"/>
                          </a:solidFill>
                        </a:rPr>
                        <a:t>Praise</a:t>
                      </a:r>
                    </a:p>
                  </a:txBody>
                  <a:tcPr anchor="ctr">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solidFill>
                            <a:schemeClr val="tx1"/>
                          </a:solidFill>
                        </a:rPr>
                        <a:t>Worship</a:t>
                      </a:r>
                    </a:p>
                  </a:txBody>
                  <a:tcPr anchor="ctr">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143232181"/>
                  </a:ext>
                </a:extLst>
              </a:tr>
              <a:tr h="48791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solidFill>
                            <a:schemeClr val="tx1"/>
                          </a:solidFill>
                        </a:rPr>
                        <a:t>Focus</a:t>
                      </a:r>
                    </a:p>
                  </a:txBody>
                  <a:tcPr anchor="ctr">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solidFill>
                            <a:schemeClr val="tx1"/>
                          </a:solidFill>
                        </a:rPr>
                        <a:t>What God has done</a:t>
                      </a:r>
                    </a:p>
                  </a:txBody>
                  <a:tcPr anchor="ctr">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solidFill>
                            <a:schemeClr val="tx1"/>
                          </a:solidFill>
                        </a:rPr>
                        <a:t>Who God is</a:t>
                      </a:r>
                    </a:p>
                  </a:txBody>
                  <a:tcPr anchor="ctr">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547350553"/>
                  </a:ext>
                </a:extLst>
              </a:tr>
              <a:tr h="48791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solidFill>
                            <a:schemeClr val="tx1"/>
                          </a:solidFill>
                        </a:rPr>
                        <a:t>Expression</a:t>
                      </a:r>
                    </a:p>
                  </a:txBody>
                  <a:tcPr anchor="ctr">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solidFill>
                            <a:schemeClr val="tx1"/>
                          </a:solidFill>
                        </a:rPr>
                        <a:t>Outward, vocal, energetic</a:t>
                      </a:r>
                    </a:p>
                  </a:txBody>
                  <a:tcPr anchor="ctr">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solidFill>
                            <a:schemeClr val="tx1"/>
                          </a:solidFill>
                        </a:rPr>
                        <a:t>Inward, reverent, intimate</a:t>
                      </a:r>
                    </a:p>
                  </a:txBody>
                  <a:tcPr anchor="ctr">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680845480"/>
                  </a:ext>
                </a:extLst>
              </a:tr>
              <a:tr h="8538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solidFill>
                            <a:schemeClr val="tx1"/>
                          </a:solidFill>
                        </a:rPr>
                        <a:t>Accessibility</a:t>
                      </a:r>
                    </a:p>
                  </a:txBody>
                  <a:tcPr anchor="ctr">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solidFill>
                            <a:schemeClr val="tx1"/>
                          </a:solidFill>
                        </a:rPr>
                        <a:t>Anyone can praise</a:t>
                      </a:r>
                    </a:p>
                  </a:txBody>
                  <a:tcPr anchor="ctr">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solidFill>
                            <a:schemeClr val="tx1"/>
                          </a:solidFill>
                        </a:rPr>
                        <a:t>Worship flows from relationship</a:t>
                      </a:r>
                    </a:p>
                  </a:txBody>
                  <a:tcPr anchor="ctr">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818325592"/>
                  </a:ext>
                </a:extLst>
              </a:tr>
              <a:tr h="8538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solidFill>
                            <a:schemeClr val="tx1"/>
                          </a:solidFill>
                        </a:rPr>
                        <a:t>Example</a:t>
                      </a:r>
                    </a:p>
                  </a:txBody>
                  <a:tcPr anchor="ctr">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solidFill>
                            <a:schemeClr val="tx1"/>
                          </a:solidFill>
                        </a:rPr>
                        <a:t>David dancing before the ark. (2 Samuel 6:14)</a:t>
                      </a:r>
                    </a:p>
                  </a:txBody>
                  <a:tcPr anchor="ctr">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solidFill>
                            <a:schemeClr val="tx1"/>
                          </a:solidFill>
                        </a:rPr>
                        <a:t>Mary sitting at Jesus’ feet (Luke 10:39)</a:t>
                      </a:r>
                    </a:p>
                  </a:txBody>
                  <a:tcPr anchor="ctr">
                    <a:lnL w="9525" cap="flat" cmpd="sng" algn="ctr">
                      <a:solidFill>
                        <a:srgbClr val="C0504D">
                          <a:shade val="95000"/>
                          <a:satMod val="105000"/>
                        </a:srgbClr>
                      </a:solidFill>
                      <a:prstDash val="solid"/>
                    </a:lnL>
                    <a:lnR w="9525" cap="flat" cmpd="sng" algn="ctr">
                      <a:solidFill>
                        <a:srgbClr val="C0504D">
                          <a:shade val="95000"/>
                          <a:satMod val="105000"/>
                        </a:srgbClr>
                      </a:solidFill>
                      <a:prstDash val="solid"/>
                    </a:lnR>
                    <a:lnT w="9525" cap="flat" cmpd="sng" algn="ctr">
                      <a:solidFill>
                        <a:srgbClr val="C0504D">
                          <a:shade val="95000"/>
                          <a:satMod val="105000"/>
                        </a:srgbClr>
                      </a:solidFill>
                      <a:prstDash val="solid"/>
                    </a:lnT>
                    <a:lnB w="9525" cap="flat" cmpd="sng" algn="ctr">
                      <a:solidFill>
                        <a:srgbClr val="C0504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722056008"/>
                  </a:ext>
                </a:extLst>
              </a:tr>
            </a:tbl>
          </a:graphicData>
        </a:graphic>
      </p:graphicFrame>
      <p:sp>
        <p:nvSpPr>
          <p:cNvPr id="7" name="Rectangle 6">
            <a:extLst>
              <a:ext uri="{FF2B5EF4-FFF2-40B4-BE49-F238E27FC236}">
                <a16:creationId xmlns:a16="http://schemas.microsoft.com/office/drawing/2014/main" id="{77905DB0-AD8A-5712-3975-7C484BB93F87}"/>
              </a:ext>
            </a:extLst>
          </p:cNvPr>
          <p:cNvSpPr/>
          <p:nvPr/>
        </p:nvSpPr>
        <p:spPr>
          <a:xfrm>
            <a:off x="103909" y="86139"/>
            <a:ext cx="11476759" cy="1271474"/>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8EB72F-01FB-9FC9-BBA4-0267A1EF7454}"/>
              </a:ext>
            </a:extLst>
          </p:cNvPr>
          <p:cNvSpPr txBox="1"/>
          <p:nvPr/>
        </p:nvSpPr>
        <p:spPr>
          <a:xfrm>
            <a:off x="275358" y="132898"/>
            <a:ext cx="11133860" cy="1006429"/>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chemeClr val="bg1"/>
                </a:solidFill>
                <a:effectLst/>
                <a:uLnTx/>
                <a:uFillTx/>
                <a:latin typeface="Bernard MT Condensed" panose="02050806060905020404" pitchFamily="18" charset="0"/>
                <a:ea typeface="+mj-ea"/>
                <a:cs typeface="+mj-cs"/>
              </a:rPr>
              <a:t>Don’t Confuse Praise and Worship</a:t>
            </a:r>
            <a:endParaRPr kumimoji="0" lang="en-US" sz="6600" b="0" i="0" u="none" strike="noStrike" kern="1200" cap="none" spc="0" normalizeH="0" baseline="0" noProof="0" dirty="0">
              <a:ln>
                <a:noFill/>
              </a:ln>
              <a:solidFill>
                <a:schemeClr val="bg1"/>
              </a:solidFill>
              <a:effectLst/>
              <a:uLnTx/>
              <a:uFillTx/>
              <a:latin typeface="Bernard MT Condensed" panose="02050806060905020404" pitchFamily="18" charset="0"/>
            </a:endParaRPr>
          </a:p>
        </p:txBody>
      </p:sp>
    </p:spTree>
    <p:extLst>
      <p:ext uri="{BB962C8B-B14F-4D97-AF65-F5344CB8AC3E}">
        <p14:creationId xmlns:p14="http://schemas.microsoft.com/office/powerpoint/2010/main" val="1224761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2745E-24A6-A8D7-B2AA-0949B7B3F721}"/>
            </a:ext>
          </a:extLst>
        </p:cNvPr>
        <p:cNvGrpSpPr/>
        <p:nvPr/>
      </p:nvGrpSpPr>
      <p:grpSpPr>
        <a:xfrm>
          <a:off x="0" y="0"/>
          <a:ext cx="0" cy="0"/>
          <a:chOff x="0" y="0"/>
          <a:chExt cx="0" cy="0"/>
        </a:xfrm>
      </p:grpSpPr>
      <p:pic>
        <p:nvPicPr>
          <p:cNvPr id="3" name="Picture 2" descr="A red and yellow background&#10;&#10;AI-generated content may be incorrect.">
            <a:extLst>
              <a:ext uri="{FF2B5EF4-FFF2-40B4-BE49-F238E27FC236}">
                <a16:creationId xmlns:a16="http://schemas.microsoft.com/office/drawing/2014/main" id="{53631B9D-46AA-53AF-97BC-95421007E42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2FA6123-C3AA-3AAE-D766-2FCE2F7439E0}"/>
              </a:ext>
            </a:extLst>
          </p:cNvPr>
          <p:cNvSpPr/>
          <p:nvPr/>
        </p:nvSpPr>
        <p:spPr>
          <a:xfrm>
            <a:off x="1065218" y="0"/>
            <a:ext cx="10219008" cy="1159565"/>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7200" dirty="0">
                <a:latin typeface="Bernard MT Condensed" panose="02050806060905020404" pitchFamily="18" charset="0"/>
              </a:rPr>
              <a:t>Worship as Response</a:t>
            </a:r>
            <a:endParaRPr kumimoji="0" lang="en-US" sz="7200" b="0" i="0" u="none" strike="noStrike" kern="1200" cap="none" spc="0" normalizeH="0" baseline="0" noProof="0" dirty="0">
              <a:ln>
                <a:noFill/>
              </a:ln>
              <a:solidFill>
                <a:prstClr val="white"/>
              </a:solidFill>
              <a:effectLst/>
              <a:uLnTx/>
              <a:uFillTx/>
              <a:latin typeface="Bernard MT Condensed" panose="02050806060905020404" pitchFamily="18" charset="0"/>
              <a:ea typeface="ADLaM Display" panose="02010000000000000000" pitchFamily="2" charset="0"/>
              <a:cs typeface="ADLaM Display" panose="02010000000000000000" pitchFamily="2" charset="0"/>
            </a:endParaRPr>
          </a:p>
        </p:txBody>
      </p:sp>
      <p:sp>
        <p:nvSpPr>
          <p:cNvPr id="6" name="TextBox 5">
            <a:extLst>
              <a:ext uri="{FF2B5EF4-FFF2-40B4-BE49-F238E27FC236}">
                <a16:creationId xmlns:a16="http://schemas.microsoft.com/office/drawing/2014/main" id="{6F321A93-9DFA-029A-A8AF-623D3CC42443}"/>
              </a:ext>
            </a:extLst>
          </p:cNvPr>
          <p:cNvSpPr txBox="1"/>
          <p:nvPr/>
        </p:nvSpPr>
        <p:spPr>
          <a:xfrm>
            <a:off x="-212412" y="1922195"/>
            <a:ext cx="12191999" cy="3970318"/>
          </a:xfrm>
          <a:prstGeom prst="rect">
            <a:avLst/>
          </a:prstGeom>
          <a:noFill/>
        </p:spPr>
        <p:txBody>
          <a:bodyPr wrap="square">
            <a:spAutoFit/>
          </a:bodyPr>
          <a:lstStyle/>
          <a:p>
            <a:pPr marL="571500" indent="-571500" algn="ctr">
              <a:buFont typeface="Arial" panose="020B0604020202020204" pitchFamily="34" charset="0"/>
              <a:buChar char="•"/>
            </a:pPr>
            <a:r>
              <a:rPr lang="en-US" sz="3600" dirty="0">
                <a:solidFill>
                  <a:schemeClr val="bg1"/>
                </a:solidFill>
              </a:rPr>
              <a:t>Worship is the heart’s answer to divine revelation</a:t>
            </a:r>
          </a:p>
          <a:p>
            <a:pPr marL="571500" indent="-571500" algn="ctr">
              <a:buFont typeface="Arial" panose="020B0604020202020204" pitchFamily="34" charset="0"/>
              <a:buChar char="•"/>
            </a:pPr>
            <a:r>
              <a:rPr lang="en-US" sz="3600" dirty="0">
                <a:solidFill>
                  <a:schemeClr val="bg1"/>
                </a:solidFill>
              </a:rPr>
              <a:t>It flows from love, awe, and reverence</a:t>
            </a:r>
          </a:p>
          <a:p>
            <a:pPr marL="571500" indent="-571500" algn="ctr">
              <a:buFont typeface="Arial" panose="020B0604020202020204" pitchFamily="34" charset="0"/>
              <a:buChar char="•"/>
            </a:pPr>
            <a:r>
              <a:rPr lang="en-US" sz="3600" dirty="0">
                <a:solidFill>
                  <a:schemeClr val="bg1"/>
                </a:solidFill>
              </a:rPr>
              <a:t>We worship because God first loved us</a:t>
            </a:r>
          </a:p>
          <a:p>
            <a:pPr algn="ctr"/>
            <a:endParaRPr lang="en-US" sz="3600" dirty="0">
              <a:solidFill>
                <a:schemeClr val="bg1"/>
              </a:solidFill>
            </a:endParaRPr>
          </a:p>
          <a:p>
            <a:pPr algn="ctr"/>
            <a:r>
              <a:rPr lang="en-US" sz="3600" dirty="0">
                <a:solidFill>
                  <a:schemeClr val="bg1"/>
                </a:solidFill>
              </a:rPr>
              <a:t>Psalm 100:4, 1 John 4:19</a:t>
            </a:r>
          </a:p>
          <a:p>
            <a:pPr algn="ctr"/>
            <a:r>
              <a:rPr lang="en-US" sz="3600" dirty="0">
                <a:solidFill>
                  <a:schemeClr val="bg1"/>
                </a:solidFill>
              </a:rPr>
              <a:t>'Worship is the strategy by which we interrupt our preoccupation with ourselves...' — Eugene Peterson</a:t>
            </a:r>
          </a:p>
        </p:txBody>
      </p:sp>
    </p:spTree>
    <p:extLst>
      <p:ext uri="{BB962C8B-B14F-4D97-AF65-F5344CB8AC3E}">
        <p14:creationId xmlns:p14="http://schemas.microsoft.com/office/powerpoint/2010/main" val="7964711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TotalTime>
  <Words>974</Words>
  <Application>Microsoft Office PowerPoint</Application>
  <PresentationFormat>Widescreen</PresentationFormat>
  <Paragraphs>135</Paragraphs>
  <Slides>21</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ADLaM Display</vt:lpstr>
      <vt:lpstr>Amasis MT Pro Light</vt:lpstr>
      <vt:lpstr>Aptos</vt:lpstr>
      <vt:lpstr>Aptos Display</vt:lpstr>
      <vt:lpstr>Arial</vt:lpstr>
      <vt:lpstr>Bernard MT Condensed</vt:lpstr>
      <vt:lpstr>Calibri</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Taylor Woods</dc:creator>
  <cp:lastModifiedBy>Preston Jacob</cp:lastModifiedBy>
  <cp:revision>2</cp:revision>
  <dcterms:created xsi:type="dcterms:W3CDTF">2025-08-06T21:17:49Z</dcterms:created>
  <dcterms:modified xsi:type="dcterms:W3CDTF">2025-08-06T22:53:14Z</dcterms:modified>
</cp:coreProperties>
</file>