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59" r:id="rId9"/>
    <p:sldId id="268" r:id="rId10"/>
    <p:sldId id="280" r:id="rId11"/>
    <p:sldId id="262" r:id="rId12"/>
    <p:sldId id="278" r:id="rId13"/>
    <p:sldId id="269" r:id="rId14"/>
    <p:sldId id="284" r:id="rId15"/>
    <p:sldId id="282" r:id="rId16"/>
    <p:sldId id="283" r:id="rId17"/>
    <p:sldId id="264" r:id="rId18"/>
    <p:sldId id="285" r:id="rId19"/>
    <p:sldId id="281" r:id="rId20"/>
    <p:sldId id="272" r:id="rId21"/>
    <p:sldId id="279"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4723"/>
    <a:srgbClr val="A9AE1A"/>
    <a:srgbClr val="E73A3D"/>
    <a:srgbClr val="F18750"/>
    <a:srgbClr val="EB5F1D"/>
    <a:srgbClr val="DFB50F"/>
    <a:srgbClr val="EC665E"/>
    <a:srgbClr val="E62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48C774-2576-4427-8AC7-CDB5B5D6BD5E}" v="15" dt="2025-07-23T22:06:45.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6" d="100"/>
          <a:sy n="106" d="100"/>
        </p:scale>
        <p:origin x="2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26-C228-2F1F-E0EE-F63309FCA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6D7A2-B0C0-D2F3-7EC8-A0B2C6AB4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5B4A8-FDD5-FCAC-60BC-562E9FD5D993}"/>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5" name="Footer Placeholder 4">
            <a:extLst>
              <a:ext uri="{FF2B5EF4-FFF2-40B4-BE49-F238E27FC236}">
                <a16:creationId xmlns:a16="http://schemas.microsoft.com/office/drawing/2014/main" id="{AAFADF47-766C-F9E1-2FF2-2A41FA4606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3752F-4FDA-AF02-9D2C-D4BB74B3F57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26837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914-54C5-C14F-6176-62DB7A886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19C4F-8384-8E99-00ED-A1F230A93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9C21-E0A5-996F-E7E1-017C8EDD683A}"/>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5" name="Footer Placeholder 4">
            <a:extLst>
              <a:ext uri="{FF2B5EF4-FFF2-40B4-BE49-F238E27FC236}">
                <a16:creationId xmlns:a16="http://schemas.microsoft.com/office/drawing/2014/main" id="{4925A088-98F7-9560-97A4-EC23AAEEF3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690AEB-500A-E541-D565-2696C9C897A8}"/>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40585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7C9C-E048-94D0-4A99-F524D5E1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DBC3F-38D9-A2FE-27A2-A1015003A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EE5B-5EFE-4CC9-F13B-9EB3CDAC343C}"/>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5" name="Footer Placeholder 4">
            <a:extLst>
              <a:ext uri="{FF2B5EF4-FFF2-40B4-BE49-F238E27FC236}">
                <a16:creationId xmlns:a16="http://schemas.microsoft.com/office/drawing/2014/main" id="{93D9A249-6E16-E965-74D0-2837D8C567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B41DA5-9CF5-BEC6-1402-D30CD82FB765}"/>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5129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3FC-0F58-010F-7E91-6DD30EBC1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359C-C953-079F-64B2-9FF10CB5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E3381-D248-BED2-C44E-57D19C263492}"/>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5" name="Footer Placeholder 4">
            <a:extLst>
              <a:ext uri="{FF2B5EF4-FFF2-40B4-BE49-F238E27FC236}">
                <a16:creationId xmlns:a16="http://schemas.microsoft.com/office/drawing/2014/main" id="{15F268C7-415F-EAE5-57C4-05FAA3F7B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8C715A-EDA0-71C0-8CAD-0E686F044CA4}"/>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6722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4D9-85E4-5BBE-B557-FBC47190F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131B0-5039-11C3-B4C6-BB6961ABDA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12D36-6E27-0BF7-FD4E-407CDCB34D43}"/>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5" name="Footer Placeholder 4">
            <a:extLst>
              <a:ext uri="{FF2B5EF4-FFF2-40B4-BE49-F238E27FC236}">
                <a16:creationId xmlns:a16="http://schemas.microsoft.com/office/drawing/2014/main" id="{DCF033A5-9846-8DDC-7807-D06792E287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5018FA-07B7-7C96-5761-F94492F75B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848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1A23-9366-77F4-B2A6-15EC02253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F82E2-C232-1E49-9312-2A8E591F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F0E5C-0A94-3B99-6FC4-721034FC0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FD2601-BCA9-DB40-2194-AD606A1038A6}"/>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6" name="Footer Placeholder 5">
            <a:extLst>
              <a:ext uri="{FF2B5EF4-FFF2-40B4-BE49-F238E27FC236}">
                <a16:creationId xmlns:a16="http://schemas.microsoft.com/office/drawing/2014/main" id="{D0C4CF8B-6487-52DB-51B1-A9B7BAC225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B2CEB-EC5D-852C-D828-2A07BD2C93A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941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8EC-9F1C-827E-65E1-6C67C5D71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2FDB7B-4AB8-233C-FA36-1C73A5DC8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FA46-55A8-CBB2-E6E9-03968C64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4A4A0-C492-BA5B-B44C-67CB54526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8106-41DC-71AB-5CA9-DC180D891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8E59A-F6F3-AFAC-7693-6AF00873FED5}"/>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8" name="Footer Placeholder 7">
            <a:extLst>
              <a:ext uri="{FF2B5EF4-FFF2-40B4-BE49-F238E27FC236}">
                <a16:creationId xmlns:a16="http://schemas.microsoft.com/office/drawing/2014/main" id="{E13A1853-BD97-4D40-7BDA-F061CEA8E1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D9CF25-C348-BBAD-87D3-6629D4BCBD6A}"/>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475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44D7-157D-EEFC-211A-DF4F7D212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27C-B8A0-A24D-E39D-0E5B61FB44B1}"/>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4" name="Footer Placeholder 3">
            <a:extLst>
              <a:ext uri="{FF2B5EF4-FFF2-40B4-BE49-F238E27FC236}">
                <a16:creationId xmlns:a16="http://schemas.microsoft.com/office/drawing/2014/main" id="{8BDFE1D8-9768-6AA0-52EE-3554AD2000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379D2D-E1A8-409B-0ED2-465661E743B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4154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7578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7E83-071A-71D9-B8DC-55DB17003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98412-135C-BE5F-4300-004E2F94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78649-39AB-A16D-995A-FCCAA638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EC2F-7CBA-70AF-9BFC-CE28C5C8E661}"/>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6" name="Footer Placeholder 5">
            <a:extLst>
              <a:ext uri="{FF2B5EF4-FFF2-40B4-BE49-F238E27FC236}">
                <a16:creationId xmlns:a16="http://schemas.microsoft.com/office/drawing/2014/main" id="{10D93479-CED8-2A8F-4C31-A96D8F1DA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788AB4-CBA4-6046-80EB-026A406286D3}"/>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5469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51D-FD92-C40C-2CAA-3A1737A4C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CB025-CCBF-689F-132F-61608A01A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B4EE50-C754-4736-D6CA-5A802CC8F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D6AF0-E7F0-259C-0D5B-8D55316A47DA}"/>
              </a:ext>
            </a:extLst>
          </p:cNvPr>
          <p:cNvSpPr>
            <a:spLocks noGrp="1"/>
          </p:cNvSpPr>
          <p:nvPr>
            <p:ph type="dt" sz="half" idx="10"/>
          </p:nvPr>
        </p:nvSpPr>
        <p:spPr/>
        <p:txBody>
          <a:bodyPr/>
          <a:lstStyle/>
          <a:p>
            <a:fld id="{3577A4A1-2C0D-4BDA-916B-65AE64C7D295}" type="datetimeFigureOut">
              <a:rPr lang="en-US" smtClean="0"/>
              <a:t>7/23/2025</a:t>
            </a:fld>
            <a:endParaRPr lang="en-US" dirty="0"/>
          </a:p>
        </p:txBody>
      </p:sp>
      <p:sp>
        <p:nvSpPr>
          <p:cNvPr id="6" name="Footer Placeholder 5">
            <a:extLst>
              <a:ext uri="{FF2B5EF4-FFF2-40B4-BE49-F238E27FC236}">
                <a16:creationId xmlns:a16="http://schemas.microsoft.com/office/drawing/2014/main" id="{E445DED1-8DEB-3B08-8268-8D3C277290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B0060-78C7-F3C3-5EE0-515FF74687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0128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7/23/2025</a:t>
            </a:fld>
            <a:endParaRPr lang="en-US" dirty="0"/>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dirty="0"/>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justdisciple.com/types-of-worship-in-christianity/#public"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justdisciple.com/types-of-worship-in-christianity/#non-liturgical" TargetMode="External"/><Relationship Id="rId5" Type="http://schemas.openxmlformats.org/officeDocument/2006/relationships/hyperlink" Target="https://justdisciple.com/types-of-worship-in-christianity/#ritual" TargetMode="External"/><Relationship Id="rId4" Type="http://schemas.openxmlformats.org/officeDocument/2006/relationships/hyperlink" Target="https://justdisciple.com/types-of-worship-in-christianity/#persona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christianity.com/bible/nkjv/2-chronicles/5-6" TargetMode="External"/><Relationship Id="rId3" Type="http://schemas.openxmlformats.org/officeDocument/2006/relationships/hyperlink" Target="https://www.christianity.com/bible/nkjv/2-chronicles/5-1" TargetMode="External"/><Relationship Id="rId7" Type="http://schemas.openxmlformats.org/officeDocument/2006/relationships/hyperlink" Target="https://www.christianity.com/bible/nkjv/2-chronicles/5-5"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christianity.com/bible/nkjv/2-chronicles/5-4" TargetMode="External"/><Relationship Id="rId5" Type="http://schemas.openxmlformats.org/officeDocument/2006/relationships/hyperlink" Target="https://www.christianity.com/bible/nkjv/2-chronicles/5-3" TargetMode="External"/><Relationship Id="rId4" Type="http://schemas.openxmlformats.org/officeDocument/2006/relationships/hyperlink" Target="https://www.christianity.com/bible/nkjv/2-chronicles/5-2"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christianity.com/bible/nkjv/2-chronicles/5-12" TargetMode="External"/><Relationship Id="rId3" Type="http://schemas.openxmlformats.org/officeDocument/2006/relationships/hyperlink" Target="https://www.christianity.com/bible/nkjv/2-chronicles/5-7" TargetMode="External"/><Relationship Id="rId7" Type="http://schemas.openxmlformats.org/officeDocument/2006/relationships/hyperlink" Target="https://www.christianity.com/bible/nkjv/2-chronicles/5-11"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christianity.com/bible/nkjv/2-chronicles/5-10" TargetMode="External"/><Relationship Id="rId5" Type="http://schemas.openxmlformats.org/officeDocument/2006/relationships/hyperlink" Target="https://www.christianity.com/bible/nkjv/2-chronicles/5-9" TargetMode="External"/><Relationship Id="rId10" Type="http://schemas.openxmlformats.org/officeDocument/2006/relationships/hyperlink" Target="https://www.christianity.com/bible/nkjv/2-chronicles/5-14" TargetMode="External"/><Relationship Id="rId4" Type="http://schemas.openxmlformats.org/officeDocument/2006/relationships/hyperlink" Target="https://www.christianity.com/bible/nkjv/2-chronicles/5-8" TargetMode="External"/><Relationship Id="rId9" Type="http://schemas.openxmlformats.org/officeDocument/2006/relationships/hyperlink" Target="https://www.christianity.com/bible/nkjv/2-chronicles/5-1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justdisciple.com/types-of-worship-in-christianity/#public"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justdisciple.com/types-of-worship-in-christianity/#non-liturgical" TargetMode="External"/><Relationship Id="rId5" Type="http://schemas.openxmlformats.org/officeDocument/2006/relationships/hyperlink" Target="https://justdisciple.com/types-of-worship-in-christianity/#ritual" TargetMode="External"/><Relationship Id="rId4" Type="http://schemas.openxmlformats.org/officeDocument/2006/relationships/hyperlink" Target="https://justdisciple.com/types-of-worship-in-christianity/#persona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merriam-webster.com/thesaurus/grandness" TargetMode="External"/><Relationship Id="rId13" Type="http://schemas.openxmlformats.org/officeDocument/2006/relationships/hyperlink" Target="https://www.merriam-webster.com/thesaurus/richness" TargetMode="External"/><Relationship Id="rId3" Type="http://schemas.openxmlformats.org/officeDocument/2006/relationships/hyperlink" Target="https://www.merriam-webster.com/thesaurus/brilliance" TargetMode="External"/><Relationship Id="rId7" Type="http://schemas.openxmlformats.org/officeDocument/2006/relationships/hyperlink" Target="https://www.merriam-webster.com/thesaurus/nobility" TargetMode="External"/><Relationship Id="rId12" Type="http://schemas.openxmlformats.org/officeDocument/2006/relationships/hyperlink" Target="https://www.merriam-webster.com/thesaurus/sublimeness"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merriam-webster.com/thesaurus/grandeur" TargetMode="External"/><Relationship Id="rId11" Type="http://schemas.openxmlformats.org/officeDocument/2006/relationships/hyperlink" Target="https://www.merriam-webster.com/thesaurus/stateliness" TargetMode="External"/><Relationship Id="rId5" Type="http://schemas.openxmlformats.org/officeDocument/2006/relationships/hyperlink" Target="https://www.merriam-webster.com/thesaurus/magnificence" TargetMode="External"/><Relationship Id="rId10" Type="http://schemas.openxmlformats.org/officeDocument/2006/relationships/hyperlink" Target="https://www.merriam-webster.com/thesaurus/splendidness" TargetMode="External"/><Relationship Id="rId4" Type="http://schemas.openxmlformats.org/officeDocument/2006/relationships/hyperlink" Target="https://www.merriam-webster.com/thesaurus/elegance" TargetMode="External"/><Relationship Id="rId9" Type="http://schemas.openxmlformats.org/officeDocument/2006/relationships/hyperlink" Target="https://www.merriam-webster.com/thesaurus/marvelousness" TargetMode="External"/><Relationship Id="rId14" Type="http://schemas.openxmlformats.org/officeDocument/2006/relationships/hyperlink" Target="https://www.merriam-webster.com/thesaurus/awesomenes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thegospelcoalition.org/article/what-is-worship/"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text on a red background&#10;&#10;AI-generated content may be incorrect.">
            <a:extLst>
              <a:ext uri="{FF2B5EF4-FFF2-40B4-BE49-F238E27FC236}">
                <a16:creationId xmlns:a16="http://schemas.microsoft.com/office/drawing/2014/main" id="{6EF09F57-4FDB-ADDB-9767-1F60A06D1D4B}"/>
              </a:ext>
            </a:extLst>
          </p:cNvPr>
          <p:cNvPicPr>
            <a:picLocks noChangeAspect="1"/>
          </p:cNvPicPr>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FA8D-9F98-B6EE-CCC7-C2C6D0336E65}"/>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B4598D0-43C0-14A8-E708-B2400BD052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B5BD4D-22A0-B8CC-B06A-BE0400BFA7BE}"/>
              </a:ext>
            </a:extLst>
          </p:cNvPr>
          <p:cNvSpPr/>
          <p:nvPr/>
        </p:nvSpPr>
        <p:spPr>
          <a:xfrm>
            <a:off x="552450" y="3897079"/>
            <a:ext cx="10858499" cy="1537855"/>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Psalm 104:24 reads, "O Lord, how </a:t>
            </a:r>
            <a:r>
              <a:rPr lang="en-US" sz="3600" b="1" dirty="0">
                <a:solidFill>
                  <a:schemeClr val="tx1"/>
                </a:solidFill>
              </a:rPr>
              <a:t>manifold</a:t>
            </a:r>
            <a:r>
              <a:rPr lang="en-US" sz="2800" b="1" dirty="0">
                <a:solidFill>
                  <a:schemeClr val="tx1"/>
                </a:solidFill>
              </a:rPr>
              <a:t> are your works!</a:t>
            </a:r>
          </a:p>
          <a:p>
            <a:pPr algn="ctr"/>
            <a:r>
              <a:rPr lang="en-US" sz="2800" b="1" dirty="0">
                <a:solidFill>
                  <a:schemeClr val="tx1"/>
                </a:solidFill>
              </a:rPr>
              <a:t> In wisdom have you made them all; the earth is full of your creatures." (KJV)</a:t>
            </a:r>
            <a:endParaRPr lang="en-US" sz="3600" b="1" dirty="0">
              <a:solidFill>
                <a:schemeClr val="tx1"/>
              </a:solidFill>
            </a:endParaRPr>
          </a:p>
        </p:txBody>
      </p:sp>
      <p:sp>
        <p:nvSpPr>
          <p:cNvPr id="6" name="Rectangle 5">
            <a:extLst>
              <a:ext uri="{FF2B5EF4-FFF2-40B4-BE49-F238E27FC236}">
                <a16:creationId xmlns:a16="http://schemas.microsoft.com/office/drawing/2014/main" id="{8F6450E4-9900-C67A-7755-6CC7DD0CE725}"/>
              </a:ext>
            </a:extLst>
          </p:cNvPr>
          <p:cNvSpPr/>
          <p:nvPr/>
        </p:nvSpPr>
        <p:spPr>
          <a:xfrm>
            <a:off x="132080" y="339116"/>
            <a:ext cx="11756851" cy="2800324"/>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62713D-F507-265A-CD0B-480D37A5AB2C}"/>
              </a:ext>
            </a:extLst>
          </p:cNvPr>
          <p:cNvSpPr txBox="1"/>
          <p:nvPr/>
        </p:nvSpPr>
        <p:spPr>
          <a:xfrm>
            <a:off x="303069" y="574097"/>
            <a:ext cx="11357262" cy="2308324"/>
          </a:xfrm>
          <a:prstGeom prst="rect">
            <a:avLst/>
          </a:prstGeom>
          <a:solidFill>
            <a:schemeClr val="accent6">
              <a:lumMod val="50000"/>
            </a:schemeClr>
          </a:solidFill>
        </p:spPr>
        <p:txBody>
          <a:bodyPr wrap="square" rtlCol="0">
            <a:spAutoFit/>
          </a:bodyPr>
          <a:lstStyle/>
          <a:p>
            <a:pPr algn="ctr"/>
            <a:r>
              <a:rPr lang="en-US" sz="7200" b="1" dirty="0">
                <a:solidFill>
                  <a:schemeClr val="bg1"/>
                </a:solidFill>
              </a:rPr>
              <a:t>The Multi-Dimensional of PHENOMENON of Worship</a:t>
            </a:r>
          </a:p>
        </p:txBody>
      </p:sp>
    </p:spTree>
    <p:extLst>
      <p:ext uri="{BB962C8B-B14F-4D97-AF65-F5344CB8AC3E}">
        <p14:creationId xmlns:p14="http://schemas.microsoft.com/office/powerpoint/2010/main" val="2121994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CA4C-74BE-73B7-86CD-4CEB1B39149E}"/>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89E50592-3748-B444-AC71-72EC7CF64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BCB029-24EF-D30C-3773-07EBC530AFEA}"/>
              </a:ext>
            </a:extLst>
          </p:cNvPr>
          <p:cNvSpPr/>
          <p:nvPr/>
        </p:nvSpPr>
        <p:spPr>
          <a:xfrm>
            <a:off x="295272" y="1137920"/>
            <a:ext cx="11481955" cy="4779703"/>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02C37FB-3F32-0DF6-0D1B-474B89AA0DC2}"/>
              </a:ext>
            </a:extLst>
          </p:cNvPr>
          <p:cNvSpPr txBox="1"/>
          <p:nvPr/>
        </p:nvSpPr>
        <p:spPr>
          <a:xfrm>
            <a:off x="295272" y="1026160"/>
            <a:ext cx="11657726" cy="5139869"/>
          </a:xfrm>
          <a:prstGeom prst="rect">
            <a:avLst/>
          </a:prstGeom>
          <a:solidFill>
            <a:schemeClr val="accent6">
              <a:lumMod val="50000"/>
            </a:schemeClr>
          </a:solidFill>
        </p:spPr>
        <p:txBody>
          <a:bodyPr wrap="square">
            <a:spAutoFit/>
          </a:bodyPr>
          <a:lstStyle/>
          <a:p>
            <a:r>
              <a:rPr lang="en-US" sz="4400" b="0" i="0" u="sng" strike="noStrike" dirty="0">
                <a:solidFill>
                  <a:schemeClr val="bg1"/>
                </a:solidFill>
                <a:effectLst/>
                <a:latin typeface="Amasis MT Pro Medium" panose="02040604050005020304" pitchFamily="18" charset="0"/>
              </a:rPr>
              <a:t>CONTEXTS of WORSHIP</a:t>
            </a:r>
          </a:p>
          <a:p>
            <a:pPr marL="457200" indent="-457200">
              <a:buFont typeface="+mj-lt"/>
              <a:buAutoNum type="arabicPeriod"/>
            </a:pPr>
            <a:endParaRPr lang="en-US" sz="3200" b="0" i="0" u="none" strike="noStrike" dirty="0">
              <a:solidFill>
                <a:schemeClr val="bg1"/>
              </a:solidFill>
              <a:effectLst/>
              <a:latin typeface="Amasis MT Pro Medium" panose="02040604050005020304" pitchFamily="18" charset="0"/>
            </a:endParaRPr>
          </a:p>
          <a:p>
            <a:pPr marL="457200" indent="-457200">
              <a:buFontTx/>
              <a:buAutoNum type="arabicPeriod"/>
            </a:pPr>
            <a:r>
              <a:rPr lang="en-US" sz="3600" b="1" u="sng" dirty="0">
                <a:solidFill>
                  <a:schemeClr val="bg1"/>
                </a:solidFill>
                <a:latin typeface="Amasis MT Pro" panose="02040504050005020304" pitchFamily="18" charset="0"/>
                <a:hlinkClick r:id="rId3">
                  <a:extLst>
                    <a:ext uri="{A12FA001-AC4F-418D-AE19-62706E023703}">
                      <ahyp:hlinkClr xmlns:ahyp="http://schemas.microsoft.com/office/drawing/2018/hyperlinkcolor" val="tx"/>
                    </a:ext>
                  </a:extLst>
                </a:hlinkClick>
              </a:rPr>
              <a:t>Public Worship</a:t>
            </a:r>
            <a:r>
              <a:rPr lang="en-US" sz="3600" b="1" u="sng" dirty="0">
                <a:solidFill>
                  <a:schemeClr val="bg1"/>
                </a:solidFill>
                <a:latin typeface="Amasis MT Pro" panose="02040504050005020304" pitchFamily="18" charset="0"/>
              </a:rPr>
              <a:t> (Corporate/Community)</a:t>
            </a:r>
            <a:endParaRPr lang="en-US" sz="3600" dirty="0">
              <a:solidFill>
                <a:schemeClr val="bg1"/>
              </a:solidFill>
              <a:latin typeface="Amasis MT Pro" panose="02040504050005020304" pitchFamily="18" charset="0"/>
            </a:endParaRPr>
          </a:p>
          <a:p>
            <a:pPr marL="457200" indent="-457200">
              <a:buAutoNum type="arabicPeriod"/>
            </a:pPr>
            <a:r>
              <a:rPr lang="en-US" sz="3600" b="1" u="sng"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Private Worship</a:t>
            </a:r>
            <a:r>
              <a:rPr lang="en-US" sz="3600" b="1" u="sng" dirty="0">
                <a:solidFill>
                  <a:schemeClr val="bg1"/>
                </a:solidFill>
                <a:latin typeface="Amasis MT Pro" panose="02040504050005020304" pitchFamily="18" charset="0"/>
              </a:rPr>
              <a:t> – ( Personal/Individual)</a:t>
            </a:r>
            <a:endParaRPr lang="en-US" sz="3600" dirty="0">
              <a:solidFill>
                <a:schemeClr val="bg1"/>
              </a:solidFill>
              <a:latin typeface="Amasis MT Pro" panose="02040504050005020304" pitchFamily="18" charset="0"/>
            </a:endParaRPr>
          </a:p>
          <a:p>
            <a:pPr marL="457200" indent="-457200">
              <a:buAutoNum type="arabicPeriod"/>
            </a:pPr>
            <a:r>
              <a:rPr lang="en-US" sz="3600" b="1" u="sng" dirty="0">
                <a:solidFill>
                  <a:schemeClr val="bg1"/>
                </a:solidFill>
                <a:latin typeface="Amasis MT Pro" panose="02040504050005020304" pitchFamily="18" charset="0"/>
                <a:hlinkClick r:id="rId5">
                  <a:extLst>
                    <a:ext uri="{A12FA001-AC4F-418D-AE19-62706E023703}">
                      <ahyp:hlinkClr xmlns:ahyp="http://schemas.microsoft.com/office/drawing/2018/hyperlinkcolor" val="tx"/>
                    </a:ext>
                  </a:extLst>
                </a:hlinkClick>
              </a:rPr>
              <a:t>Ritual Based Worship</a:t>
            </a:r>
            <a:r>
              <a:rPr lang="en-US" sz="3600" b="1" u="sng" dirty="0">
                <a:solidFill>
                  <a:schemeClr val="bg1"/>
                </a:solidFill>
                <a:latin typeface="Amasis MT Pro" panose="02040504050005020304" pitchFamily="18" charset="0"/>
              </a:rPr>
              <a:t> – (Liturgy-based)</a:t>
            </a:r>
          </a:p>
          <a:p>
            <a:pPr marL="457200" indent="-457200">
              <a:buAutoNum type="arabicPeriod"/>
            </a:pPr>
            <a:r>
              <a:rPr lang="en-US" sz="3600" b="1" u="sng" dirty="0">
                <a:solidFill>
                  <a:schemeClr val="bg1"/>
                </a:solidFill>
                <a:latin typeface="Amasis MT Pro" panose="02040504050005020304" pitchFamily="18" charset="0"/>
              </a:rPr>
              <a:t>Sacrificial – (Submission, Fasting, Giving, Contrition)</a:t>
            </a:r>
            <a:endParaRPr lang="en-US" sz="3200" dirty="0">
              <a:solidFill>
                <a:schemeClr val="bg1"/>
              </a:solidFill>
              <a:latin typeface="Amasis MT Pro Medium" panose="02040604050005020304" pitchFamily="18" charset="0"/>
            </a:endParaRPr>
          </a:p>
          <a:p>
            <a:pPr marL="457200" indent="-457200">
              <a:buAutoNum type="arabicPeriod"/>
            </a:pPr>
            <a:r>
              <a:rPr lang="en-US" sz="3600" b="1" u="sng" dirty="0">
                <a:solidFill>
                  <a:schemeClr val="bg1"/>
                </a:solidFill>
                <a:latin typeface="Amasis MT Pro" panose="02040504050005020304" pitchFamily="18" charset="0"/>
                <a:hlinkClick r:id="rId6">
                  <a:extLst>
                    <a:ext uri="{A12FA001-AC4F-418D-AE19-62706E023703}">
                      <ahyp:hlinkClr xmlns:ahyp="http://schemas.microsoft.com/office/drawing/2018/hyperlinkcolor" val="tx"/>
                    </a:ext>
                  </a:extLst>
                </a:hlinkClick>
              </a:rPr>
              <a:t>Non-liturgical Worship</a:t>
            </a:r>
            <a:r>
              <a:rPr lang="en-US" sz="3600" b="1" u="sng" dirty="0">
                <a:solidFill>
                  <a:schemeClr val="bg1"/>
                </a:solidFill>
                <a:latin typeface="Amasis MT Pro" panose="02040504050005020304" pitchFamily="18" charset="0"/>
              </a:rPr>
              <a:t> – (Service to others, Thanksgiving)</a:t>
            </a:r>
          </a:p>
        </p:txBody>
      </p:sp>
    </p:spTree>
    <p:extLst>
      <p:ext uri="{BB962C8B-B14F-4D97-AF65-F5344CB8AC3E}">
        <p14:creationId xmlns:p14="http://schemas.microsoft.com/office/powerpoint/2010/main" val="3045600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7A90-0874-C6E2-5591-DDE50F4F01DC}"/>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4CEE1E19-3095-B208-D2C1-0B0294FA23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24A3120-CC56-6D66-3C2F-87AA5C71309D}"/>
              </a:ext>
            </a:extLst>
          </p:cNvPr>
          <p:cNvSpPr/>
          <p:nvPr/>
        </p:nvSpPr>
        <p:spPr>
          <a:xfrm>
            <a:off x="303069" y="2882421"/>
            <a:ext cx="11513011" cy="3789737"/>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b="1" dirty="0">
                <a:solidFill>
                  <a:schemeClr val="tx1"/>
                </a:solidFill>
              </a:rPr>
              <a:t>II Chronicles 5:1- 14 </a:t>
            </a:r>
            <a:r>
              <a:rPr lang="en-US" sz="2000" dirty="0">
                <a:solidFill>
                  <a:schemeClr val="tx1"/>
                </a:solidFill>
              </a:rPr>
              <a:t>(read chapters 5-7)  </a:t>
            </a:r>
            <a:r>
              <a:rPr lang="en-US" sz="2800" b="1" dirty="0">
                <a:solidFill>
                  <a:schemeClr val="tx1"/>
                </a:solidFill>
              </a:rPr>
              <a:t>The Dedication of the TEMPLE</a:t>
            </a:r>
          </a:p>
          <a:p>
            <a:r>
              <a:rPr lang="en-US" baseline="30000" dirty="0">
                <a:solidFill>
                  <a:schemeClr val="tx1"/>
                </a:solidFill>
                <a:hlinkClick r:id="rId3" tooltip="2 Chronicles 5:1">
                  <a:extLst>
                    <a:ext uri="{A12FA001-AC4F-418D-AE19-62706E023703}">
                      <ahyp:hlinkClr xmlns:ahyp="http://schemas.microsoft.com/office/drawing/2018/hyperlinkcolor" val="tx"/>
                    </a:ext>
                  </a:extLst>
                </a:hlinkClick>
              </a:rPr>
              <a:t>1</a:t>
            </a:r>
            <a:r>
              <a:rPr lang="en-US" dirty="0">
                <a:solidFill>
                  <a:schemeClr val="tx1"/>
                </a:solidFill>
              </a:rPr>
              <a:t> </a:t>
            </a:r>
            <a:r>
              <a:rPr lang="en-US" b="1" dirty="0">
                <a:solidFill>
                  <a:schemeClr val="tx1"/>
                </a:solidFill>
              </a:rPr>
              <a:t>So all the work that Solomon had done for the house of the Lord was finished</a:t>
            </a:r>
            <a:r>
              <a:rPr lang="en-US" dirty="0">
                <a:solidFill>
                  <a:schemeClr val="tx1"/>
                </a:solidFill>
              </a:rPr>
              <a:t>; and Solomon brought in the things which his father David had dedicated: the silver and the gold and all the furnishings. And he put them in the treasuries of the house of God.</a:t>
            </a:r>
          </a:p>
          <a:p>
            <a:endParaRPr lang="en-US" dirty="0">
              <a:solidFill>
                <a:schemeClr val="tx1"/>
              </a:solidFill>
            </a:endParaRPr>
          </a:p>
          <a:p>
            <a:r>
              <a:rPr lang="en-US" b="1" dirty="0">
                <a:solidFill>
                  <a:schemeClr val="tx1"/>
                </a:solidFill>
              </a:rPr>
              <a:t>Solomon Brings the Ark into the Temple</a:t>
            </a:r>
          </a:p>
          <a:p>
            <a:r>
              <a:rPr lang="en-US" baseline="30000" dirty="0">
                <a:solidFill>
                  <a:schemeClr val="tx1"/>
                </a:solidFill>
                <a:hlinkClick r:id="rId4" tooltip="2 Chronicles 5:2">
                  <a:extLst>
                    <a:ext uri="{A12FA001-AC4F-418D-AE19-62706E023703}">
                      <ahyp:hlinkClr xmlns:ahyp="http://schemas.microsoft.com/office/drawing/2018/hyperlinkcolor" val="tx"/>
                    </a:ext>
                  </a:extLst>
                </a:hlinkClick>
              </a:rPr>
              <a:t>2</a:t>
            </a:r>
            <a:r>
              <a:rPr lang="en-US" dirty="0">
                <a:solidFill>
                  <a:schemeClr val="tx1"/>
                </a:solidFill>
              </a:rPr>
              <a:t> Now </a:t>
            </a:r>
            <a:r>
              <a:rPr lang="en-US" b="1" dirty="0">
                <a:solidFill>
                  <a:schemeClr val="tx1"/>
                </a:solidFill>
              </a:rPr>
              <a:t>Solomon assembled the elders of Israel and all the heads of the tribes, the chief fathers of the children of Israel, in Jerusalem, that they might bring the ark of the covenant of the Lord up from the City of David, </a:t>
            </a:r>
            <a:r>
              <a:rPr lang="en-US" dirty="0">
                <a:solidFill>
                  <a:schemeClr val="tx1"/>
                </a:solidFill>
              </a:rPr>
              <a:t>which is Zion. </a:t>
            </a:r>
            <a:r>
              <a:rPr lang="en-US" baseline="30000" dirty="0">
                <a:solidFill>
                  <a:schemeClr val="tx1"/>
                </a:solidFill>
                <a:hlinkClick r:id="rId5" tooltip="2 Chronicles 5:3">
                  <a:extLst>
                    <a:ext uri="{A12FA001-AC4F-418D-AE19-62706E023703}">
                      <ahyp:hlinkClr xmlns:ahyp="http://schemas.microsoft.com/office/drawing/2018/hyperlinkcolor" val="tx"/>
                    </a:ext>
                  </a:extLst>
                </a:hlinkClick>
              </a:rPr>
              <a:t>3</a:t>
            </a:r>
            <a:r>
              <a:rPr lang="en-US" dirty="0">
                <a:solidFill>
                  <a:schemeClr val="tx1"/>
                </a:solidFill>
              </a:rPr>
              <a:t> Therefore all the men of Israel assembled with the king at the feast, which was in the seventh month. </a:t>
            </a:r>
            <a:r>
              <a:rPr lang="en-US" baseline="30000" dirty="0">
                <a:solidFill>
                  <a:schemeClr val="tx1"/>
                </a:solidFill>
                <a:hlinkClick r:id="rId6" tooltip="2 Chronicles 5:4">
                  <a:extLst>
                    <a:ext uri="{A12FA001-AC4F-418D-AE19-62706E023703}">
                      <ahyp:hlinkClr xmlns:ahyp="http://schemas.microsoft.com/office/drawing/2018/hyperlinkcolor" val="tx"/>
                    </a:ext>
                  </a:extLst>
                </a:hlinkClick>
              </a:rPr>
              <a:t>4</a:t>
            </a:r>
            <a:r>
              <a:rPr lang="en-US" dirty="0">
                <a:solidFill>
                  <a:schemeClr val="tx1"/>
                </a:solidFill>
              </a:rPr>
              <a:t> So all the elders of Israel came, and the Levites took up the ark. </a:t>
            </a:r>
            <a:r>
              <a:rPr lang="en-US" baseline="30000" dirty="0">
                <a:solidFill>
                  <a:schemeClr val="tx1"/>
                </a:solidFill>
                <a:hlinkClick r:id="rId7" tooltip="2 Chronicles 5:5">
                  <a:extLst>
                    <a:ext uri="{A12FA001-AC4F-418D-AE19-62706E023703}">
                      <ahyp:hlinkClr xmlns:ahyp="http://schemas.microsoft.com/office/drawing/2018/hyperlinkcolor" val="tx"/>
                    </a:ext>
                  </a:extLst>
                </a:hlinkClick>
              </a:rPr>
              <a:t>5</a:t>
            </a:r>
            <a:r>
              <a:rPr lang="en-US" dirty="0">
                <a:solidFill>
                  <a:schemeClr val="tx1"/>
                </a:solidFill>
              </a:rPr>
              <a:t> Then they brought up the ark, the tabernacle of meeting, and all the holy furnishings that were in the tabernacle. The priests and the Levites brought them up. </a:t>
            </a:r>
            <a:r>
              <a:rPr lang="en-US" baseline="30000" dirty="0">
                <a:solidFill>
                  <a:schemeClr val="tx1"/>
                </a:solidFill>
                <a:hlinkClick r:id="rId8" tooltip="2 Chronicles 5:6">
                  <a:extLst>
                    <a:ext uri="{A12FA001-AC4F-418D-AE19-62706E023703}">
                      <ahyp:hlinkClr xmlns:ahyp="http://schemas.microsoft.com/office/drawing/2018/hyperlinkcolor" val="tx"/>
                    </a:ext>
                  </a:extLst>
                </a:hlinkClick>
              </a:rPr>
              <a:t>6</a:t>
            </a:r>
            <a:r>
              <a:rPr lang="en-US" dirty="0">
                <a:solidFill>
                  <a:schemeClr val="tx1"/>
                </a:solidFill>
                <a:highlight>
                  <a:srgbClr val="FFFF00"/>
                </a:highlight>
              </a:rPr>
              <a:t> Also King Solomon, and all the congregation of Israel who were assembled with him before the ark, were sacrificing sheep and oxen that could not be counted or numbered for multitude.</a:t>
            </a:r>
          </a:p>
          <a:p>
            <a:endParaRPr lang="en-US" dirty="0">
              <a:solidFill>
                <a:schemeClr val="tx1"/>
              </a:solidFill>
            </a:endParaRPr>
          </a:p>
          <a:p>
            <a:endParaRPr lang="en-US" dirty="0">
              <a:solidFill>
                <a:schemeClr val="tx1"/>
              </a:solidFill>
            </a:endParaRPr>
          </a:p>
          <a:p>
            <a:endParaRPr lang="en-US" sz="2800" b="1" dirty="0">
              <a:solidFill>
                <a:schemeClr val="tx1"/>
              </a:solidFill>
            </a:endParaRPr>
          </a:p>
        </p:txBody>
      </p:sp>
      <p:sp>
        <p:nvSpPr>
          <p:cNvPr id="6" name="Rectangle 5">
            <a:extLst>
              <a:ext uri="{FF2B5EF4-FFF2-40B4-BE49-F238E27FC236}">
                <a16:creationId xmlns:a16="http://schemas.microsoft.com/office/drawing/2014/main" id="{02D35A58-FB74-E06F-EF6E-40EBB5D9C474}"/>
              </a:ext>
            </a:extLst>
          </p:cNvPr>
          <p:cNvSpPr/>
          <p:nvPr/>
        </p:nvSpPr>
        <p:spPr>
          <a:xfrm>
            <a:off x="449407" y="185842"/>
            <a:ext cx="11064586" cy="2502238"/>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053161C-A783-84D0-2D31-45A1FF95D337}"/>
              </a:ext>
            </a:extLst>
          </p:cNvPr>
          <p:cNvSpPr txBox="1"/>
          <p:nvPr/>
        </p:nvSpPr>
        <p:spPr>
          <a:xfrm>
            <a:off x="568959" y="379756"/>
            <a:ext cx="10798695" cy="2123658"/>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Case Study:  </a:t>
            </a:r>
          </a:p>
          <a:p>
            <a:pPr algn="ctr"/>
            <a:r>
              <a:rPr lang="en-US" sz="4400" b="1" dirty="0">
                <a:solidFill>
                  <a:schemeClr val="bg1"/>
                </a:solidFill>
              </a:rPr>
              <a:t>A Phenomenon of Corporate Worship in the OLD TESTAMENT</a:t>
            </a:r>
          </a:p>
        </p:txBody>
      </p:sp>
    </p:spTree>
    <p:extLst>
      <p:ext uri="{BB962C8B-B14F-4D97-AF65-F5344CB8AC3E}">
        <p14:creationId xmlns:p14="http://schemas.microsoft.com/office/powerpoint/2010/main" val="400772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3FD37-9DA4-2EBD-F8FB-2AC95C8454AC}"/>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FFAFDF1-D58A-A651-83B8-5DECA8DAD8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6B038A0-4552-97A1-E653-E3B68A2041AB}"/>
              </a:ext>
            </a:extLst>
          </p:cNvPr>
          <p:cNvSpPr/>
          <p:nvPr/>
        </p:nvSpPr>
        <p:spPr>
          <a:xfrm>
            <a:off x="595744" y="1386355"/>
            <a:ext cx="11277600" cy="533614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II Chronicles 5 :1-14</a:t>
            </a:r>
            <a:endParaRPr lang="en-US" sz="1400" dirty="0">
              <a:solidFill>
                <a:schemeClr val="tx1"/>
              </a:solidFill>
            </a:endParaRPr>
          </a:p>
          <a:p>
            <a:endParaRPr lang="en-US" dirty="0">
              <a:solidFill>
                <a:schemeClr val="tx1"/>
              </a:solidFill>
            </a:endParaRPr>
          </a:p>
          <a:p>
            <a:r>
              <a:rPr lang="en-US" dirty="0">
                <a:solidFill>
                  <a:schemeClr val="tx1"/>
                </a:solidFill>
              </a:rPr>
              <a:t> </a:t>
            </a:r>
            <a:r>
              <a:rPr lang="en-US" baseline="30000" dirty="0">
                <a:solidFill>
                  <a:schemeClr val="tx1"/>
                </a:solidFill>
                <a:hlinkClick r:id="rId3" tooltip="2 Chronicles 5:7">
                  <a:extLst>
                    <a:ext uri="{A12FA001-AC4F-418D-AE19-62706E023703}">
                      <ahyp:hlinkClr xmlns:ahyp="http://schemas.microsoft.com/office/drawing/2018/hyperlinkcolor" val="tx"/>
                    </a:ext>
                  </a:extLst>
                </a:hlinkClick>
              </a:rPr>
              <a:t>7</a:t>
            </a:r>
            <a:r>
              <a:rPr lang="en-US" dirty="0">
                <a:solidFill>
                  <a:schemeClr val="tx1"/>
                </a:solidFill>
              </a:rPr>
              <a:t> Then the priests </a:t>
            </a:r>
            <a:r>
              <a:rPr lang="en-US" b="1" dirty="0">
                <a:solidFill>
                  <a:schemeClr val="tx1"/>
                </a:solidFill>
              </a:rPr>
              <a:t>brought in the ark of the covenant of the Lord to its place, into the inner sanctuary of the temple, to the Most Holy Place, under the wings of the cherubim</a:t>
            </a:r>
            <a:r>
              <a:rPr lang="en-US" dirty="0">
                <a:solidFill>
                  <a:schemeClr val="tx1"/>
                </a:solidFill>
              </a:rPr>
              <a:t>. </a:t>
            </a:r>
            <a:r>
              <a:rPr lang="en-US" baseline="30000" dirty="0">
                <a:solidFill>
                  <a:schemeClr val="tx1"/>
                </a:solidFill>
                <a:hlinkClick r:id="rId4" tooltip="2 Chronicles 5:8">
                  <a:extLst>
                    <a:ext uri="{A12FA001-AC4F-418D-AE19-62706E023703}">
                      <ahyp:hlinkClr xmlns:ahyp="http://schemas.microsoft.com/office/drawing/2018/hyperlinkcolor" val="tx"/>
                    </a:ext>
                  </a:extLst>
                </a:hlinkClick>
              </a:rPr>
              <a:t>8</a:t>
            </a:r>
            <a:r>
              <a:rPr lang="en-US" dirty="0">
                <a:solidFill>
                  <a:schemeClr val="tx1"/>
                </a:solidFill>
              </a:rPr>
              <a:t> For the cherubim spread their wings over the place of the ark, and the cherubim overshadowed the ark and its poles. </a:t>
            </a:r>
            <a:r>
              <a:rPr lang="en-US" baseline="30000" dirty="0">
                <a:solidFill>
                  <a:schemeClr val="tx1"/>
                </a:solidFill>
                <a:hlinkClick r:id="rId5" tooltip="2 Chronicles 5:9">
                  <a:extLst>
                    <a:ext uri="{A12FA001-AC4F-418D-AE19-62706E023703}">
                      <ahyp:hlinkClr xmlns:ahyp="http://schemas.microsoft.com/office/drawing/2018/hyperlinkcolor" val="tx"/>
                    </a:ext>
                  </a:extLst>
                </a:hlinkClick>
              </a:rPr>
              <a:t>9</a:t>
            </a:r>
            <a:r>
              <a:rPr lang="en-US" dirty="0">
                <a:solidFill>
                  <a:schemeClr val="tx1"/>
                </a:solidFill>
              </a:rPr>
              <a:t> And the poles extended so that the ends of the poles of the ark could be seen from the holy place, in front of the inner sanctuary; but they could not be seen from outside. And they are there to this day. </a:t>
            </a:r>
            <a:r>
              <a:rPr lang="en-US" baseline="30000" dirty="0">
                <a:solidFill>
                  <a:schemeClr val="tx1"/>
                </a:solidFill>
                <a:hlinkClick r:id="rId6" tooltip="2 Chronicles 5:10">
                  <a:extLst>
                    <a:ext uri="{A12FA001-AC4F-418D-AE19-62706E023703}">
                      <ahyp:hlinkClr xmlns:ahyp="http://schemas.microsoft.com/office/drawing/2018/hyperlinkcolor" val="tx"/>
                    </a:ext>
                  </a:extLst>
                </a:hlinkClick>
              </a:rPr>
              <a:t>10</a:t>
            </a:r>
            <a:r>
              <a:rPr lang="en-US" dirty="0">
                <a:solidFill>
                  <a:schemeClr val="tx1"/>
                </a:solidFill>
              </a:rPr>
              <a:t> Nothing was in the ark except the two tablets which Moses put there at Horeb, when the Lord made a covenant with the children of Israel, when they had come out of Egypt.</a:t>
            </a:r>
          </a:p>
          <a:p>
            <a:r>
              <a:rPr lang="en-US" baseline="30000" dirty="0">
                <a:solidFill>
                  <a:schemeClr val="tx1"/>
                </a:solidFill>
                <a:hlinkClick r:id="rId7" tooltip="2 Chronicles 5:11">
                  <a:extLst>
                    <a:ext uri="{A12FA001-AC4F-418D-AE19-62706E023703}">
                      <ahyp:hlinkClr xmlns:ahyp="http://schemas.microsoft.com/office/drawing/2018/hyperlinkcolor" val="tx"/>
                    </a:ext>
                  </a:extLst>
                </a:hlinkClick>
              </a:rPr>
              <a:t>11</a:t>
            </a:r>
            <a:r>
              <a:rPr lang="en-US" dirty="0">
                <a:solidFill>
                  <a:schemeClr val="tx1"/>
                </a:solidFill>
              </a:rPr>
              <a:t> </a:t>
            </a:r>
            <a:r>
              <a:rPr lang="en-US" u="sng" dirty="0">
                <a:solidFill>
                  <a:schemeClr val="tx1"/>
                </a:solidFill>
              </a:rPr>
              <a:t>And it came to pass </a:t>
            </a:r>
            <a:r>
              <a:rPr lang="en-US" b="1" dirty="0">
                <a:solidFill>
                  <a:schemeClr val="tx1"/>
                </a:solidFill>
              </a:rPr>
              <a:t>when the priests came out of the Most Holy Place </a:t>
            </a:r>
            <a:r>
              <a:rPr lang="en-US" dirty="0">
                <a:solidFill>
                  <a:schemeClr val="tx1"/>
                </a:solidFill>
              </a:rPr>
              <a:t>(for all the priests who were present had sanctified themselves, without keeping to their divisions), </a:t>
            </a:r>
            <a:r>
              <a:rPr lang="en-US" baseline="30000" dirty="0">
                <a:solidFill>
                  <a:schemeClr val="tx1"/>
                </a:solidFill>
                <a:hlinkClick r:id="rId8" tooltip="2 Chronicles 5:12">
                  <a:extLst>
                    <a:ext uri="{A12FA001-AC4F-418D-AE19-62706E023703}">
                      <ahyp:hlinkClr xmlns:ahyp="http://schemas.microsoft.com/office/drawing/2018/hyperlinkcolor" val="tx"/>
                    </a:ext>
                  </a:extLst>
                </a:hlinkClick>
              </a:rPr>
              <a:t>12</a:t>
            </a:r>
            <a:r>
              <a:rPr lang="en-US" dirty="0">
                <a:solidFill>
                  <a:schemeClr val="tx1"/>
                </a:solidFill>
              </a:rPr>
              <a:t> </a:t>
            </a:r>
            <a:r>
              <a:rPr lang="en-US" b="1" dirty="0">
                <a:solidFill>
                  <a:schemeClr val="tx1"/>
                </a:solidFill>
              </a:rPr>
              <a:t>and the Levites who were the singers</a:t>
            </a:r>
            <a:r>
              <a:rPr lang="en-US" dirty="0">
                <a:solidFill>
                  <a:schemeClr val="tx1"/>
                </a:solidFill>
              </a:rPr>
              <a:t>, all those of Asaph and Heman and Jeduthun, with their sons and their brethren, stood at the east end of the altar, clothed in white linen, having cymbals, stringed instruments and harps, and with them one hundred and twenty priests sounding with trumpets-- </a:t>
            </a:r>
          </a:p>
          <a:p>
            <a:r>
              <a:rPr lang="en-US" baseline="30000" dirty="0">
                <a:solidFill>
                  <a:schemeClr val="tx1"/>
                </a:solidFill>
                <a:hlinkClick r:id="rId9" tooltip="2 Chronicles 5:13">
                  <a:extLst>
                    <a:ext uri="{A12FA001-AC4F-418D-AE19-62706E023703}">
                      <ahyp:hlinkClr xmlns:ahyp="http://schemas.microsoft.com/office/drawing/2018/hyperlinkcolor" val="tx"/>
                    </a:ext>
                  </a:extLst>
                </a:hlinkClick>
              </a:rPr>
              <a:t>13</a:t>
            </a:r>
            <a:r>
              <a:rPr lang="en-US" dirty="0">
                <a:solidFill>
                  <a:schemeClr val="tx1"/>
                </a:solidFill>
              </a:rPr>
              <a:t> </a:t>
            </a:r>
            <a:r>
              <a:rPr lang="en-US" u="sng" dirty="0">
                <a:solidFill>
                  <a:schemeClr val="tx1"/>
                </a:solidFill>
              </a:rPr>
              <a:t>indeed it came to pass</a:t>
            </a:r>
            <a:r>
              <a:rPr lang="en-US" dirty="0">
                <a:solidFill>
                  <a:schemeClr val="tx1"/>
                </a:solidFill>
              </a:rPr>
              <a:t>, </a:t>
            </a:r>
            <a:r>
              <a:rPr lang="en-US" b="1" dirty="0">
                <a:solidFill>
                  <a:schemeClr val="tx1"/>
                </a:solidFill>
                <a:highlight>
                  <a:srgbClr val="FFFF00"/>
                </a:highlight>
              </a:rPr>
              <a:t>when the trumpeters and singers were as one</a:t>
            </a:r>
            <a:r>
              <a:rPr lang="en-US" dirty="0">
                <a:solidFill>
                  <a:schemeClr val="tx1"/>
                </a:solidFill>
              </a:rPr>
              <a:t>, </a:t>
            </a:r>
            <a:r>
              <a:rPr lang="en-US" b="1" dirty="0">
                <a:solidFill>
                  <a:schemeClr val="tx1"/>
                </a:solidFill>
                <a:highlight>
                  <a:srgbClr val="FFFF00"/>
                </a:highlight>
              </a:rPr>
              <a:t>to make one sound </a:t>
            </a:r>
            <a:r>
              <a:rPr lang="en-US" dirty="0">
                <a:solidFill>
                  <a:schemeClr val="tx1"/>
                </a:solidFill>
              </a:rPr>
              <a:t>to be heard in praising and thanking the Lord, and when </a:t>
            </a:r>
            <a:r>
              <a:rPr lang="en-US" b="1" dirty="0">
                <a:solidFill>
                  <a:schemeClr val="tx1"/>
                </a:solidFill>
              </a:rPr>
              <a:t>they lifted up their voice with the trumpets and cymbals and instruments of music</a:t>
            </a:r>
            <a:r>
              <a:rPr lang="en-US" dirty="0">
                <a:solidFill>
                  <a:schemeClr val="tx1"/>
                </a:solidFill>
              </a:rPr>
              <a:t>, and praised the Lord, saying</a:t>
            </a:r>
            <a:r>
              <a:rPr lang="en-US" b="1" dirty="0">
                <a:solidFill>
                  <a:schemeClr val="tx1"/>
                </a:solidFill>
              </a:rPr>
              <a:t>: "For He is good, For His mercy endures forever," that the house, the house of the Lord, was filled with a cloud</a:t>
            </a:r>
            <a:r>
              <a:rPr lang="en-US" dirty="0">
                <a:solidFill>
                  <a:schemeClr val="tx1"/>
                </a:solidFill>
              </a:rPr>
              <a:t>, </a:t>
            </a:r>
          </a:p>
          <a:p>
            <a:r>
              <a:rPr lang="en-US" sz="2000" b="1" baseline="30000" dirty="0">
                <a:solidFill>
                  <a:schemeClr val="tx1"/>
                </a:solidFill>
                <a:hlinkClick r:id="rId10" tooltip="2 Chronicles 5:14">
                  <a:extLst>
                    <a:ext uri="{A12FA001-AC4F-418D-AE19-62706E023703}">
                      <ahyp:hlinkClr xmlns:ahyp="http://schemas.microsoft.com/office/drawing/2018/hyperlinkcolor" val="tx"/>
                    </a:ext>
                  </a:extLst>
                </a:hlinkClick>
              </a:rPr>
              <a:t>14</a:t>
            </a:r>
            <a:r>
              <a:rPr lang="en-US" sz="2000" b="1" dirty="0">
                <a:solidFill>
                  <a:schemeClr val="tx1"/>
                </a:solidFill>
                <a:highlight>
                  <a:srgbClr val="FFFF00"/>
                </a:highlight>
              </a:rPr>
              <a:t> so that the priests could not continue ministering because of the cloud; for the glory of the Lord filled the house of God.</a:t>
            </a:r>
            <a:endParaRPr lang="en-US" b="1" dirty="0">
              <a:solidFill>
                <a:schemeClr val="tx1"/>
              </a:solidFill>
              <a:highlight>
                <a:srgbClr val="FFFF00"/>
              </a:highlight>
            </a:endParaRPr>
          </a:p>
        </p:txBody>
      </p:sp>
      <p:sp>
        <p:nvSpPr>
          <p:cNvPr id="6" name="Rectangle 5">
            <a:extLst>
              <a:ext uri="{FF2B5EF4-FFF2-40B4-BE49-F238E27FC236}">
                <a16:creationId xmlns:a16="http://schemas.microsoft.com/office/drawing/2014/main" id="{CBFB089F-1565-66A7-20DD-2A63B3F9B1AE}"/>
              </a:ext>
            </a:extLst>
          </p:cNvPr>
          <p:cNvSpPr/>
          <p:nvPr/>
        </p:nvSpPr>
        <p:spPr>
          <a:xfrm>
            <a:off x="595744" y="135496"/>
            <a:ext cx="11064586" cy="1206865"/>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85CB1FC-B5C3-A6F7-7D73-7D13187D85D2}"/>
              </a:ext>
            </a:extLst>
          </p:cNvPr>
          <p:cNvSpPr txBox="1"/>
          <p:nvPr/>
        </p:nvSpPr>
        <p:spPr>
          <a:xfrm>
            <a:off x="749299" y="283872"/>
            <a:ext cx="10731501" cy="954107"/>
          </a:xfrm>
          <a:prstGeom prst="rect">
            <a:avLst/>
          </a:prstGeom>
          <a:solidFill>
            <a:schemeClr val="accent6">
              <a:lumMod val="50000"/>
            </a:schemeClr>
          </a:solidFill>
        </p:spPr>
        <p:txBody>
          <a:bodyPr wrap="square" rtlCol="0">
            <a:spAutoFit/>
          </a:bodyPr>
          <a:lstStyle/>
          <a:p>
            <a:r>
              <a:rPr lang="en-US" sz="2800" b="1" dirty="0">
                <a:solidFill>
                  <a:schemeClr val="bg1"/>
                </a:solidFill>
              </a:rPr>
              <a:t>Cont’d Case Study:  A Phenomenon of Corporate Worship in the </a:t>
            </a:r>
          </a:p>
          <a:p>
            <a:pPr algn="ctr"/>
            <a:r>
              <a:rPr lang="en-US" sz="2800" b="1" dirty="0">
                <a:solidFill>
                  <a:schemeClr val="bg1"/>
                </a:solidFill>
              </a:rPr>
              <a:t>OLD TESTAMENT</a:t>
            </a:r>
          </a:p>
        </p:txBody>
      </p:sp>
    </p:spTree>
    <p:extLst>
      <p:ext uri="{BB962C8B-B14F-4D97-AF65-F5344CB8AC3E}">
        <p14:creationId xmlns:p14="http://schemas.microsoft.com/office/powerpoint/2010/main" val="350515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CA4C-74BE-73B7-86CD-4CEB1B39149E}"/>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89E50592-3748-B444-AC71-72EC7CF64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BCB029-24EF-D30C-3773-07EBC530AFEA}"/>
              </a:ext>
            </a:extLst>
          </p:cNvPr>
          <p:cNvSpPr/>
          <p:nvPr/>
        </p:nvSpPr>
        <p:spPr>
          <a:xfrm>
            <a:off x="295272" y="1137920"/>
            <a:ext cx="11481955" cy="4779703"/>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02C37FB-3F32-0DF6-0D1B-474B89AA0DC2}"/>
              </a:ext>
            </a:extLst>
          </p:cNvPr>
          <p:cNvSpPr txBox="1"/>
          <p:nvPr/>
        </p:nvSpPr>
        <p:spPr>
          <a:xfrm>
            <a:off x="295272" y="120402"/>
            <a:ext cx="11657726" cy="5940088"/>
          </a:xfrm>
          <a:prstGeom prst="rect">
            <a:avLst/>
          </a:prstGeom>
          <a:solidFill>
            <a:schemeClr val="accent6">
              <a:lumMod val="50000"/>
            </a:schemeClr>
          </a:solidFill>
        </p:spPr>
        <p:txBody>
          <a:bodyPr wrap="square">
            <a:spAutoFit/>
          </a:bodyPr>
          <a:lstStyle/>
          <a:p>
            <a:r>
              <a:rPr lang="en-US" sz="3600" u="sng" dirty="0">
                <a:solidFill>
                  <a:schemeClr val="bg1"/>
                </a:solidFill>
                <a:latin typeface="Amasis MT Pro Medium" panose="02040604050005020304" pitchFamily="18" charset="0"/>
              </a:rPr>
              <a:t>Observations – Corporate Worship in II Chronicles 5</a:t>
            </a:r>
          </a:p>
          <a:p>
            <a:endParaRPr lang="en-US" sz="3600" b="0" i="0" u="sng" strike="noStrike" dirty="0">
              <a:solidFill>
                <a:schemeClr val="bg1"/>
              </a:solidFill>
              <a:effectLst/>
              <a:latin typeface="Amasis MT Pro Medium" panose="02040604050005020304" pitchFamily="18" charset="0"/>
            </a:endParaRPr>
          </a:p>
          <a:p>
            <a:pPr marL="457200" indent="-457200">
              <a:buFont typeface="+mj-lt"/>
              <a:buAutoNum type="arabicPeriod"/>
            </a:pPr>
            <a:r>
              <a:rPr lang="en-US" sz="2800" b="0" i="0" u="none" strike="noStrike" dirty="0">
                <a:solidFill>
                  <a:schemeClr val="bg1"/>
                </a:solidFill>
                <a:effectLst/>
                <a:latin typeface="Calibri" panose="020F0502020204030204" pitchFamily="34" charset="0"/>
                <a:cs typeface="Calibri" panose="020F0502020204030204" pitchFamily="34" charset="0"/>
              </a:rPr>
              <a:t>The Temple was prepared.</a:t>
            </a:r>
          </a:p>
          <a:p>
            <a:pPr marL="457200" indent="-457200">
              <a:buFont typeface="+mj-lt"/>
              <a:buAutoNum type="arabicPeriod"/>
            </a:pPr>
            <a:r>
              <a:rPr lang="en-US" sz="2800" dirty="0">
                <a:solidFill>
                  <a:schemeClr val="bg1"/>
                </a:solidFill>
                <a:latin typeface="Calibri" panose="020F0502020204030204" pitchFamily="34" charset="0"/>
                <a:cs typeface="Calibri" panose="020F0502020204030204" pitchFamily="34" charset="0"/>
              </a:rPr>
              <a:t>The </a:t>
            </a:r>
            <a:r>
              <a:rPr lang="en-US" sz="2800" b="0" i="0" u="none" strike="noStrike" dirty="0">
                <a:solidFill>
                  <a:schemeClr val="bg1"/>
                </a:solidFill>
                <a:effectLst/>
                <a:latin typeface="Calibri" panose="020F0502020204030204" pitchFamily="34" charset="0"/>
                <a:cs typeface="Calibri" panose="020F0502020204030204" pitchFamily="34" charset="0"/>
              </a:rPr>
              <a:t>Chief Pastor called them together. Those </a:t>
            </a:r>
            <a:r>
              <a:rPr lang="en-US" sz="2800" dirty="0">
                <a:solidFill>
                  <a:schemeClr val="bg1"/>
                </a:solidFill>
                <a:latin typeface="Calibri" panose="020F0502020204030204" pitchFamily="34" charset="0"/>
                <a:cs typeface="Calibri" panose="020F0502020204030204" pitchFamily="34" charset="0"/>
              </a:rPr>
              <a:t>in leadership assembled</a:t>
            </a:r>
          </a:p>
          <a:p>
            <a:pPr marL="457200" indent="-457200">
              <a:buFont typeface="+mj-lt"/>
              <a:buAutoNum type="arabicPeriod"/>
            </a:pPr>
            <a:r>
              <a:rPr lang="en-US" sz="2800" dirty="0">
                <a:solidFill>
                  <a:schemeClr val="bg1"/>
                </a:solidFill>
                <a:latin typeface="Calibri" panose="020F0502020204030204" pitchFamily="34" charset="0"/>
                <a:cs typeface="Calibri" panose="020F0502020204030204" pitchFamily="34" charset="0"/>
              </a:rPr>
              <a:t>They established all of the items for worship.</a:t>
            </a:r>
          </a:p>
          <a:p>
            <a:pPr marL="457200" indent="-457200">
              <a:buFont typeface="+mj-lt"/>
              <a:buAutoNum type="arabicPeriod"/>
            </a:pPr>
            <a:r>
              <a:rPr lang="en-US" sz="2800" dirty="0">
                <a:solidFill>
                  <a:schemeClr val="bg1"/>
                </a:solidFill>
                <a:latin typeface="Calibri" panose="020F0502020204030204" pitchFamily="34" charset="0"/>
                <a:cs typeface="Calibri" panose="020F0502020204030204" pitchFamily="34" charset="0"/>
              </a:rPr>
              <a:t>They brought their offerings into the Temple </a:t>
            </a:r>
          </a:p>
          <a:p>
            <a:pPr marL="457200" indent="-457200">
              <a:buFont typeface="+mj-lt"/>
              <a:buAutoNum type="arabicPeriod"/>
            </a:pPr>
            <a:r>
              <a:rPr lang="en-US" sz="2800" b="0" i="0" u="none" strike="noStrike" dirty="0">
                <a:solidFill>
                  <a:schemeClr val="bg1"/>
                </a:solidFill>
                <a:effectLst/>
                <a:latin typeface="Calibri" panose="020F0502020204030204" pitchFamily="34" charset="0"/>
                <a:cs typeface="Calibri" panose="020F0502020204030204" pitchFamily="34" charset="0"/>
              </a:rPr>
              <a:t>They assembled with the singers and musicians to Worship and Praise </a:t>
            </a:r>
          </a:p>
          <a:p>
            <a:pPr marL="457200" indent="-457200">
              <a:buFont typeface="+mj-lt"/>
              <a:buAutoNum type="arabicPeriod"/>
            </a:pPr>
            <a:r>
              <a:rPr lang="en-US" sz="2800" dirty="0">
                <a:solidFill>
                  <a:schemeClr val="bg1"/>
                </a:solidFill>
                <a:latin typeface="Calibri" panose="020F0502020204030204" pitchFamily="34" charset="0"/>
                <a:cs typeface="Calibri" panose="020F0502020204030204" pitchFamily="34" charset="0"/>
              </a:rPr>
              <a:t>They humbled themselves in Prayer and  Song</a:t>
            </a:r>
          </a:p>
          <a:p>
            <a:pPr marL="457200" indent="-457200">
              <a:buFont typeface="+mj-lt"/>
              <a:buAutoNum type="arabicPeriod"/>
            </a:pPr>
            <a:r>
              <a:rPr lang="en-US" sz="2800" u="sng" dirty="0">
                <a:solidFill>
                  <a:srgbClr val="FFFF00"/>
                </a:solidFill>
                <a:latin typeface="Calibri" panose="020F0502020204030204" pitchFamily="34" charset="0"/>
                <a:cs typeface="Calibri" panose="020F0502020204030204" pitchFamily="34" charset="0"/>
              </a:rPr>
              <a:t>God Moved throughout the TEMPLE through the CLOUD of GLORY – The HOLY Spirit </a:t>
            </a:r>
            <a:r>
              <a:rPr lang="en-US" sz="2800" dirty="0">
                <a:solidFill>
                  <a:srgbClr val="FFFF00"/>
                </a:solidFill>
                <a:latin typeface="Calibri" panose="020F0502020204030204" pitchFamily="34" charset="0"/>
                <a:cs typeface="Calibri" panose="020F0502020204030204" pitchFamily="34" charset="0"/>
              </a:rPr>
              <a:t>and the ministers and priests could not do anything but WORSHIP GOD.</a:t>
            </a:r>
          </a:p>
          <a:p>
            <a:pPr marL="457200" indent="-457200">
              <a:buFont typeface="+mj-lt"/>
              <a:buAutoNum type="arabicPeriod"/>
            </a:pPr>
            <a:r>
              <a:rPr lang="en-US" sz="2800" b="0" i="0" u="none" strike="noStrike" dirty="0">
                <a:solidFill>
                  <a:schemeClr val="bg1"/>
                </a:solidFill>
                <a:effectLst/>
                <a:latin typeface="Calibri" panose="020F0502020204030204" pitchFamily="34" charset="0"/>
                <a:cs typeface="Calibri" panose="020F0502020204030204" pitchFamily="34" charset="0"/>
              </a:rPr>
              <a:t>That opened the </a:t>
            </a:r>
            <a:r>
              <a:rPr lang="en-US" sz="2800" dirty="0">
                <a:solidFill>
                  <a:schemeClr val="bg1"/>
                </a:solidFill>
                <a:latin typeface="Calibri" panose="020F0502020204030204" pitchFamily="34" charset="0"/>
                <a:cs typeface="Calibri" panose="020F0502020204030204" pitchFamily="34" charset="0"/>
              </a:rPr>
              <a:t>door for King Solomon to pray…the result is II Chronicles 7:14.</a:t>
            </a:r>
            <a:endParaRPr lang="en-US" sz="2800" b="0" i="0" u="none" strike="noStrike"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386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082F-01AB-6E87-ECFC-62B407820155}"/>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C5EE7353-B224-4FB4-A61C-335BB4683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728FAC5-C913-0E37-6241-1A148DB7CB7F}"/>
              </a:ext>
            </a:extLst>
          </p:cNvPr>
          <p:cNvSpPr/>
          <p:nvPr/>
        </p:nvSpPr>
        <p:spPr>
          <a:xfrm>
            <a:off x="295272" y="1137920"/>
            <a:ext cx="11481955" cy="4779703"/>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2780F16-EAF5-9D53-5BC3-865DEDA7A381}"/>
              </a:ext>
            </a:extLst>
          </p:cNvPr>
          <p:cNvSpPr txBox="1"/>
          <p:nvPr/>
        </p:nvSpPr>
        <p:spPr>
          <a:xfrm>
            <a:off x="295272" y="223520"/>
            <a:ext cx="11657726" cy="6578724"/>
          </a:xfrm>
          <a:prstGeom prst="rect">
            <a:avLst/>
          </a:prstGeom>
          <a:solidFill>
            <a:schemeClr val="accent6">
              <a:lumMod val="50000"/>
            </a:schemeClr>
          </a:solidFill>
        </p:spPr>
        <p:txBody>
          <a:bodyPr wrap="square">
            <a:spAutoFit/>
          </a:bodyPr>
          <a:lstStyle/>
          <a:p>
            <a:r>
              <a:rPr lang="en-US" sz="3000" u="sng" dirty="0">
                <a:solidFill>
                  <a:schemeClr val="bg1"/>
                </a:solidFill>
                <a:latin typeface="Abadi" panose="020B0604020104020204" pitchFamily="34" charset="0"/>
              </a:rPr>
              <a:t>Application for today:</a:t>
            </a:r>
          </a:p>
          <a:p>
            <a:endParaRPr lang="en-US" sz="3000" b="0" i="0" u="sng" strike="noStrike" dirty="0">
              <a:solidFill>
                <a:schemeClr val="bg1"/>
              </a:solidFill>
              <a:effectLst/>
              <a:latin typeface="Abadi" panose="020B0604020104020204" pitchFamily="34" charset="0"/>
            </a:endParaRPr>
          </a:p>
          <a:p>
            <a:pPr marL="457200" indent="-457200">
              <a:buFont typeface="+mj-lt"/>
              <a:buAutoNum type="arabicPeriod"/>
            </a:pPr>
            <a:r>
              <a:rPr lang="en-US" sz="3000" i="0" u="none" strike="noStrike" dirty="0">
                <a:solidFill>
                  <a:schemeClr val="bg1"/>
                </a:solidFill>
                <a:effectLst/>
                <a:latin typeface="Calibri" panose="020F0502020204030204" pitchFamily="34" charset="0"/>
                <a:cs typeface="Calibri" panose="020F0502020204030204" pitchFamily="34" charset="0"/>
              </a:rPr>
              <a:t>The Temple was prepared.  </a:t>
            </a:r>
          </a:p>
          <a:p>
            <a:r>
              <a:rPr lang="en-US" sz="3000" i="0" u="none" strike="noStrike" dirty="0">
                <a:solidFill>
                  <a:schemeClr val="bg1"/>
                </a:solidFill>
                <a:effectLst/>
                <a:latin typeface="Calibri" panose="020F0502020204030204" pitchFamily="34" charset="0"/>
                <a:cs typeface="Calibri" panose="020F0502020204030204" pitchFamily="34" charset="0"/>
              </a:rPr>
              <a:t>(We are the temple of the Holy Spirit. Are we prepared?)</a:t>
            </a:r>
          </a:p>
          <a:p>
            <a:endParaRPr lang="en-US" sz="1100" i="0" u="none" strike="noStrike" dirty="0">
              <a:solidFill>
                <a:schemeClr val="bg1"/>
              </a:solidFill>
              <a:effectLst/>
              <a:latin typeface="Calibri" panose="020F0502020204030204" pitchFamily="34" charset="0"/>
              <a:cs typeface="Calibri" panose="020F0502020204030204" pitchFamily="34" charset="0"/>
            </a:endParaRPr>
          </a:p>
          <a:p>
            <a:r>
              <a:rPr lang="en-US" sz="3000" dirty="0">
                <a:solidFill>
                  <a:schemeClr val="bg1"/>
                </a:solidFill>
                <a:latin typeface="Calibri" panose="020F0502020204030204" pitchFamily="34" charset="0"/>
                <a:cs typeface="Calibri" panose="020F0502020204030204" pitchFamily="34" charset="0"/>
              </a:rPr>
              <a:t>2. The people came together on one accord</a:t>
            </a:r>
          </a:p>
          <a:p>
            <a:r>
              <a:rPr lang="en-US" sz="3000" dirty="0">
                <a:solidFill>
                  <a:schemeClr val="bg1"/>
                </a:solidFill>
                <a:latin typeface="Calibri" panose="020F0502020204030204" pitchFamily="34" charset="0"/>
                <a:cs typeface="Calibri" panose="020F0502020204030204" pitchFamily="34" charset="0"/>
              </a:rPr>
              <a:t>(When the body of Believers comes together on one accord, God is there!!)</a:t>
            </a:r>
          </a:p>
          <a:p>
            <a:endParaRPr lang="en-US" sz="1000" dirty="0">
              <a:solidFill>
                <a:schemeClr val="bg1"/>
              </a:solidFill>
              <a:latin typeface="Calibri" panose="020F0502020204030204" pitchFamily="34" charset="0"/>
              <a:cs typeface="Calibri" panose="020F0502020204030204" pitchFamily="34" charset="0"/>
            </a:endParaRPr>
          </a:p>
          <a:p>
            <a:pPr marL="514350" indent="-514350">
              <a:buAutoNum type="arabicPeriod" startAt="3"/>
            </a:pPr>
            <a:r>
              <a:rPr lang="en-US" sz="3000" i="0" u="none" strike="noStrike" dirty="0">
                <a:solidFill>
                  <a:schemeClr val="bg1"/>
                </a:solidFill>
                <a:effectLst/>
                <a:latin typeface="Calibri" panose="020F0502020204030204" pitchFamily="34" charset="0"/>
                <a:cs typeface="Calibri" panose="020F0502020204030204" pitchFamily="34" charset="0"/>
              </a:rPr>
              <a:t>They offered sacrifices unto the Lord. </a:t>
            </a:r>
            <a:endParaRPr lang="en-US" sz="1050" i="0" u="none" strike="noStrike" dirty="0">
              <a:solidFill>
                <a:schemeClr val="bg1"/>
              </a:solidFill>
              <a:effectLst/>
              <a:latin typeface="Calibri" panose="020F0502020204030204" pitchFamily="34" charset="0"/>
              <a:cs typeface="Calibri" panose="020F0502020204030204" pitchFamily="34" charset="0"/>
            </a:endParaRPr>
          </a:p>
          <a:p>
            <a:r>
              <a:rPr lang="en-US" sz="3000" i="0" u="none" strike="noStrike" dirty="0">
                <a:solidFill>
                  <a:schemeClr val="bg1"/>
                </a:solidFill>
                <a:effectLst/>
                <a:latin typeface="Calibri" panose="020F0502020204030204" pitchFamily="34" charset="0"/>
                <a:cs typeface="Calibri" panose="020F0502020204030204" pitchFamily="34" charset="0"/>
              </a:rPr>
              <a:t>(God gave first to us…</a:t>
            </a:r>
            <a:r>
              <a:rPr lang="en-US" sz="3000" dirty="0">
                <a:solidFill>
                  <a:schemeClr val="bg1"/>
                </a:solidFill>
                <a:latin typeface="Calibri" panose="020F0502020204030204" pitchFamily="34" charset="0"/>
                <a:cs typeface="Calibri" panose="020F0502020204030204" pitchFamily="34" charset="0"/>
              </a:rPr>
              <a:t>W</a:t>
            </a:r>
            <a:r>
              <a:rPr lang="en-US" sz="3000" i="0" u="none" strike="noStrike" dirty="0">
                <a:solidFill>
                  <a:schemeClr val="bg1"/>
                </a:solidFill>
                <a:effectLst/>
                <a:latin typeface="Calibri" panose="020F0502020204030204" pitchFamily="34" charset="0"/>
                <a:cs typeface="Calibri" panose="020F0502020204030204" pitchFamily="34" charset="0"/>
              </a:rPr>
              <a:t>e should give freely to God)</a:t>
            </a:r>
          </a:p>
          <a:p>
            <a:endParaRPr lang="en-US" sz="1050" i="0" u="none" strike="noStrike" dirty="0">
              <a:solidFill>
                <a:schemeClr val="bg1"/>
              </a:solidFill>
              <a:effectLst/>
              <a:latin typeface="Calibri" panose="020F0502020204030204" pitchFamily="34" charset="0"/>
              <a:cs typeface="Calibri" panose="020F0502020204030204" pitchFamily="34" charset="0"/>
            </a:endParaRPr>
          </a:p>
          <a:p>
            <a:r>
              <a:rPr lang="en-US" sz="3000" i="0" u="none" strike="noStrike" dirty="0">
                <a:solidFill>
                  <a:schemeClr val="bg1"/>
                </a:solidFill>
                <a:effectLst/>
                <a:latin typeface="Calibri" panose="020F0502020204030204" pitchFamily="34" charset="0"/>
                <a:cs typeface="Calibri" panose="020F0502020204030204" pitchFamily="34" charset="0"/>
              </a:rPr>
              <a:t>4.  They all humbled themselves in prayer, song, music, and called on the name of the LORD together.  </a:t>
            </a:r>
          </a:p>
          <a:p>
            <a:r>
              <a:rPr lang="en-US" sz="3000" i="0" u="none" strike="noStrike" dirty="0">
                <a:solidFill>
                  <a:schemeClr val="bg1"/>
                </a:solidFill>
                <a:effectLst/>
                <a:latin typeface="Calibri" panose="020F0502020204030204" pitchFamily="34" charset="0"/>
                <a:cs typeface="Calibri" panose="020F0502020204030204" pitchFamily="34" charset="0"/>
              </a:rPr>
              <a:t>(When we sing unto the Lord to Bless His Name…God honors us with answered prayer)</a:t>
            </a:r>
          </a:p>
        </p:txBody>
      </p:sp>
    </p:spTree>
    <p:extLst>
      <p:ext uri="{BB962C8B-B14F-4D97-AF65-F5344CB8AC3E}">
        <p14:creationId xmlns:p14="http://schemas.microsoft.com/office/powerpoint/2010/main" val="1349747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C2A96-81E6-6A9D-264C-C41055E16D7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BACC8C72-555D-C62B-07FF-BB51D8CCA2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B26535-49A6-6BC8-E972-2404A8625CFA}"/>
              </a:ext>
            </a:extLst>
          </p:cNvPr>
          <p:cNvSpPr/>
          <p:nvPr/>
        </p:nvSpPr>
        <p:spPr>
          <a:xfrm>
            <a:off x="588414" y="2140741"/>
            <a:ext cx="10786571" cy="3789737"/>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solidFill>
                  <a:schemeClr val="tx1"/>
                </a:solidFill>
              </a:rPr>
              <a:t>1. What were the Multi-Dimensional Aspects of Worship in the story of the Dedication of Solomon’s Temple?</a:t>
            </a:r>
          </a:p>
          <a:p>
            <a:endParaRPr lang="en-US" sz="4400" b="1" dirty="0">
              <a:solidFill>
                <a:schemeClr val="tx1"/>
              </a:solidFill>
            </a:endParaRPr>
          </a:p>
          <a:p>
            <a:r>
              <a:rPr lang="en-US" sz="4400" b="1" dirty="0">
                <a:solidFill>
                  <a:schemeClr val="tx1"/>
                </a:solidFill>
              </a:rPr>
              <a:t>2. How many do we relate to? Or have included in our Worship?</a:t>
            </a:r>
          </a:p>
        </p:txBody>
      </p:sp>
      <p:sp>
        <p:nvSpPr>
          <p:cNvPr id="5" name="TextBox 4">
            <a:extLst>
              <a:ext uri="{FF2B5EF4-FFF2-40B4-BE49-F238E27FC236}">
                <a16:creationId xmlns:a16="http://schemas.microsoft.com/office/drawing/2014/main" id="{67E15CE0-34EA-C44E-0009-51B51A48AD1C}"/>
              </a:ext>
            </a:extLst>
          </p:cNvPr>
          <p:cNvSpPr txBox="1"/>
          <p:nvPr/>
        </p:nvSpPr>
        <p:spPr>
          <a:xfrm>
            <a:off x="303069" y="574097"/>
            <a:ext cx="11357262" cy="1200329"/>
          </a:xfrm>
          <a:prstGeom prst="rect">
            <a:avLst/>
          </a:prstGeom>
          <a:solidFill>
            <a:schemeClr val="accent6">
              <a:lumMod val="50000"/>
            </a:schemeClr>
          </a:solidFill>
        </p:spPr>
        <p:txBody>
          <a:bodyPr wrap="square" rtlCol="0">
            <a:spAutoFit/>
          </a:bodyPr>
          <a:lstStyle/>
          <a:p>
            <a:pPr algn="ctr"/>
            <a:r>
              <a:rPr lang="en-US" sz="7200" b="1" dirty="0">
                <a:solidFill>
                  <a:schemeClr val="bg1"/>
                </a:solidFill>
              </a:rPr>
              <a:t>QUESTION?</a:t>
            </a:r>
          </a:p>
        </p:txBody>
      </p:sp>
    </p:spTree>
    <p:extLst>
      <p:ext uri="{BB962C8B-B14F-4D97-AF65-F5344CB8AC3E}">
        <p14:creationId xmlns:p14="http://schemas.microsoft.com/office/powerpoint/2010/main" val="695099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492269" y="1534160"/>
            <a:ext cx="11022158" cy="5191760"/>
          </a:xfrm>
          <a:prstGeom prst="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Tx/>
              <a:buAutoNum type="arabicPeriod"/>
            </a:pPr>
            <a:r>
              <a:rPr lang="en-US" sz="4000" b="1" u="sng" strike="sngStrike" dirty="0">
                <a:solidFill>
                  <a:schemeClr val="bg1"/>
                </a:solidFill>
                <a:latin typeface="Amasis MT Pro" panose="02040504050005020304" pitchFamily="18" charset="0"/>
                <a:hlinkClick r:id="rId3">
                  <a:extLst>
                    <a:ext uri="{A12FA001-AC4F-418D-AE19-62706E023703}">
                      <ahyp:hlinkClr xmlns:ahyp="http://schemas.microsoft.com/office/drawing/2018/hyperlinkcolor" val="tx"/>
                    </a:ext>
                  </a:extLst>
                </a:hlinkClick>
              </a:rPr>
              <a:t>Public Worship</a:t>
            </a:r>
            <a:r>
              <a:rPr lang="en-US" sz="4000" b="1" u="sng" strike="sngStrike" dirty="0">
                <a:solidFill>
                  <a:schemeClr val="bg1"/>
                </a:solidFill>
                <a:latin typeface="Amasis MT Pro" panose="02040504050005020304" pitchFamily="18" charset="0"/>
              </a:rPr>
              <a:t> (Corporate/Community)</a:t>
            </a:r>
            <a:endParaRPr lang="en-US" sz="4000" strike="sngStrike" dirty="0">
              <a:solidFill>
                <a:schemeClr val="bg1"/>
              </a:solidFill>
              <a:latin typeface="Amasis MT Pro" panose="02040504050005020304" pitchFamily="18" charset="0"/>
            </a:endParaRPr>
          </a:p>
          <a:p>
            <a:pPr marL="457200" indent="-457200">
              <a:buAutoNum type="arabicPeriod"/>
            </a:pPr>
            <a:r>
              <a:rPr lang="en-US" sz="4000" b="1" u="sng" dirty="0">
                <a:solidFill>
                  <a:schemeClr val="bg1"/>
                </a:solidFill>
                <a:latin typeface="Amasis MT Pro" panose="02040504050005020304" pitchFamily="18" charset="0"/>
                <a:hlinkClick r:id="rId4">
                  <a:extLst>
                    <a:ext uri="{A12FA001-AC4F-418D-AE19-62706E023703}">
                      <ahyp:hlinkClr xmlns:ahyp="http://schemas.microsoft.com/office/drawing/2018/hyperlinkcolor" val="tx"/>
                    </a:ext>
                  </a:extLst>
                </a:hlinkClick>
              </a:rPr>
              <a:t>Private Worship</a:t>
            </a:r>
            <a:r>
              <a:rPr lang="en-US" sz="4000" b="1" u="sng" dirty="0">
                <a:solidFill>
                  <a:schemeClr val="bg1"/>
                </a:solidFill>
                <a:latin typeface="Amasis MT Pro" panose="02040504050005020304" pitchFamily="18" charset="0"/>
              </a:rPr>
              <a:t> – ( Personal/Individual)</a:t>
            </a:r>
            <a:endParaRPr lang="en-US" sz="4000" dirty="0">
              <a:solidFill>
                <a:schemeClr val="bg1"/>
              </a:solidFill>
              <a:latin typeface="Amasis MT Pro" panose="02040504050005020304" pitchFamily="18" charset="0"/>
            </a:endParaRPr>
          </a:p>
          <a:p>
            <a:pPr marL="457200" indent="-457200">
              <a:buAutoNum type="arabicPeriod"/>
            </a:pPr>
            <a:r>
              <a:rPr lang="en-US" sz="4000" b="1" u="sng" dirty="0">
                <a:solidFill>
                  <a:schemeClr val="bg1"/>
                </a:solidFill>
                <a:latin typeface="Amasis MT Pro" panose="02040504050005020304" pitchFamily="18" charset="0"/>
                <a:hlinkClick r:id="rId5">
                  <a:extLst>
                    <a:ext uri="{A12FA001-AC4F-418D-AE19-62706E023703}">
                      <ahyp:hlinkClr xmlns:ahyp="http://schemas.microsoft.com/office/drawing/2018/hyperlinkcolor" val="tx"/>
                    </a:ext>
                  </a:extLst>
                </a:hlinkClick>
              </a:rPr>
              <a:t>Ritual Based Worship</a:t>
            </a:r>
            <a:r>
              <a:rPr lang="en-US" sz="4000" b="1" u="sng" dirty="0">
                <a:solidFill>
                  <a:schemeClr val="bg1"/>
                </a:solidFill>
                <a:latin typeface="Amasis MT Pro" panose="02040504050005020304" pitchFamily="18" charset="0"/>
              </a:rPr>
              <a:t> – (Liturgy-based)</a:t>
            </a:r>
          </a:p>
          <a:p>
            <a:pPr marL="457200" indent="-457200">
              <a:buAutoNum type="arabicPeriod"/>
            </a:pPr>
            <a:r>
              <a:rPr lang="en-US" sz="4000" b="1" u="sng" dirty="0">
                <a:solidFill>
                  <a:schemeClr val="bg1"/>
                </a:solidFill>
                <a:latin typeface="Amasis MT Pro" panose="02040504050005020304" pitchFamily="18" charset="0"/>
              </a:rPr>
              <a:t>Sacrificial – (Submission, Fasting, Giving, Contrition)</a:t>
            </a:r>
            <a:endParaRPr lang="en-US" sz="3600" dirty="0">
              <a:solidFill>
                <a:schemeClr val="bg1"/>
              </a:solidFill>
              <a:latin typeface="Amasis MT Pro Medium" panose="02040604050005020304" pitchFamily="18" charset="0"/>
            </a:endParaRPr>
          </a:p>
          <a:p>
            <a:pPr marL="457200" indent="-457200">
              <a:buAutoNum type="arabicPeriod"/>
            </a:pPr>
            <a:r>
              <a:rPr lang="en-US" sz="4000" b="1" u="sng" dirty="0">
                <a:solidFill>
                  <a:schemeClr val="bg1"/>
                </a:solidFill>
                <a:latin typeface="Amasis MT Pro" panose="02040504050005020304" pitchFamily="18" charset="0"/>
                <a:hlinkClick r:id="rId6">
                  <a:extLst>
                    <a:ext uri="{A12FA001-AC4F-418D-AE19-62706E023703}">
                      <ahyp:hlinkClr xmlns:ahyp="http://schemas.microsoft.com/office/drawing/2018/hyperlinkcolor" val="tx"/>
                    </a:ext>
                  </a:extLst>
                </a:hlinkClick>
              </a:rPr>
              <a:t>Non-liturgical Worship</a:t>
            </a:r>
            <a:r>
              <a:rPr lang="en-US" sz="4000" b="1" u="sng" dirty="0">
                <a:solidFill>
                  <a:schemeClr val="bg1"/>
                </a:solidFill>
                <a:latin typeface="Amasis MT Pro" panose="02040504050005020304" pitchFamily="18" charset="0"/>
              </a:rPr>
              <a:t> – (Service to others, Thanksgiving)</a:t>
            </a:r>
          </a:p>
        </p:txBody>
      </p:sp>
      <p:sp>
        <p:nvSpPr>
          <p:cNvPr id="5" name="TextBox 4">
            <a:extLst>
              <a:ext uri="{FF2B5EF4-FFF2-40B4-BE49-F238E27FC236}">
                <a16:creationId xmlns:a16="http://schemas.microsoft.com/office/drawing/2014/main" id="{138E5647-824A-6040-BE15-FB6F083AC0F0}"/>
              </a:ext>
            </a:extLst>
          </p:cNvPr>
          <p:cNvSpPr txBox="1"/>
          <p:nvPr/>
        </p:nvSpPr>
        <p:spPr>
          <a:xfrm>
            <a:off x="587087" y="332509"/>
            <a:ext cx="10832522" cy="1631216"/>
          </a:xfrm>
          <a:prstGeom prst="rect">
            <a:avLst/>
          </a:prstGeom>
          <a:no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My Next Sections</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4FE0E7AB-B088-7FCB-0D6D-AFD294B79A2F}"/>
              </a:ext>
            </a:extLst>
          </p:cNvPr>
          <p:cNvCxnSpPr/>
          <p:nvPr/>
        </p:nvCxnSpPr>
        <p:spPr>
          <a:xfrm>
            <a:off x="919249" y="16533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0AF0-9BCF-711F-691D-39480F908B94}"/>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45D1832-98E1-8292-52AE-84E4CD20B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39B71D7-C632-AC86-406E-9E9E7E8BCA38}"/>
              </a:ext>
            </a:extLst>
          </p:cNvPr>
          <p:cNvSpPr/>
          <p:nvPr/>
        </p:nvSpPr>
        <p:spPr>
          <a:xfrm>
            <a:off x="587087" y="169357"/>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5" name="TextBox 4">
            <a:extLst>
              <a:ext uri="{FF2B5EF4-FFF2-40B4-BE49-F238E27FC236}">
                <a16:creationId xmlns:a16="http://schemas.microsoft.com/office/drawing/2014/main" id="{AA8E25F6-AA2C-DC9A-3973-0C143133CD31}"/>
              </a:ext>
            </a:extLst>
          </p:cNvPr>
          <p:cNvSpPr txBox="1"/>
          <p:nvPr/>
        </p:nvSpPr>
        <p:spPr>
          <a:xfrm>
            <a:off x="587087" y="332509"/>
            <a:ext cx="10832522" cy="4678204"/>
          </a:xfrm>
          <a:prstGeom prst="rect">
            <a:avLst/>
          </a:prstGeom>
          <a:no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a:p>
            <a:pPr algn="ctr" fontAlgn="base"/>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 Your Time and Attention</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D4107D15-408A-AE75-60B7-3E8F175C138B}"/>
              </a:ext>
            </a:extLst>
          </p:cNvPr>
          <p:cNvCxnSpPr/>
          <p:nvPr/>
        </p:nvCxnSpPr>
        <p:spPr>
          <a:xfrm>
            <a:off x="909089" y="17549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23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rgbClr val="C0000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3"/>
            <a:ext cx="11414413" cy="3515851"/>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880039"/>
            <a:ext cx="11414413" cy="3416320"/>
          </a:xfrm>
          <a:prstGeom prst="rect">
            <a:avLst/>
          </a:prstGeom>
          <a:noFill/>
        </p:spPr>
        <p:txBody>
          <a:bodyPr wrap="square" rtlCol="0">
            <a:spAutoFit/>
          </a:bodyPr>
          <a:lstStyle/>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Multi-Dimensional Phenomenon of Worship</a:t>
            </a:r>
          </a:p>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 II</a:t>
            </a:r>
          </a:p>
        </p:txBody>
      </p:sp>
      <p:sp>
        <p:nvSpPr>
          <p:cNvPr id="6" name="TextBox 5">
            <a:extLst>
              <a:ext uri="{FF2B5EF4-FFF2-40B4-BE49-F238E27FC236}">
                <a16:creationId xmlns:a16="http://schemas.microsoft.com/office/drawing/2014/main" id="{114D9B69-EE7B-7348-98C9-10C24E738DE8}"/>
              </a:ext>
            </a:extLst>
          </p:cNvPr>
          <p:cNvSpPr txBox="1"/>
          <p:nvPr/>
        </p:nvSpPr>
        <p:spPr>
          <a:xfrm>
            <a:off x="9021258" y="6068367"/>
            <a:ext cx="3044536" cy="646331"/>
          </a:xfrm>
          <a:prstGeom prst="rect">
            <a:avLst/>
          </a:prstGeom>
          <a:noFill/>
        </p:spPr>
        <p:txBody>
          <a:bodyPr wrap="square" rtlCol="0">
            <a:spAutoFit/>
          </a:bodyPr>
          <a:lstStyle/>
          <a:p>
            <a:pPr algn="ctr"/>
            <a:r>
              <a:rPr lang="en-US" b="1" dirty="0">
                <a:solidFill>
                  <a:schemeClr val="bg1"/>
                </a:solidFill>
              </a:rPr>
              <a:t>Dr. Mark E. Whitlock, Jr.</a:t>
            </a:r>
          </a:p>
          <a:p>
            <a:pPr algn="ctr"/>
            <a:r>
              <a:rPr lang="en-US" b="1" dirty="0">
                <a:solidFill>
                  <a:schemeClr val="bg1"/>
                </a:solidFill>
              </a:rPr>
              <a:t>Pastor</a:t>
            </a:r>
          </a:p>
        </p:txBody>
      </p:sp>
      <p:sp>
        <p:nvSpPr>
          <p:cNvPr id="2" name="TextBox 1">
            <a:extLst>
              <a:ext uri="{FF2B5EF4-FFF2-40B4-BE49-F238E27FC236}">
                <a16:creationId xmlns:a16="http://schemas.microsoft.com/office/drawing/2014/main" id="{968134B9-E74A-0A2D-D39A-2818E967095B}"/>
              </a:ext>
            </a:extLst>
          </p:cNvPr>
          <p:cNvSpPr txBox="1"/>
          <p:nvPr/>
        </p:nvSpPr>
        <p:spPr>
          <a:xfrm>
            <a:off x="463291" y="6063482"/>
            <a:ext cx="3750490" cy="646331"/>
          </a:xfrm>
          <a:prstGeom prst="rect">
            <a:avLst/>
          </a:prstGeom>
          <a:noFill/>
        </p:spPr>
        <p:txBody>
          <a:bodyPr wrap="square" rtlCol="0">
            <a:spAutoFit/>
          </a:bodyPr>
          <a:lstStyle/>
          <a:p>
            <a:pPr algn="ctr"/>
            <a:r>
              <a:rPr lang="en-US" b="1" dirty="0">
                <a:solidFill>
                  <a:schemeClr val="bg1"/>
                </a:solidFill>
              </a:rPr>
              <a:t>Dr. Debyii L. Sababu-Thomas, Facilitator</a:t>
            </a:r>
          </a:p>
        </p:txBody>
      </p:sp>
    </p:spTree>
    <p:extLst>
      <p:ext uri="{BB962C8B-B14F-4D97-AF65-F5344CB8AC3E}">
        <p14:creationId xmlns:p14="http://schemas.microsoft.com/office/powerpoint/2010/main" val="259588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396586" y="1413914"/>
            <a:ext cx="11398827" cy="4600805"/>
          </a:xfrm>
          <a:prstGeom prst="roundRect">
            <a:avLst/>
          </a:prstGeom>
          <a:solidFill>
            <a:srgbClr val="E73A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54836E-28D6-17B4-13E2-1391D12BDE9C}"/>
              </a:ext>
            </a:extLst>
          </p:cNvPr>
          <p:cNvSpPr txBox="1"/>
          <p:nvPr/>
        </p:nvSpPr>
        <p:spPr>
          <a:xfrm>
            <a:off x="0" y="1413915"/>
            <a:ext cx="11580669" cy="4855175"/>
          </a:xfrm>
          <a:prstGeom prst="rect">
            <a:avLst/>
          </a:prstGeom>
          <a:noFill/>
        </p:spPr>
        <p:txBody>
          <a:bodyPr wrap="square" rtlCol="0">
            <a:spAutoFit/>
          </a:bodyPr>
          <a:lstStyle/>
          <a:p>
            <a:pPr algn="ctr" fontAlgn="base"/>
            <a:r>
              <a:rPr lang="en-US" sz="2650" b="1" dirty="0">
                <a:solidFill>
                  <a:schemeClr val="bg1"/>
                </a:solidFill>
                <a:latin typeface="Calibri" panose="020F0502020204030204" pitchFamily="34" charset="0"/>
                <a:cs typeface="Calibri" panose="020F0502020204030204" pitchFamily="34" charset="0"/>
              </a:rPr>
              <a:t>Prayer​</a:t>
            </a:r>
          </a:p>
          <a:p>
            <a:pPr algn="ctr" fontAlgn="base"/>
            <a:r>
              <a:rPr lang="en-US" sz="2650" b="1" dirty="0">
                <a:solidFill>
                  <a:schemeClr val="bg1"/>
                </a:solidFill>
                <a:latin typeface="Calibri" panose="020F0502020204030204" pitchFamily="34" charset="0"/>
                <a:cs typeface="Calibri" panose="020F0502020204030204" pitchFamily="34" charset="0"/>
              </a:rPr>
              <a:t>Scriptures: John 4:21-24; Romans 12:1-2; John 17:17</a:t>
            </a:r>
          </a:p>
          <a:p>
            <a:pPr algn="ctr" fontAlgn="base"/>
            <a:endParaRPr lang="en-US" sz="2650" b="1" dirty="0">
              <a:solidFill>
                <a:schemeClr val="bg1"/>
              </a:solidFill>
              <a:latin typeface="Calibri" panose="020F0502020204030204" pitchFamily="34" charset="0"/>
              <a:cs typeface="Calibri" panose="020F0502020204030204" pitchFamily="34" charset="0"/>
            </a:endParaRPr>
          </a:p>
          <a:p>
            <a:pPr algn="ctr" fontAlgn="base"/>
            <a:r>
              <a:rPr lang="en-US" sz="2650" b="1" dirty="0">
                <a:solidFill>
                  <a:schemeClr val="bg1"/>
                </a:solidFill>
                <a:latin typeface="Calibri" panose="020F0502020204030204" pitchFamily="34" charset="0"/>
                <a:cs typeface="Calibri" panose="020F0502020204030204" pitchFamily="34" charset="0"/>
              </a:rPr>
              <a:t>​Review of last week’s Bible Study</a:t>
            </a:r>
          </a:p>
          <a:p>
            <a:pPr algn="ctr" fontAlgn="base"/>
            <a:r>
              <a:rPr lang="en-US" sz="2650" b="1" dirty="0">
                <a:solidFill>
                  <a:schemeClr val="bg1"/>
                </a:solidFill>
                <a:latin typeface="Calibri" panose="020F0502020204030204" pitchFamily="34" charset="0"/>
                <a:cs typeface="Calibri" panose="020F0502020204030204" pitchFamily="34" charset="0"/>
              </a:rPr>
              <a:t>Characterizations of Worship</a:t>
            </a:r>
          </a:p>
          <a:p>
            <a:pPr algn="ctr" fontAlgn="base"/>
            <a:endParaRPr lang="en-US" sz="2650" b="1" dirty="0">
              <a:solidFill>
                <a:schemeClr val="bg1"/>
              </a:solidFill>
              <a:latin typeface="Calibri" panose="020F0502020204030204" pitchFamily="34" charset="0"/>
              <a:cs typeface="Calibri" panose="020F0502020204030204" pitchFamily="34" charset="0"/>
            </a:endParaRPr>
          </a:p>
          <a:p>
            <a:pPr algn="ctr" fontAlgn="base"/>
            <a:r>
              <a:rPr lang="en-US" sz="2650" b="1" dirty="0">
                <a:solidFill>
                  <a:schemeClr val="bg1"/>
                </a:solidFill>
                <a:latin typeface="Calibri" panose="020F0502020204030204" pitchFamily="34" charset="0"/>
                <a:cs typeface="Calibri" panose="020F0502020204030204" pitchFamily="34" charset="0"/>
              </a:rPr>
              <a:t>Characterizations of Authentic Worship – Psalm 29:2</a:t>
            </a:r>
          </a:p>
          <a:p>
            <a:pPr algn="ctr" fontAlgn="base"/>
            <a:r>
              <a:rPr lang="en-US" sz="2650" b="1" dirty="0">
                <a:solidFill>
                  <a:schemeClr val="bg1"/>
                </a:solidFill>
                <a:latin typeface="Calibri" panose="020F0502020204030204" pitchFamily="34" charset="0"/>
                <a:cs typeface="Calibri" panose="020F0502020204030204" pitchFamily="34" charset="0"/>
              </a:rPr>
              <a:t>The Multi-Dimensionality of Worship – Psalm 104:24</a:t>
            </a:r>
          </a:p>
          <a:p>
            <a:pPr algn="ctr" fontAlgn="base"/>
            <a:endParaRPr lang="en-US" sz="2650" b="1" dirty="0">
              <a:solidFill>
                <a:schemeClr val="bg1"/>
              </a:solidFill>
              <a:latin typeface="Calibri" panose="020F0502020204030204" pitchFamily="34" charset="0"/>
              <a:cs typeface="Calibri" panose="020F0502020204030204" pitchFamily="34" charset="0"/>
            </a:endParaRPr>
          </a:p>
          <a:p>
            <a:pPr algn="ctr" fontAlgn="base"/>
            <a:r>
              <a:rPr lang="en-US" sz="2650" b="1" dirty="0">
                <a:solidFill>
                  <a:schemeClr val="bg1"/>
                </a:solidFill>
                <a:latin typeface="Calibri" panose="020F0502020204030204" pitchFamily="34" charset="0"/>
                <a:cs typeface="Calibri" panose="020F0502020204030204" pitchFamily="34" charset="0"/>
              </a:rPr>
              <a:t>Questions and Answers</a:t>
            </a:r>
          </a:p>
          <a:p>
            <a:pPr algn="ctr" fontAlgn="base"/>
            <a:r>
              <a:rPr lang="en-US" sz="2650" b="1" dirty="0">
                <a:solidFill>
                  <a:schemeClr val="bg1"/>
                </a:solidFill>
                <a:latin typeface="Calibri" panose="020F0502020204030204" pitchFamily="34" charset="0"/>
                <a:cs typeface="Calibri" panose="020F0502020204030204" pitchFamily="34" charset="0"/>
              </a:rPr>
              <a:t>Closing Prayer  &amp; Offering</a:t>
            </a:r>
          </a:p>
          <a:p>
            <a:endParaRPr lang="en-US" dirty="0">
              <a:solidFill>
                <a:schemeClr val="bg1"/>
              </a:solidFill>
            </a:endParaRPr>
          </a:p>
        </p:txBody>
      </p:sp>
    </p:spTree>
    <p:extLst>
      <p:ext uri="{BB962C8B-B14F-4D97-AF65-F5344CB8AC3E}">
        <p14:creationId xmlns:p14="http://schemas.microsoft.com/office/powerpoint/2010/main" val="92582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A9290F-D063-C9AE-D104-2C13F2CD2EB8}"/>
              </a:ext>
            </a:extLst>
          </p:cNvPr>
          <p:cNvSpPr txBox="1"/>
          <p:nvPr/>
        </p:nvSpPr>
        <p:spPr>
          <a:xfrm>
            <a:off x="259773" y="654627"/>
            <a:ext cx="11871614" cy="6001643"/>
          </a:xfrm>
          <a:prstGeom prst="rect">
            <a:avLst/>
          </a:prstGeom>
          <a:solidFill>
            <a:schemeClr val="bg1"/>
          </a:solidFill>
        </p:spPr>
        <p:txBody>
          <a:bodyPr wrap="square" rtlCol="0">
            <a:spAutoFit/>
          </a:bodyPr>
          <a:lstStyle/>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4:21-24</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“Woman,” Jesus replied, “believe me, a time is coming when you will worship the Father neither on this mountain nor in Jerusalem. You Samaritans worship what you do not know; we worship what we do know, for salvation is from the Jews. Yet a time is coming and has now come when the </a:t>
            </a:r>
          </a:p>
          <a:p>
            <a:pPr algn="ctr" fontAlgn="base"/>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true worshipers will worship the Father in the Spirit and in Truth</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for they are the kind of worshipers the Father seeks. God is spirit, and his worshipers must worship in the Spirit and in truth.”​</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Romans 12:1-2</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“Therefore, I urge you, brothers and sisters, in view of God’s mercy, to</a:t>
            </a:r>
          </a:p>
          <a:p>
            <a:pPr algn="ctr" fontAlgn="base"/>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offer your bodies as a living sacrifice, holy and pleasing to God</a:t>
            </a:r>
            <a:r>
              <a:rPr lang="en-US" sz="2400" b="1"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a:p>
            <a:pPr algn="ctr" fontAlgn="base"/>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this is your true and proper worship</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Do not conform to the pattern of this world but be transformed by the renewing of your mind. Then you will be able to test and approve what God’s will is—his good, pleasing and perfect will.​”</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17:17</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“Sanctify them by the truth; </a:t>
            </a:r>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your word is truth</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p:txBody>
      </p:sp>
      <p:sp>
        <p:nvSpPr>
          <p:cNvPr id="2" name="TextBox 1">
            <a:extLst>
              <a:ext uri="{FF2B5EF4-FFF2-40B4-BE49-F238E27FC236}">
                <a16:creationId xmlns:a16="http://schemas.microsoft.com/office/drawing/2014/main" id="{A9D6B73A-CA66-76EE-26AD-8B29A13D90D5}"/>
              </a:ext>
            </a:extLst>
          </p:cNvPr>
          <p:cNvSpPr txBox="1"/>
          <p:nvPr/>
        </p:nvSpPr>
        <p:spPr>
          <a:xfrm>
            <a:off x="3058333" y="63501"/>
            <a:ext cx="6014720" cy="584775"/>
          </a:xfrm>
          <a:prstGeom prst="rect">
            <a:avLst/>
          </a:prstGeom>
          <a:solidFill>
            <a:schemeClr val="bg1">
              <a:lumMod val="95000"/>
            </a:schemeClr>
          </a:solidFill>
          <a:ln w="38100">
            <a:solidFill>
              <a:srgbClr val="C00000"/>
            </a:solidFill>
          </a:ln>
        </p:spPr>
        <p:txBody>
          <a:bodyPr wrap="square" rtlCol="0">
            <a:spAutoFit/>
          </a:bodyPr>
          <a:lstStyle/>
          <a:p>
            <a:pPr algn="ctr"/>
            <a:r>
              <a:rPr lang="en-US" sz="3200" b="1" dirty="0">
                <a:solidFill>
                  <a:srgbClr val="C00000"/>
                </a:solidFill>
              </a:rPr>
              <a:t>Foundational Scriptures</a:t>
            </a:r>
          </a:p>
        </p:txBody>
      </p:sp>
    </p:spTree>
    <p:extLst>
      <p:ext uri="{BB962C8B-B14F-4D97-AF65-F5344CB8AC3E}">
        <p14:creationId xmlns:p14="http://schemas.microsoft.com/office/powerpoint/2010/main" val="165589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660312-6A34-F774-0EAB-EF0822BD2A5D}"/>
              </a:ext>
            </a:extLst>
          </p:cNvPr>
          <p:cNvSpPr/>
          <p:nvPr/>
        </p:nvSpPr>
        <p:spPr>
          <a:xfrm>
            <a:off x="1461221" y="3799840"/>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Matthew 15:8-9</a:t>
            </a:r>
          </a:p>
          <a:p>
            <a:pPr algn="ctr"/>
            <a:r>
              <a:rPr lang="en-US" sz="2800" b="1" baseline="30000" dirty="0">
                <a:solidFill>
                  <a:schemeClr val="tx1"/>
                </a:solidFill>
              </a:rPr>
              <a:t>8 </a:t>
            </a:r>
            <a:r>
              <a:rPr lang="en-US" sz="2800" b="1" dirty="0">
                <a:solidFill>
                  <a:schemeClr val="tx1"/>
                </a:solidFill>
              </a:rPr>
              <a:t>These people honor me with their lips,</a:t>
            </a:r>
            <a:br>
              <a:rPr lang="en-US" sz="3600" b="1" dirty="0">
                <a:solidFill>
                  <a:schemeClr val="tx1"/>
                </a:solidFill>
              </a:rPr>
            </a:br>
            <a:r>
              <a:rPr lang="en-US" sz="2800" b="1" dirty="0">
                <a:solidFill>
                  <a:schemeClr val="tx1"/>
                </a:solidFill>
              </a:rPr>
              <a:t> but their hearts are far from me.</a:t>
            </a:r>
            <a:br>
              <a:rPr lang="en-US" sz="3600" b="1" dirty="0">
                <a:solidFill>
                  <a:schemeClr val="tx1"/>
                </a:solidFill>
              </a:rPr>
            </a:br>
            <a:r>
              <a:rPr lang="en-US" sz="2800" b="1" baseline="30000" dirty="0">
                <a:solidFill>
                  <a:schemeClr val="tx1"/>
                </a:solidFill>
              </a:rPr>
              <a:t>9 </a:t>
            </a:r>
            <a:r>
              <a:rPr lang="en-US" sz="2800" b="1" dirty="0">
                <a:solidFill>
                  <a:schemeClr val="tx1"/>
                </a:solidFill>
              </a:rPr>
              <a:t>They worship me in vain;</a:t>
            </a:r>
            <a:br>
              <a:rPr lang="en-US" sz="3600" b="1" dirty="0">
                <a:solidFill>
                  <a:schemeClr val="tx1"/>
                </a:solidFill>
              </a:rPr>
            </a:br>
            <a:r>
              <a:rPr lang="en-US" sz="2800" b="1" dirty="0">
                <a:solidFill>
                  <a:schemeClr val="tx1"/>
                </a:solidFill>
              </a:rPr>
              <a:t>    their teachings are merely human rules</a:t>
            </a:r>
            <a:r>
              <a:rPr lang="en-US" sz="2000" b="1" dirty="0">
                <a:solidFill>
                  <a:srgbClr val="AB4723"/>
                </a:solidFill>
              </a:rPr>
              <a:t>.</a:t>
            </a:r>
            <a:endParaRPr lang="en-US" sz="2800" b="1" dirty="0">
              <a:solidFill>
                <a:srgbClr val="AB4723"/>
              </a:solidFill>
            </a:endParaRPr>
          </a:p>
        </p:txBody>
      </p:sp>
      <p:sp>
        <p:nvSpPr>
          <p:cNvPr id="6" name="Rectangle 5">
            <a:extLst>
              <a:ext uri="{FF2B5EF4-FFF2-40B4-BE49-F238E27FC236}">
                <a16:creationId xmlns:a16="http://schemas.microsoft.com/office/drawing/2014/main" id="{D5ED9924-0ECF-CE43-5C33-31CB48C78EB6}"/>
              </a:ext>
            </a:extLst>
          </p:cNvPr>
          <p:cNvSpPr/>
          <p:nvPr/>
        </p:nvSpPr>
        <p:spPr>
          <a:xfrm>
            <a:off x="801832" y="348095"/>
            <a:ext cx="10588336" cy="2829904"/>
          </a:xfrm>
          <a:prstGeom prst="rect">
            <a:avLst/>
          </a:prstGeom>
          <a:solidFill>
            <a:srgbClr val="FF0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703D91D-4F6E-2ACC-032D-12A5C653DD90}"/>
              </a:ext>
            </a:extLst>
          </p:cNvPr>
          <p:cNvSpPr txBox="1"/>
          <p:nvPr/>
        </p:nvSpPr>
        <p:spPr>
          <a:xfrm>
            <a:off x="904240" y="485774"/>
            <a:ext cx="10210800" cy="2554545"/>
          </a:xfrm>
          <a:prstGeom prst="rect">
            <a:avLst/>
          </a:prstGeom>
          <a:solidFill>
            <a:srgbClr val="FF0000"/>
          </a:solidFill>
        </p:spPr>
        <p:txBody>
          <a:bodyPr wrap="square" rtlCol="0">
            <a:spAutoFit/>
          </a:bodyPr>
          <a:lstStyle/>
          <a:p>
            <a:pPr algn="ctr"/>
            <a:r>
              <a:rPr lang="en-US" sz="8000" b="1" dirty="0">
                <a:solidFill>
                  <a:schemeClr val="bg1"/>
                </a:solidFill>
              </a:rPr>
              <a:t>Not All Worship is </a:t>
            </a:r>
          </a:p>
          <a:p>
            <a:pPr algn="ctr"/>
            <a:r>
              <a:rPr lang="en-US" sz="8000" b="1" dirty="0">
                <a:solidFill>
                  <a:schemeClr val="bg1"/>
                </a:solidFill>
              </a:rPr>
              <a:t>TRUE WORSHIP</a:t>
            </a:r>
            <a:r>
              <a:rPr lang="en-US" sz="8000" b="1" u="sng" dirty="0">
                <a:solidFill>
                  <a:schemeClr val="bg1"/>
                </a:solidFill>
              </a:rPr>
              <a:t>!</a:t>
            </a:r>
          </a:p>
        </p:txBody>
      </p:sp>
    </p:spTree>
    <p:extLst>
      <p:ext uri="{BB962C8B-B14F-4D97-AF65-F5344CB8AC3E}">
        <p14:creationId xmlns:p14="http://schemas.microsoft.com/office/powerpoint/2010/main" val="56710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B5FB264-936F-5B45-F9E1-9123F920BFD2}"/>
              </a:ext>
            </a:extLst>
          </p:cNvPr>
          <p:cNvSpPr/>
          <p:nvPr/>
        </p:nvSpPr>
        <p:spPr>
          <a:xfrm>
            <a:off x="254000" y="3040319"/>
            <a:ext cx="11520631" cy="3596151"/>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en-US" sz="900" b="1" u="sng" dirty="0">
              <a:ln/>
              <a:solidFill>
                <a:srgbClr val="C00000"/>
              </a:solidFill>
            </a:endParaRPr>
          </a:p>
          <a:p>
            <a:pPr algn="ctr"/>
            <a:r>
              <a:rPr lang="en-US" sz="2400" b="1" u="sng" dirty="0">
                <a:ln/>
                <a:solidFill>
                  <a:srgbClr val="C00000"/>
                </a:solidFill>
              </a:rPr>
              <a:t>John 4:23-24</a:t>
            </a:r>
            <a:r>
              <a:rPr lang="en-US" sz="2400" b="1" dirty="0">
                <a:ln/>
                <a:solidFill>
                  <a:srgbClr val="C00000"/>
                </a:solidFill>
              </a:rPr>
              <a:t>  God is Spirit, and his</a:t>
            </a:r>
          </a:p>
          <a:p>
            <a:pPr algn="ctr"/>
            <a:r>
              <a:rPr lang="en-US" sz="2400" b="1" dirty="0">
                <a:ln/>
                <a:solidFill>
                  <a:srgbClr val="C00000"/>
                </a:solidFill>
              </a:rPr>
              <a:t>worshipers must worship in the Spirit and in Truth.”</a:t>
            </a:r>
          </a:p>
          <a:p>
            <a:pPr algn="ctr"/>
            <a:endParaRPr lang="en-US" sz="2400" b="1" dirty="0">
              <a:ln/>
              <a:solidFill>
                <a:srgbClr val="C00000"/>
              </a:solidFill>
            </a:endParaRPr>
          </a:p>
          <a:p>
            <a:pPr algn="ctr"/>
            <a:r>
              <a:rPr lang="en-US" sz="2400" b="1" dirty="0">
                <a:ln/>
                <a:solidFill>
                  <a:srgbClr val="C00000"/>
                </a:solidFill>
              </a:rPr>
              <a:t>Psalm 29:2, 10-11   Ascribe to the Lord the glory due his name;</a:t>
            </a:r>
            <a:br>
              <a:rPr lang="en-US" sz="2400" b="1" dirty="0">
                <a:ln/>
                <a:solidFill>
                  <a:srgbClr val="C00000"/>
                </a:solidFill>
              </a:rPr>
            </a:br>
            <a:r>
              <a:rPr lang="en-US" sz="2400" b="1" dirty="0">
                <a:ln/>
                <a:solidFill>
                  <a:srgbClr val="C00000"/>
                </a:solidFill>
              </a:rPr>
              <a:t>   WORSHIP the Lord in the </a:t>
            </a:r>
          </a:p>
          <a:p>
            <a:pPr algn="ctr"/>
            <a:r>
              <a:rPr lang="en-US" sz="3600" b="1" dirty="0">
                <a:ln/>
                <a:solidFill>
                  <a:srgbClr val="C00000"/>
                </a:solidFill>
                <a:highlight>
                  <a:srgbClr val="FFFF00"/>
                </a:highlight>
              </a:rPr>
              <a:t>SPLENDOR of HIS HOLINESS</a:t>
            </a:r>
            <a:r>
              <a:rPr lang="en-US" sz="2400" b="1" dirty="0">
                <a:ln/>
                <a:solidFill>
                  <a:srgbClr val="C00000"/>
                </a:solidFill>
              </a:rPr>
              <a:t>.</a:t>
            </a:r>
          </a:p>
          <a:p>
            <a:pPr algn="ctr"/>
            <a:r>
              <a:rPr lang="en-US" b="1" baseline="30000" dirty="0">
                <a:ln/>
                <a:solidFill>
                  <a:srgbClr val="C00000"/>
                </a:solidFill>
              </a:rPr>
              <a:t>10</a:t>
            </a:r>
            <a:r>
              <a:rPr lang="en-US" sz="2350" b="1" baseline="30000" dirty="0">
                <a:ln/>
                <a:solidFill>
                  <a:srgbClr val="C00000"/>
                </a:solidFill>
              </a:rPr>
              <a:t> </a:t>
            </a:r>
            <a:r>
              <a:rPr lang="en-US" sz="2400" b="1" dirty="0">
                <a:ln/>
                <a:solidFill>
                  <a:srgbClr val="C00000"/>
                </a:solidFill>
              </a:rPr>
              <a:t>The Lord sits enthroned over the flood;  the Lord is enthroned as King forever. </a:t>
            </a:r>
            <a:r>
              <a:rPr lang="en-US" b="1" baseline="30000" dirty="0">
                <a:ln/>
                <a:solidFill>
                  <a:srgbClr val="C00000"/>
                </a:solidFill>
              </a:rPr>
              <a:t>11</a:t>
            </a:r>
            <a:r>
              <a:rPr lang="en-US" sz="2400" b="1" baseline="30000" dirty="0">
                <a:ln/>
                <a:solidFill>
                  <a:srgbClr val="C00000"/>
                </a:solidFill>
              </a:rPr>
              <a:t> </a:t>
            </a:r>
            <a:r>
              <a:rPr lang="en-US" sz="2400" b="1" dirty="0">
                <a:ln/>
                <a:solidFill>
                  <a:srgbClr val="C00000"/>
                </a:solidFill>
              </a:rPr>
              <a:t>The Lord gives strength to his people; the Lord blesses his people with peace.</a:t>
            </a:r>
          </a:p>
        </p:txBody>
      </p:sp>
      <p:sp>
        <p:nvSpPr>
          <p:cNvPr id="6" name="Rectangle 5">
            <a:extLst>
              <a:ext uri="{FF2B5EF4-FFF2-40B4-BE49-F238E27FC236}">
                <a16:creationId xmlns:a16="http://schemas.microsoft.com/office/drawing/2014/main" id="{E9C82F3F-60AC-A9DB-4FC1-CB69409ABA89}"/>
              </a:ext>
            </a:extLst>
          </p:cNvPr>
          <p:cNvSpPr/>
          <p:nvPr/>
        </p:nvSpPr>
        <p:spPr>
          <a:xfrm>
            <a:off x="687532" y="348094"/>
            <a:ext cx="10588336" cy="2554545"/>
          </a:xfrm>
          <a:prstGeom prst="rect">
            <a:avLst/>
          </a:prstGeom>
          <a:solidFill>
            <a:srgbClr val="E62C26"/>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A45BFA-D136-66E9-7766-47CEDAA3E99D}"/>
              </a:ext>
            </a:extLst>
          </p:cNvPr>
          <p:cNvSpPr txBox="1"/>
          <p:nvPr/>
        </p:nvSpPr>
        <p:spPr>
          <a:xfrm>
            <a:off x="553344" y="416934"/>
            <a:ext cx="11357262" cy="2554545"/>
          </a:xfrm>
          <a:prstGeom prst="rect">
            <a:avLst/>
          </a:prstGeom>
          <a:noFill/>
        </p:spPr>
        <p:txBody>
          <a:bodyPr wrap="square" rtlCol="0">
            <a:spAutoFit/>
          </a:bodyPr>
          <a:lstStyle/>
          <a:p>
            <a:pPr algn="ctr"/>
            <a:r>
              <a:rPr lang="en-US" sz="8000" b="1" dirty="0">
                <a:solidFill>
                  <a:schemeClr val="bg1"/>
                </a:solidFill>
              </a:rPr>
              <a:t>Characterizations of Worship</a:t>
            </a:r>
          </a:p>
        </p:txBody>
      </p:sp>
    </p:spTree>
    <p:extLst>
      <p:ext uri="{BB962C8B-B14F-4D97-AF65-F5344CB8AC3E}">
        <p14:creationId xmlns:p14="http://schemas.microsoft.com/office/powerpoint/2010/main" val="380020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A376-73A7-0460-3B54-F85DD8A7730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6DD9CF8-8BCB-7B08-628B-9FB5D69420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A75BECE8-40DE-61C1-1BC8-18F09670E613}"/>
              </a:ext>
            </a:extLst>
          </p:cNvPr>
          <p:cNvGraphicFramePr>
            <a:graphicFrameLocks noGrp="1"/>
          </p:cNvGraphicFramePr>
          <p:nvPr>
            <p:extLst>
              <p:ext uri="{D42A27DB-BD31-4B8C-83A1-F6EECF244321}">
                <p14:modId xmlns:p14="http://schemas.microsoft.com/office/powerpoint/2010/main" val="2453130071"/>
              </p:ext>
            </p:extLst>
          </p:nvPr>
        </p:nvGraphicFramePr>
        <p:xfrm>
          <a:off x="2346756" y="2543388"/>
          <a:ext cx="7782966" cy="3505200"/>
        </p:xfrm>
        <a:graphic>
          <a:graphicData uri="http://schemas.openxmlformats.org/drawingml/2006/table">
            <a:tbl>
              <a:tblPr firstRow="1" bandRow="1">
                <a:tableStyleId>{5C22544A-7EE6-4342-B048-85BDC9FD1C3A}</a:tableStyleId>
              </a:tblPr>
              <a:tblGrid>
                <a:gridCol w="3833500">
                  <a:extLst>
                    <a:ext uri="{9D8B030D-6E8A-4147-A177-3AD203B41FA5}">
                      <a16:colId xmlns:a16="http://schemas.microsoft.com/office/drawing/2014/main" val="2266989010"/>
                    </a:ext>
                  </a:extLst>
                </a:gridCol>
                <a:gridCol w="3949466">
                  <a:extLst>
                    <a:ext uri="{9D8B030D-6E8A-4147-A177-3AD203B41FA5}">
                      <a16:colId xmlns:a16="http://schemas.microsoft.com/office/drawing/2014/main" val="2800284250"/>
                    </a:ext>
                  </a:extLst>
                </a:gridCol>
              </a:tblGrid>
              <a:tr h="3229186">
                <a:tc>
                  <a:txBody>
                    <a:bodyPr/>
                    <a:lstStyle/>
                    <a:p>
                      <a:pPr marL="285750" indent="-285750" fontAlgn="auto">
                        <a:buFont typeface="Wingdings" panose="05000000000000000000" pitchFamily="2" charset="2"/>
                        <a:buChar char="ü"/>
                      </a:pPr>
                      <a:r>
                        <a:rPr lang="en-US" sz="2800" b="1" i="0" u="sng" kern="1200" dirty="0">
                          <a:solidFill>
                            <a:schemeClr val="bg1"/>
                          </a:solidFill>
                          <a:effectLst/>
                          <a:latin typeface="+mn-lt"/>
                          <a:ea typeface="+mn-ea"/>
                          <a:cs typeface="+mn-cs"/>
                        </a:rPr>
                        <a:t>Majesty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Brilliance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Elegance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5">
                            <a:extLst>
                              <a:ext uri="{A12FA001-AC4F-418D-AE19-62706E023703}">
                                <ahyp:hlinkClr xmlns:ahyp="http://schemas.microsoft.com/office/drawing/2018/hyperlinkcolor" val="tx"/>
                              </a:ext>
                            </a:extLst>
                          </a:hlinkClick>
                        </a:rPr>
                        <a:t>Magnificence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6">
                            <a:extLst>
                              <a:ext uri="{A12FA001-AC4F-418D-AE19-62706E023703}">
                                <ahyp:hlinkClr xmlns:ahyp="http://schemas.microsoft.com/office/drawing/2018/hyperlinkcolor" val="tx"/>
                              </a:ext>
                            </a:extLst>
                          </a:hlinkClick>
                        </a:rPr>
                        <a:t>Grandeur</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7">
                            <a:extLst>
                              <a:ext uri="{A12FA001-AC4F-418D-AE19-62706E023703}">
                                <ahyp:hlinkClr xmlns:ahyp="http://schemas.microsoft.com/office/drawing/2018/hyperlinkcolor" val="tx"/>
                              </a:ext>
                            </a:extLst>
                          </a:hlinkClick>
                        </a:rPr>
                        <a:t>Nobility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8">
                            <a:extLst>
                              <a:ext uri="{A12FA001-AC4F-418D-AE19-62706E023703}">
                                <ahyp:hlinkClr xmlns:ahyp="http://schemas.microsoft.com/office/drawing/2018/hyperlinkcolor" val="tx"/>
                              </a:ext>
                            </a:extLst>
                          </a:hlinkClick>
                        </a:rPr>
                        <a:t>Grandness</a:t>
                      </a:r>
                      <a:endParaRPr lang="en-US" sz="2800" b="1" i="0" u="none" strike="noStrike"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sng" strike="noStrike" kern="1200" dirty="0">
                          <a:solidFill>
                            <a:schemeClr val="bg1"/>
                          </a:solidFill>
                          <a:effectLst/>
                          <a:latin typeface="+mn-lt"/>
                          <a:ea typeface="+mn-ea"/>
                          <a:cs typeface="+mn-cs"/>
                        </a:rPr>
                        <a:t>Opulence</a:t>
                      </a:r>
                      <a:endParaRPr lang="en-US" sz="2800" b="0" i="0" u="sng" kern="1200" dirty="0">
                        <a:solidFill>
                          <a:schemeClr val="bg1"/>
                        </a:solidFill>
                        <a:effectLst/>
                        <a:latin typeface="+mn-lt"/>
                        <a:ea typeface="+mn-ea"/>
                        <a:cs typeface="+mn-cs"/>
                      </a:endParaRPr>
                    </a:p>
                  </a:txBody>
                  <a:tcPr>
                    <a:solidFill>
                      <a:srgbClr val="C00000"/>
                    </a:solidFill>
                  </a:tcPr>
                </a:tc>
                <a:tc>
                  <a:txBody>
                    <a:bodyPr/>
                    <a:lstStyle/>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9">
                            <a:extLst>
                              <a:ext uri="{A12FA001-AC4F-418D-AE19-62706E023703}">
                                <ahyp:hlinkClr xmlns:ahyp="http://schemas.microsoft.com/office/drawing/2018/hyperlinkcolor" val="tx"/>
                              </a:ext>
                            </a:extLst>
                          </a:hlinkClick>
                        </a:rPr>
                        <a:t>Marvelousness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rPr>
                        <a:t>Resplendence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0">
                            <a:extLst>
                              <a:ext uri="{A12FA001-AC4F-418D-AE19-62706E023703}">
                                <ahyp:hlinkClr xmlns:ahyp="http://schemas.microsoft.com/office/drawing/2018/hyperlinkcolor" val="tx"/>
                              </a:ext>
                            </a:extLst>
                          </a:hlinkClick>
                        </a:rPr>
                        <a:t>Splendidness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1">
                            <a:extLst>
                              <a:ext uri="{A12FA001-AC4F-418D-AE19-62706E023703}">
                                <ahyp:hlinkClr xmlns:ahyp="http://schemas.microsoft.com/office/drawing/2018/hyperlinkcolor" val="tx"/>
                              </a:ext>
                            </a:extLst>
                          </a:hlinkClick>
                        </a:rPr>
                        <a:t>Stateliness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2">
                            <a:extLst>
                              <a:ext uri="{A12FA001-AC4F-418D-AE19-62706E023703}">
                                <ahyp:hlinkClr xmlns:ahyp="http://schemas.microsoft.com/office/drawing/2018/hyperlinkcolor" val="tx"/>
                              </a:ext>
                            </a:extLst>
                          </a:hlinkClick>
                        </a:rPr>
                        <a:t>Sublimeness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3">
                            <a:extLst>
                              <a:ext uri="{A12FA001-AC4F-418D-AE19-62706E023703}">
                                <ahyp:hlinkClr xmlns:ahyp="http://schemas.microsoft.com/office/drawing/2018/hyperlinkcolor" val="tx"/>
                              </a:ext>
                            </a:extLst>
                          </a:hlinkClick>
                        </a:rPr>
                        <a:t>Richness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sng" strike="noStrike" kern="1200" dirty="0">
                          <a:solidFill>
                            <a:schemeClr val="bg1"/>
                          </a:solidFill>
                          <a:effectLst/>
                          <a:latin typeface="+mn-lt"/>
                          <a:ea typeface="+mn-ea"/>
                          <a:cs typeface="+mn-cs"/>
                        </a:rPr>
                        <a:t>Lavishness</a:t>
                      </a:r>
                      <a:endParaRPr lang="en-US" sz="2800" b="0" i="0" u="sng"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4">
                            <a:extLst>
                              <a:ext uri="{A12FA001-AC4F-418D-AE19-62706E023703}">
                                <ahyp:hlinkClr xmlns:ahyp="http://schemas.microsoft.com/office/drawing/2018/hyperlinkcolor" val="tx"/>
                              </a:ext>
                            </a:extLst>
                          </a:hlinkClick>
                        </a:rPr>
                        <a:t>Awesomeness</a:t>
                      </a:r>
                      <a:endParaRPr lang="en-US" sz="2800" b="0" i="0" kern="1200" dirty="0">
                        <a:solidFill>
                          <a:schemeClr val="bg1"/>
                        </a:solidFill>
                        <a:effectLst/>
                        <a:latin typeface="+mn-lt"/>
                        <a:ea typeface="+mn-ea"/>
                        <a:cs typeface="+mn-cs"/>
                      </a:endParaRPr>
                    </a:p>
                  </a:txBody>
                  <a:tcPr>
                    <a:solidFill>
                      <a:srgbClr val="C00000"/>
                    </a:solidFill>
                  </a:tcPr>
                </a:tc>
                <a:extLst>
                  <a:ext uri="{0D108BD9-81ED-4DB2-BD59-A6C34878D82A}">
                    <a16:rowId xmlns:a16="http://schemas.microsoft.com/office/drawing/2014/main" val="627902410"/>
                  </a:ext>
                </a:extLst>
              </a:tr>
            </a:tbl>
          </a:graphicData>
        </a:graphic>
      </p:graphicFrame>
      <p:sp>
        <p:nvSpPr>
          <p:cNvPr id="7" name="Oval 6">
            <a:extLst>
              <a:ext uri="{FF2B5EF4-FFF2-40B4-BE49-F238E27FC236}">
                <a16:creationId xmlns:a16="http://schemas.microsoft.com/office/drawing/2014/main" id="{582106ED-CD23-EDB2-6A71-4104ACD2C6ED}"/>
              </a:ext>
            </a:extLst>
          </p:cNvPr>
          <p:cNvSpPr/>
          <p:nvPr/>
        </p:nvSpPr>
        <p:spPr>
          <a:xfrm>
            <a:off x="552450" y="0"/>
            <a:ext cx="11087099" cy="242824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The </a:t>
            </a:r>
            <a:r>
              <a:rPr lang="en-US" sz="8000" b="1" dirty="0">
                <a:ln w="22225">
                  <a:solidFill>
                    <a:schemeClr val="accent2"/>
                  </a:solidFill>
                  <a:prstDash val="solid"/>
                </a:ln>
                <a:solidFill>
                  <a:srgbClr val="FFFF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Splendor</a:t>
            </a:r>
            <a:r>
              <a:rPr lang="en-US" sz="6600" b="1" dirty="0">
                <a:solidFill>
                  <a:schemeClr val="bg1"/>
                </a:solidFill>
              </a:rPr>
              <a:t> </a:t>
            </a:r>
          </a:p>
          <a:p>
            <a:pPr algn="ctr"/>
            <a:r>
              <a:rPr lang="en-US" sz="6600" b="1" dirty="0">
                <a:solidFill>
                  <a:schemeClr val="bg1"/>
                </a:solidFill>
              </a:rPr>
              <a:t>of His Holiness</a:t>
            </a:r>
          </a:p>
        </p:txBody>
      </p:sp>
    </p:spTree>
    <p:extLst>
      <p:ext uri="{BB962C8B-B14F-4D97-AF65-F5344CB8AC3E}">
        <p14:creationId xmlns:p14="http://schemas.microsoft.com/office/powerpoint/2010/main" val="347666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2B7A-E282-0C56-1533-0B64907C3CEA}"/>
            </a:ext>
          </a:extLst>
        </p:cNvPr>
        <p:cNvGrpSpPr/>
        <p:nvPr/>
      </p:nvGrpSpPr>
      <p:grpSpPr>
        <a:xfrm>
          <a:off x="0" y="0"/>
          <a:ext cx="0" cy="0"/>
          <a:chOff x="0" y="0"/>
          <a:chExt cx="0" cy="0"/>
        </a:xfrm>
      </p:grpSpPr>
      <p:pic>
        <p:nvPicPr>
          <p:cNvPr id="3" name="Picture 2" descr="A red and yellow background">
            <a:extLst>
              <a:ext uri="{FF2B5EF4-FFF2-40B4-BE49-F238E27FC236}">
                <a16:creationId xmlns:a16="http://schemas.microsoft.com/office/drawing/2014/main" id="{F9BAEDAC-2D7B-A588-F1AE-8781C136C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84E4791-1E65-21FD-AF44-6900D96C7358}"/>
              </a:ext>
            </a:extLst>
          </p:cNvPr>
          <p:cNvSpPr/>
          <p:nvPr/>
        </p:nvSpPr>
        <p:spPr>
          <a:xfrm>
            <a:off x="431228" y="1063283"/>
            <a:ext cx="11537257" cy="5147392"/>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4753AA3-E2BC-FC8A-4C1F-3B183EB8580B}"/>
              </a:ext>
            </a:extLst>
          </p:cNvPr>
          <p:cNvSpPr txBox="1"/>
          <p:nvPr/>
        </p:nvSpPr>
        <p:spPr>
          <a:xfrm>
            <a:off x="515133" y="709340"/>
            <a:ext cx="5083348" cy="6832640"/>
          </a:xfrm>
          <a:prstGeom prst="rect">
            <a:avLst/>
          </a:prstGeom>
          <a:noFill/>
        </p:spPr>
        <p:txBody>
          <a:bodyPr wrap="square" rtlCol="0">
            <a:spAutoFit/>
          </a:bodyPr>
          <a:lstStyle/>
          <a:p>
            <a:pPr marL="342900" indent="-342900" algn="ctr" fontAlgn="base">
              <a:buFont typeface="Wingdings" panose="05000000000000000000" pitchFamily="2" charset="2"/>
              <a:buChar char="Ø"/>
            </a:pPr>
            <a:endParaRPr lang="en-US" sz="2600" b="1" dirty="0">
              <a:latin typeface="Amasis MT Pro Medium" panose="02040604050005020304" pitchFamily="18" charset="0"/>
            </a:endParaRPr>
          </a:p>
          <a:p>
            <a:pPr marL="342900" indent="-342900" algn="ctr" fontAlgn="base">
              <a:buFont typeface="Wingdings" panose="05000000000000000000" pitchFamily="2" charset="2"/>
              <a:buChar char="Ø"/>
            </a:pPr>
            <a:r>
              <a:rPr lang="en-US" sz="2800" b="1" dirty="0">
                <a:solidFill>
                  <a:schemeClr val="bg1"/>
                </a:solidFill>
                <a:latin typeface="Amasis MT Pro Medium" panose="02040604050005020304" pitchFamily="18" charset="0"/>
              </a:rPr>
              <a:t>Christian Worship is the </a:t>
            </a:r>
            <a:r>
              <a:rPr lang="en-US" sz="3200" b="1" dirty="0">
                <a:solidFill>
                  <a:srgbClr val="FFFF00"/>
                </a:solidFill>
                <a:latin typeface="Amasis MT Pro Medium" panose="02040604050005020304" pitchFamily="18" charset="0"/>
              </a:rPr>
              <a:t>awed response </a:t>
            </a:r>
            <a:r>
              <a:rPr lang="en-US" sz="2800" b="1" dirty="0">
                <a:solidFill>
                  <a:schemeClr val="bg1"/>
                </a:solidFill>
                <a:latin typeface="Amasis MT Pro Medium" panose="02040604050005020304" pitchFamily="18" charset="0"/>
              </a:rPr>
              <a:t>to the saving acts and wonderful character of God and to God alone. ​</a:t>
            </a:r>
            <a:endParaRPr lang="en-US" sz="2800" b="1" baseline="30000" dirty="0">
              <a:solidFill>
                <a:schemeClr val="bg1"/>
              </a:solidFill>
              <a:latin typeface="Amasis MT Pro Medium" panose="02040604050005020304" pitchFamily="18" charset="0"/>
            </a:endParaRPr>
          </a:p>
          <a:p>
            <a:pPr algn="ctr" fontAlgn="base"/>
            <a:r>
              <a:rPr lang="en-US" sz="2400" baseline="30000" dirty="0">
                <a:solidFill>
                  <a:schemeClr val="bg1"/>
                </a:solidFill>
                <a:latin typeface="Amasis MT Pro Medium" panose="02040604050005020304" pitchFamily="18" charset="0"/>
              </a:rPr>
              <a:t>-Lexam Theological Dictionary</a:t>
            </a:r>
          </a:p>
          <a:p>
            <a:pPr algn="ctr" fontAlgn="base"/>
            <a:endParaRPr lang="en-US" sz="2400" baseline="30000" dirty="0">
              <a:solidFill>
                <a:schemeClr val="bg1"/>
              </a:solidFill>
              <a:latin typeface="Amasis MT Pro Medium" panose="02040604050005020304" pitchFamily="18" charset="0"/>
            </a:endParaRPr>
          </a:p>
          <a:p>
            <a:pPr marL="457200" indent="-457200" algn="ctr" fontAlgn="base">
              <a:buFont typeface="Wingdings" panose="05000000000000000000" pitchFamily="2" charset="2"/>
              <a:buChar char="Ø"/>
            </a:pPr>
            <a:r>
              <a:rPr lang="en-US" sz="3200" dirty="0">
                <a:solidFill>
                  <a:schemeClr val="bg1"/>
                </a:solidFill>
                <a:latin typeface="Amasis MT Pro Medium" panose="02040604050005020304" pitchFamily="18" charset="0"/>
              </a:rPr>
              <a:t>Christian worship is a place where we catch a </a:t>
            </a:r>
            <a:r>
              <a:rPr lang="en-US" sz="3200" dirty="0">
                <a:solidFill>
                  <a:srgbClr val="FFFF00"/>
                </a:solidFill>
                <a:latin typeface="Amasis MT Pro Medium" panose="02040604050005020304" pitchFamily="18" charset="0"/>
              </a:rPr>
              <a:t>glimpse of the “Future </a:t>
            </a:r>
            <a:r>
              <a:rPr lang="en-US" sz="3200" dirty="0">
                <a:solidFill>
                  <a:schemeClr val="bg1"/>
                </a:solidFill>
                <a:latin typeface="Amasis MT Pro Medium" panose="02040604050005020304" pitchFamily="18" charset="0"/>
              </a:rPr>
              <a:t>reign from which God calls us”. </a:t>
            </a:r>
            <a:r>
              <a:rPr lang="en-US" sz="2400" dirty="0">
                <a:solidFill>
                  <a:schemeClr val="bg1"/>
                </a:solidFill>
                <a:latin typeface="Amasis MT Pro Medium" panose="02040604050005020304" pitchFamily="18" charset="0"/>
              </a:rPr>
              <a:t>​</a:t>
            </a:r>
          </a:p>
          <a:p>
            <a:pPr algn="ctr" fontAlgn="base"/>
            <a:endParaRPr lang="en-US" sz="2000" dirty="0">
              <a:latin typeface="Amasis MT Pro Medium" panose="02040604050005020304" pitchFamily="18" charset="0"/>
            </a:endParaRPr>
          </a:p>
          <a:p>
            <a:pPr algn="ctr" fontAlgn="base"/>
            <a:endParaRPr lang="en-US" sz="2600" b="1" dirty="0">
              <a:latin typeface="Amasis MT Pro Medium" panose="02040604050005020304" pitchFamily="18" charset="0"/>
            </a:endParaRPr>
          </a:p>
          <a:p>
            <a:pPr algn="ctr"/>
            <a:endParaRPr lang="en-US" dirty="0"/>
          </a:p>
        </p:txBody>
      </p:sp>
      <p:sp>
        <p:nvSpPr>
          <p:cNvPr id="6" name="TextBox 5">
            <a:extLst>
              <a:ext uri="{FF2B5EF4-FFF2-40B4-BE49-F238E27FC236}">
                <a16:creationId xmlns:a16="http://schemas.microsoft.com/office/drawing/2014/main" id="{5D7171E6-D269-2231-5616-C67BB8C23C47}"/>
              </a:ext>
            </a:extLst>
          </p:cNvPr>
          <p:cNvSpPr txBox="1"/>
          <p:nvPr/>
        </p:nvSpPr>
        <p:spPr>
          <a:xfrm>
            <a:off x="6097730" y="709340"/>
            <a:ext cx="5588567" cy="5663089"/>
          </a:xfrm>
          <a:prstGeom prst="rect">
            <a:avLst/>
          </a:prstGeom>
          <a:noFill/>
        </p:spPr>
        <p:txBody>
          <a:bodyPr wrap="square" rtlCol="0">
            <a:spAutoFit/>
          </a:bodyPr>
          <a:lstStyle/>
          <a:p>
            <a:pPr algn="ctr" fontAlgn="base"/>
            <a:endParaRPr lang="en-US" sz="2600"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b="1" dirty="0">
                <a:solidFill>
                  <a:schemeClr val="bg1"/>
                </a:solidFill>
                <a:latin typeface="Amasis MT Pro Medium" panose="02040604050005020304" pitchFamily="18" charset="0"/>
              </a:rPr>
              <a:t>Worship is when the omniscient, omnipotent and omnipresent </a:t>
            </a:r>
            <a:r>
              <a:rPr lang="en-US" sz="2600" b="1" dirty="0">
                <a:solidFill>
                  <a:srgbClr val="FFFF00"/>
                </a:solidFill>
                <a:latin typeface="Amasis MT Pro Medium" panose="02040604050005020304" pitchFamily="18" charset="0"/>
              </a:rPr>
              <a:t>God reveals Himself</a:t>
            </a:r>
            <a:r>
              <a:rPr lang="en-US" sz="2600" b="1" dirty="0">
                <a:solidFill>
                  <a:schemeClr val="bg1"/>
                </a:solidFill>
                <a:latin typeface="Amasis MT Pro Medium" panose="02040604050005020304" pitchFamily="18" charset="0"/>
              </a:rPr>
              <a:t> to a people He has called from a fallen world and gathered in to receive the Blessings. </a:t>
            </a:r>
          </a:p>
          <a:p>
            <a:pPr algn="ctr" fontAlgn="base"/>
            <a:r>
              <a:rPr lang="en-US" sz="1600" b="1" dirty="0">
                <a:solidFill>
                  <a:schemeClr val="bg1"/>
                </a:solidFill>
                <a:latin typeface="Amasis MT Pro Medium" panose="02040604050005020304" pitchFamily="18" charset="0"/>
              </a:rPr>
              <a:t>-</a:t>
            </a:r>
            <a:r>
              <a:rPr lang="en-US" sz="1600" dirty="0">
                <a:solidFill>
                  <a:schemeClr val="bg1"/>
                </a:solidFill>
                <a:latin typeface="Amasis MT Pro Medium" panose="02040604050005020304" pitchFamily="18" charset="0"/>
              </a:rPr>
              <a:t>Sandra Maria Van Opstal: The Next Worship</a:t>
            </a:r>
          </a:p>
          <a:p>
            <a:pPr marL="457200" indent="-457200" algn="ctr" fontAlgn="base">
              <a:buFont typeface="Wingdings" panose="05000000000000000000" pitchFamily="2" charset="2"/>
              <a:buChar char="Ø"/>
            </a:pPr>
            <a:endParaRPr lang="en-US" sz="2600" dirty="0">
              <a:solidFill>
                <a:schemeClr val="bg1"/>
              </a:solidFill>
              <a:latin typeface="Amasis MT Pro Medium" panose="02040604050005020304" pitchFamily="18" charset="0"/>
            </a:endParaRPr>
          </a:p>
          <a:p>
            <a:pPr marL="457200" indent="-457200" algn="ctr" fontAlgn="base">
              <a:buFont typeface="Wingdings" panose="05000000000000000000" pitchFamily="2" charset="2"/>
              <a:buChar char="Ø"/>
            </a:pPr>
            <a:r>
              <a:rPr lang="en-US" sz="2600" dirty="0">
                <a:solidFill>
                  <a:schemeClr val="bg1"/>
                </a:solidFill>
                <a:latin typeface="Amasis MT Pro Medium" panose="02040604050005020304" pitchFamily="18" charset="0"/>
              </a:rPr>
              <a:t>Worship is the </a:t>
            </a:r>
            <a:r>
              <a:rPr lang="en-US" sz="2600" dirty="0">
                <a:solidFill>
                  <a:srgbClr val="FFFF00"/>
                </a:solidFill>
                <a:latin typeface="Amasis MT Pro Medium" panose="02040604050005020304" pitchFamily="18" charset="0"/>
              </a:rPr>
              <a:t>communal</a:t>
            </a:r>
            <a:r>
              <a:rPr lang="en-US" sz="2600" dirty="0">
                <a:solidFill>
                  <a:schemeClr val="bg1"/>
                </a:solidFill>
                <a:latin typeface="Amasis MT Pro Medium" panose="02040604050005020304" pitchFamily="18" charset="0"/>
              </a:rPr>
              <a:t> Gathering of God’s people in which </a:t>
            </a:r>
            <a:r>
              <a:rPr lang="en-US" sz="2600" dirty="0">
                <a:solidFill>
                  <a:srgbClr val="FFFF00"/>
                </a:solidFill>
                <a:latin typeface="Amasis MT Pro Medium" panose="02040604050005020304" pitchFamily="18" charset="0"/>
              </a:rPr>
              <a:t>we glorify God </a:t>
            </a:r>
            <a:r>
              <a:rPr lang="en-US" sz="2600" dirty="0">
                <a:solidFill>
                  <a:schemeClr val="bg1"/>
                </a:solidFill>
                <a:latin typeface="Amasis MT Pro Medium" panose="02040604050005020304" pitchFamily="18" charset="0"/>
              </a:rPr>
              <a:t>for His person and actions.</a:t>
            </a:r>
            <a:r>
              <a:rPr lang="en-US" sz="2800" dirty="0">
                <a:solidFill>
                  <a:schemeClr val="bg1"/>
                </a:solidFill>
                <a:latin typeface="Amasis MT Pro Medium" panose="02040604050005020304" pitchFamily="18" charset="0"/>
              </a:rPr>
              <a:t> </a:t>
            </a:r>
          </a:p>
          <a:p>
            <a:pPr marL="457200" indent="-457200" algn="ctr" fontAlgn="base">
              <a:buFont typeface="Wingdings" panose="05000000000000000000" pitchFamily="2" charset="2"/>
              <a:buChar char="Ø"/>
            </a:pPr>
            <a:r>
              <a:rPr lang="en-US" sz="1400" dirty="0">
                <a:solidFill>
                  <a:schemeClr val="bg1"/>
                </a:solidFill>
                <a:latin typeface="Amasis MT Pro Medium" panose="02040604050005020304" pitchFamily="18" charset="0"/>
              </a:rPr>
              <a:t>Mary -Janke: Practical Theology, 2023</a:t>
            </a:r>
          </a:p>
          <a:p>
            <a:pPr algn="ctr"/>
            <a:endParaRPr lang="en-US" dirty="0"/>
          </a:p>
        </p:txBody>
      </p:sp>
      <p:cxnSp>
        <p:nvCxnSpPr>
          <p:cNvPr id="8" name="Straight Connector 7">
            <a:extLst>
              <a:ext uri="{FF2B5EF4-FFF2-40B4-BE49-F238E27FC236}">
                <a16:creationId xmlns:a16="http://schemas.microsoft.com/office/drawing/2014/main" id="{1DD635B6-C09F-873B-7A0C-681716DB63A2}"/>
              </a:ext>
            </a:extLst>
          </p:cNvPr>
          <p:cNvCxnSpPr>
            <a:cxnSpLocks/>
          </p:cNvCxnSpPr>
          <p:nvPr/>
        </p:nvCxnSpPr>
        <p:spPr>
          <a:xfrm>
            <a:off x="5953760" y="1249680"/>
            <a:ext cx="75949" cy="4545037"/>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E303F06-F42F-17B4-B4E9-1B7DFCCB4BE3}"/>
              </a:ext>
            </a:extLst>
          </p:cNvPr>
          <p:cNvSpPr txBox="1"/>
          <p:nvPr/>
        </p:nvSpPr>
        <p:spPr>
          <a:xfrm>
            <a:off x="3537669" y="6315690"/>
            <a:ext cx="184731" cy="369332"/>
          </a:xfrm>
          <a:prstGeom prst="rect">
            <a:avLst/>
          </a:prstGeom>
          <a:solidFill>
            <a:schemeClr val="bg1"/>
          </a:solidFill>
        </p:spPr>
        <p:txBody>
          <a:bodyPr wrap="none" rtlCol="0">
            <a:spAutoFit/>
          </a:bodyPr>
          <a:lstStyle/>
          <a:p>
            <a:endParaRPr lang="en-US" dirty="0"/>
          </a:p>
        </p:txBody>
      </p:sp>
      <p:sp>
        <p:nvSpPr>
          <p:cNvPr id="11" name="TextBox 10">
            <a:extLst>
              <a:ext uri="{FF2B5EF4-FFF2-40B4-BE49-F238E27FC236}">
                <a16:creationId xmlns:a16="http://schemas.microsoft.com/office/drawing/2014/main" id="{3AEAD076-71EE-0015-2ACF-0866268C6CFB}"/>
              </a:ext>
            </a:extLst>
          </p:cNvPr>
          <p:cNvSpPr txBox="1"/>
          <p:nvPr/>
        </p:nvSpPr>
        <p:spPr>
          <a:xfrm>
            <a:off x="801277" y="355397"/>
            <a:ext cx="10529741" cy="707886"/>
          </a:xfrm>
          <a:prstGeom prst="rect">
            <a:avLst/>
          </a:prstGeom>
          <a:noFill/>
        </p:spPr>
        <p:txBody>
          <a:bodyPr wrap="square">
            <a:spAutoFit/>
          </a:bodyPr>
          <a:lstStyle/>
          <a:p>
            <a:pPr algn="ctr" fontAlgn="base"/>
            <a:r>
              <a:rPr lang="en-US" sz="4000" b="1" u="sng" cap="small" dirty="0">
                <a:solidFill>
                  <a:schemeClr val="bg1"/>
                </a:solidFill>
                <a:latin typeface="Amasis MT Pro Medium" panose="02040604050005020304" pitchFamily="18" charset="0"/>
              </a:rPr>
              <a:t>What is the “SPLENDOR” of His Holiness</a:t>
            </a:r>
          </a:p>
        </p:txBody>
      </p:sp>
    </p:spTree>
    <p:extLst>
      <p:ext uri="{BB962C8B-B14F-4D97-AF65-F5344CB8AC3E}">
        <p14:creationId xmlns:p14="http://schemas.microsoft.com/office/powerpoint/2010/main" val="170673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4BDF-B692-B81D-CDA5-5A27CB816FEB}"/>
            </a:ext>
          </a:extLst>
        </p:cNvPr>
        <p:cNvGrpSpPr/>
        <p:nvPr/>
      </p:nvGrpSpPr>
      <p:grpSpPr>
        <a:xfrm>
          <a:off x="0" y="0"/>
          <a:ext cx="0" cy="0"/>
          <a:chOff x="0" y="0"/>
          <a:chExt cx="0" cy="0"/>
        </a:xfrm>
      </p:grpSpPr>
      <p:pic>
        <p:nvPicPr>
          <p:cNvPr id="3" name="Picture 2" descr="A red and yellow background">
            <a:extLst>
              <a:ext uri="{FF2B5EF4-FFF2-40B4-BE49-F238E27FC236}">
                <a16:creationId xmlns:a16="http://schemas.microsoft.com/office/drawing/2014/main" id="{D6393FD3-554B-5AEC-1220-1ADB30D1B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400DDDC-EC5D-1959-4CAF-E19893406776}"/>
              </a:ext>
            </a:extLst>
          </p:cNvPr>
          <p:cNvSpPr/>
          <p:nvPr/>
        </p:nvSpPr>
        <p:spPr>
          <a:xfrm>
            <a:off x="431222" y="1036242"/>
            <a:ext cx="11537257" cy="5219085"/>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extBox 4">
            <a:extLst>
              <a:ext uri="{FF2B5EF4-FFF2-40B4-BE49-F238E27FC236}">
                <a16:creationId xmlns:a16="http://schemas.microsoft.com/office/drawing/2014/main" id="{084E6981-F109-28B8-5706-77711E91077A}"/>
              </a:ext>
            </a:extLst>
          </p:cNvPr>
          <p:cNvSpPr txBox="1"/>
          <p:nvPr/>
        </p:nvSpPr>
        <p:spPr>
          <a:xfrm>
            <a:off x="574329" y="740401"/>
            <a:ext cx="5291049" cy="5668218"/>
          </a:xfrm>
          <a:prstGeom prst="rect">
            <a:avLst/>
          </a:prstGeom>
          <a:noFill/>
        </p:spPr>
        <p:txBody>
          <a:bodyPr wrap="square" rtlCol="0">
            <a:spAutoFit/>
          </a:bodyPr>
          <a:lstStyle/>
          <a:p>
            <a:pPr marL="342900" indent="-342900" algn="ctr" fontAlgn="base">
              <a:buFont typeface="Wingdings" panose="05000000000000000000" pitchFamily="2" charset="2"/>
              <a:buChar char="Ø"/>
            </a:pPr>
            <a:endParaRPr lang="en-US" sz="2600" b="1"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b="1" dirty="0">
                <a:solidFill>
                  <a:schemeClr val="bg1"/>
                </a:solidFill>
                <a:latin typeface="Amasis MT Pro" panose="02040504050005020304" pitchFamily="18" charset="0"/>
              </a:rPr>
              <a:t>Worship is the </a:t>
            </a:r>
            <a:r>
              <a:rPr lang="en-US" sz="2600" b="1" u="sng" dirty="0">
                <a:solidFill>
                  <a:schemeClr val="bg1"/>
                </a:solidFill>
                <a:latin typeface="Amasis MT Pro" panose="02040504050005020304" pitchFamily="18" charset="0"/>
              </a:rPr>
              <a:t>response of the whole being</a:t>
            </a:r>
            <a:r>
              <a:rPr lang="en-US" sz="2600" b="1" dirty="0">
                <a:solidFill>
                  <a:schemeClr val="bg1"/>
                </a:solidFill>
                <a:latin typeface="Amasis MT Pro" panose="02040504050005020304" pitchFamily="18" charset="0"/>
              </a:rPr>
              <a:t>—heart, soul, mind, strength—to beholding God’s glory. It is enabled by the Holy Spirit. (There is no worship apart from spiritual regeneration.). </a:t>
            </a:r>
          </a:p>
          <a:p>
            <a:pPr algn="ctr" fontAlgn="base"/>
            <a:r>
              <a:rPr lang="en-US" sz="1600" b="1" dirty="0">
                <a:solidFill>
                  <a:schemeClr val="bg1"/>
                </a:solidFill>
                <a:latin typeface="Amasis MT Pro" panose="02040504050005020304" pitchFamily="18" charset="0"/>
                <a:hlinkClick r:id="rId3">
                  <a:extLst>
                    <a:ext uri="{A12FA001-AC4F-418D-AE19-62706E023703}">
                      <ahyp:hlinkClr xmlns:ahyp="http://schemas.microsoft.com/office/drawing/2018/hyperlinkcolor" val="tx"/>
                    </a:ext>
                  </a:extLst>
                </a:hlinkClick>
              </a:rPr>
              <a:t>www.thegospelcoalition.org/article/what-is-worship/</a:t>
            </a:r>
            <a:endParaRPr lang="en-US" sz="1600" b="1" dirty="0">
              <a:solidFill>
                <a:schemeClr val="bg1"/>
              </a:solidFill>
              <a:latin typeface="Amasis MT Pro" panose="02040504050005020304" pitchFamily="18" charset="0"/>
            </a:endParaRPr>
          </a:p>
          <a:p>
            <a:pPr algn="ctr" fontAlgn="base"/>
            <a:endParaRPr lang="en-US" sz="1600" b="1" dirty="0">
              <a:solidFill>
                <a:schemeClr val="bg1"/>
              </a:solidFill>
              <a:latin typeface="Amasis MT Pro" panose="02040504050005020304" pitchFamily="18" charset="0"/>
            </a:endParaRPr>
          </a:p>
          <a:p>
            <a:pPr algn="ctr" fontAlgn="base"/>
            <a:endParaRPr lang="en-US" sz="1400" b="1" baseline="30000" dirty="0">
              <a:solidFill>
                <a:schemeClr val="bg1"/>
              </a:solidFill>
              <a:latin typeface="Amasis MT Pro" panose="02040504050005020304" pitchFamily="18" charset="0"/>
            </a:endParaRPr>
          </a:p>
          <a:p>
            <a:pPr marL="457200" indent="-457200" algn="ctr" fontAlgn="base">
              <a:buFont typeface="Wingdings" panose="05000000000000000000" pitchFamily="2" charset="2"/>
              <a:buChar char="Ø"/>
            </a:pPr>
            <a:r>
              <a:rPr lang="en-US" sz="2800" b="1" dirty="0">
                <a:solidFill>
                  <a:schemeClr val="bg1"/>
                </a:solidFill>
                <a:latin typeface="Amasis MT Pro" panose="02040504050005020304" pitchFamily="18" charset="0"/>
              </a:rPr>
              <a:t>“</a:t>
            </a:r>
            <a:r>
              <a:rPr lang="en-US" sz="2600" b="1" dirty="0">
                <a:solidFill>
                  <a:schemeClr val="bg1"/>
                </a:solidFill>
                <a:latin typeface="Amasis MT Pro" panose="02040504050005020304" pitchFamily="18" charset="0"/>
              </a:rPr>
              <a:t>True worship is a valuing or a treasuring of God above all things.”</a:t>
            </a:r>
          </a:p>
          <a:p>
            <a:pPr marL="457200" indent="-457200" algn="ctr" fontAlgn="base">
              <a:buFont typeface="Wingdings" panose="05000000000000000000" pitchFamily="2" charset="2"/>
              <a:buChar char="Ø"/>
            </a:pPr>
            <a:r>
              <a:rPr lang="en-US" sz="1100" dirty="0">
                <a:solidFill>
                  <a:schemeClr val="bg1"/>
                </a:solidFill>
                <a:latin typeface="Amasis MT Pro Medium" panose="02040604050005020304" pitchFamily="18" charset="0"/>
              </a:rPr>
              <a:t>https://www.desiringgod.org/interviews/what-is-worship</a:t>
            </a:r>
            <a:endParaRPr lang="en-US" sz="2000" dirty="0">
              <a:solidFill>
                <a:schemeClr val="bg1"/>
              </a:solidFill>
              <a:latin typeface="Amasis MT Pro Medium" panose="02040604050005020304" pitchFamily="18" charset="0"/>
            </a:endParaRPr>
          </a:p>
          <a:p>
            <a:pPr algn="ctr" fontAlgn="base"/>
            <a:endParaRPr lang="en-US" sz="2600" b="1" dirty="0">
              <a:solidFill>
                <a:schemeClr val="bg1"/>
              </a:solidFill>
              <a:latin typeface="Amasis MT Pro Medium" panose="02040604050005020304" pitchFamily="18" charset="0"/>
            </a:endParaRPr>
          </a:p>
          <a:p>
            <a:pPr algn="ctr"/>
            <a:endParaRPr lang="en-US" dirty="0"/>
          </a:p>
        </p:txBody>
      </p:sp>
      <p:sp>
        <p:nvSpPr>
          <p:cNvPr id="6" name="TextBox 5">
            <a:extLst>
              <a:ext uri="{FF2B5EF4-FFF2-40B4-BE49-F238E27FC236}">
                <a16:creationId xmlns:a16="http://schemas.microsoft.com/office/drawing/2014/main" id="{DEFF4639-3C4C-5BE7-46C2-246AB51D0A6F}"/>
              </a:ext>
            </a:extLst>
          </p:cNvPr>
          <p:cNvSpPr txBox="1"/>
          <p:nvPr/>
        </p:nvSpPr>
        <p:spPr>
          <a:xfrm>
            <a:off x="6515100" y="344825"/>
            <a:ext cx="5245678" cy="6463308"/>
          </a:xfrm>
          <a:prstGeom prst="rect">
            <a:avLst/>
          </a:prstGeom>
          <a:noFill/>
        </p:spPr>
        <p:txBody>
          <a:bodyPr wrap="square" rtlCol="0">
            <a:spAutoFit/>
          </a:bodyPr>
          <a:lstStyle/>
          <a:p>
            <a:pPr algn="ctr" fontAlgn="base"/>
            <a:endParaRPr lang="en-US" sz="2600" dirty="0">
              <a:solidFill>
                <a:schemeClr val="bg1"/>
              </a:solidFill>
              <a:latin typeface="Amasis MT Pro Medium" panose="02040604050005020304" pitchFamily="18" charset="0"/>
            </a:endParaRPr>
          </a:p>
          <a:p>
            <a:pPr algn="ctr" fontAlgn="base"/>
            <a:endParaRPr lang="en-US" sz="2600" dirty="0">
              <a:solidFill>
                <a:schemeClr val="bg1"/>
              </a:solidFill>
              <a:latin typeface="Amasis MT Pro Medium" panose="02040604050005020304" pitchFamily="18" charset="0"/>
            </a:endParaRPr>
          </a:p>
          <a:p>
            <a:pPr marL="285750" indent="-285750">
              <a:buFont typeface="Wingdings" panose="05000000000000000000" pitchFamily="2" charset="2"/>
              <a:buChar char="Ø"/>
            </a:pPr>
            <a:r>
              <a:rPr lang="en-US" sz="2600" b="1" dirty="0">
                <a:solidFill>
                  <a:schemeClr val="bg1"/>
                </a:solidFill>
                <a:latin typeface="Amasis MT Pro" panose="020F0502020204030204" pitchFamily="18" charset="0"/>
              </a:rPr>
              <a:t>Worship means respectful devotion—loving, honoring, and obeying someone who deserves our highest regard, acknowledging and celebrating His power and perfection in gratitude, and understanding and an awe of God’s Holiness; we remember how great He is and behave reverently in His Presence</a:t>
            </a:r>
          </a:p>
          <a:p>
            <a:pPr marL="284163"/>
            <a:r>
              <a:rPr lang="en-US" sz="1600" dirty="0">
                <a:solidFill>
                  <a:schemeClr val="bg1"/>
                </a:solidFill>
                <a:latin typeface="Amasis MT Pro" panose="020F0502020204030204" pitchFamily="18" charset="0"/>
              </a:rPr>
              <a:t>https://www.cslewisinstitute.org/resources/what-does-it-mean-to-worship-god/</a:t>
            </a:r>
          </a:p>
          <a:p>
            <a:pPr marL="457200" indent="-457200" algn="ctr" fontAlgn="base">
              <a:buFont typeface="Wingdings" panose="05000000000000000000" pitchFamily="2" charset="2"/>
              <a:buChar char="Ø"/>
            </a:pPr>
            <a:endParaRPr lang="en-US" sz="2600" dirty="0">
              <a:solidFill>
                <a:schemeClr val="bg1"/>
              </a:solidFill>
              <a:latin typeface="Amasis MT Pro Medium" panose="02040604050005020304" pitchFamily="18" charset="0"/>
            </a:endParaRPr>
          </a:p>
          <a:p>
            <a:pPr algn="ctr"/>
            <a:endParaRPr lang="en-US" dirty="0"/>
          </a:p>
        </p:txBody>
      </p:sp>
      <p:cxnSp>
        <p:nvCxnSpPr>
          <p:cNvPr id="8" name="Straight Connector 7">
            <a:extLst>
              <a:ext uri="{FF2B5EF4-FFF2-40B4-BE49-F238E27FC236}">
                <a16:creationId xmlns:a16="http://schemas.microsoft.com/office/drawing/2014/main" id="{7095E5E1-EE29-129E-C582-D2667B6C0048}"/>
              </a:ext>
            </a:extLst>
          </p:cNvPr>
          <p:cNvCxnSpPr>
            <a:cxnSpLocks/>
          </p:cNvCxnSpPr>
          <p:nvPr/>
        </p:nvCxnSpPr>
        <p:spPr>
          <a:xfrm>
            <a:off x="6199850" y="1370687"/>
            <a:ext cx="58968" cy="4308515"/>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00F1780-62BC-D554-506F-BA639CEDDA84}"/>
              </a:ext>
            </a:extLst>
          </p:cNvPr>
          <p:cNvSpPr txBox="1"/>
          <p:nvPr/>
        </p:nvSpPr>
        <p:spPr>
          <a:xfrm>
            <a:off x="1209678" y="367368"/>
            <a:ext cx="10233892" cy="646331"/>
          </a:xfrm>
          <a:prstGeom prst="rect">
            <a:avLst/>
          </a:prstGeom>
          <a:noFill/>
        </p:spPr>
        <p:txBody>
          <a:bodyPr wrap="none" rtlCol="0">
            <a:spAutoFit/>
          </a:bodyPr>
          <a:lstStyle/>
          <a:p>
            <a:r>
              <a:rPr lang="en-US" sz="3600" b="1" u="sng" cap="small" dirty="0">
                <a:solidFill>
                  <a:schemeClr val="bg1"/>
                </a:solidFill>
                <a:latin typeface="Amasis MT Pro Medium" panose="02040604050005020304" pitchFamily="18" charset="0"/>
              </a:rPr>
              <a:t>Characterizations by other Religious Leaders</a:t>
            </a:r>
          </a:p>
        </p:txBody>
      </p:sp>
    </p:spTree>
    <p:extLst>
      <p:ext uri="{BB962C8B-B14F-4D97-AF65-F5344CB8AC3E}">
        <p14:creationId xmlns:p14="http://schemas.microsoft.com/office/powerpoint/2010/main" val="164075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4" ma:contentTypeDescription="Create a new document." ma:contentTypeScope="" ma:versionID="8cff748964bf43715a3f316dd1c750da">
  <xsd:schema xmlns:xsd="http://www.w3.org/2001/XMLSchema" xmlns:xs="http://www.w3.org/2001/XMLSchema" xmlns:p="http://schemas.microsoft.com/office/2006/metadata/properties" xmlns:ns3="1200a652-a314-4465-9e3b-eee3981a03cd" targetNamespace="http://schemas.microsoft.com/office/2006/metadata/properties" ma:root="true" ma:fieldsID="98538741a232836eb70a1da11dfb8b1f" ns3:_="">
    <xsd:import namespace="1200a652-a314-4465-9e3b-eee3981a03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F64D6F-0FED-4E1E-BB95-433576F3A96A}">
  <ds:schemaRefs>
    <ds:schemaRef ds:uri="http://schemas.microsoft.com/sharepoint/v3/contenttype/forms"/>
  </ds:schemaRefs>
</ds:datastoreItem>
</file>

<file path=customXml/itemProps2.xml><?xml version="1.0" encoding="utf-8"?>
<ds:datastoreItem xmlns:ds="http://schemas.openxmlformats.org/officeDocument/2006/customXml" ds:itemID="{ACB83E3C-8C2C-48E2-928E-1E87DF206798}">
  <ds:schemaRefs>
    <ds:schemaRef ds:uri="http://purl.org/dc/dcmitype/"/>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1200a652-a314-4465-9e3b-eee3981a03cd"/>
    <ds:schemaRef ds:uri="http://schemas.microsoft.com/office/2006/metadata/properties"/>
  </ds:schemaRefs>
</ds:datastoreItem>
</file>

<file path=customXml/itemProps3.xml><?xml version="1.0" encoding="utf-8"?>
<ds:datastoreItem xmlns:ds="http://schemas.openxmlformats.org/officeDocument/2006/customXml" ds:itemID="{98259265-7D8B-4EF3-BFBE-AEB275DD6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1914</TotalTime>
  <Words>1693</Words>
  <Application>Microsoft Office PowerPoint</Application>
  <PresentationFormat>Widescreen</PresentationFormat>
  <Paragraphs>146</Paragraphs>
  <Slides>19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Abadi</vt:lpstr>
      <vt:lpstr>ADLaM Display</vt:lpstr>
      <vt:lpstr>Algerian</vt:lpstr>
      <vt:lpstr>Amasis MT Pro</vt:lpstr>
      <vt:lpstr>Amasis MT Pro Medium</vt:lpstr>
      <vt:lpstr>Aptos</vt:lpstr>
      <vt:lpstr>Aptos Display</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7</cp:revision>
  <dcterms:created xsi:type="dcterms:W3CDTF">2025-07-07T16:21:19Z</dcterms:created>
  <dcterms:modified xsi:type="dcterms:W3CDTF">2025-07-23T22:47:49Z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