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61" r:id="rId9"/>
    <p:sldId id="259" r:id="rId10"/>
    <p:sldId id="276" r:id="rId11"/>
    <p:sldId id="268" r:id="rId12"/>
    <p:sldId id="262" r:id="rId13"/>
    <p:sldId id="278" r:id="rId14"/>
    <p:sldId id="272" r:id="rId15"/>
    <p:sldId id="269" r:id="rId16"/>
    <p:sldId id="264" r:id="rId17"/>
    <p:sldId id="279"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4723"/>
    <a:srgbClr val="A9AE1A"/>
    <a:srgbClr val="E73A3D"/>
    <a:srgbClr val="F18750"/>
    <a:srgbClr val="EB5F1D"/>
    <a:srgbClr val="DFB50F"/>
    <a:srgbClr val="EC665E"/>
    <a:srgbClr val="E62C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6" d="100"/>
          <a:sy n="106" d="100"/>
        </p:scale>
        <p:origin x="2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F226-C228-2F1F-E0EE-F63309FCA8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6D7A2-B0C0-D2F3-7EC8-A0B2C6AB4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35B4A8-FDD5-FCAC-60BC-562E9FD5D993}"/>
              </a:ext>
            </a:extLst>
          </p:cNvPr>
          <p:cNvSpPr>
            <a:spLocks noGrp="1"/>
          </p:cNvSpPr>
          <p:nvPr>
            <p:ph type="dt" sz="half" idx="10"/>
          </p:nvPr>
        </p:nvSpPr>
        <p:spPr/>
        <p:txBody>
          <a:bodyPr/>
          <a:lstStyle/>
          <a:p>
            <a:fld id="{3577A4A1-2C0D-4BDA-916B-65AE64C7D295}" type="datetimeFigureOut">
              <a:rPr lang="en-US" smtClean="0"/>
              <a:t>7/16/2025</a:t>
            </a:fld>
            <a:endParaRPr lang="en-US" dirty="0"/>
          </a:p>
        </p:txBody>
      </p:sp>
      <p:sp>
        <p:nvSpPr>
          <p:cNvPr id="5" name="Footer Placeholder 4">
            <a:extLst>
              <a:ext uri="{FF2B5EF4-FFF2-40B4-BE49-F238E27FC236}">
                <a16:creationId xmlns:a16="http://schemas.microsoft.com/office/drawing/2014/main" id="{AAFADF47-766C-F9E1-2FF2-2A41FA4606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03752F-4FDA-AF02-9D2C-D4BB74B3F57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26837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3914-54C5-C14F-6176-62DB7A8862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C19C4F-8384-8E99-00ED-A1F230A93D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89C21-E0A5-996F-E7E1-017C8EDD683A}"/>
              </a:ext>
            </a:extLst>
          </p:cNvPr>
          <p:cNvSpPr>
            <a:spLocks noGrp="1"/>
          </p:cNvSpPr>
          <p:nvPr>
            <p:ph type="dt" sz="half" idx="10"/>
          </p:nvPr>
        </p:nvSpPr>
        <p:spPr/>
        <p:txBody>
          <a:bodyPr/>
          <a:lstStyle/>
          <a:p>
            <a:fld id="{3577A4A1-2C0D-4BDA-916B-65AE64C7D295}" type="datetimeFigureOut">
              <a:rPr lang="en-US" smtClean="0"/>
              <a:t>7/16/2025</a:t>
            </a:fld>
            <a:endParaRPr lang="en-US" dirty="0"/>
          </a:p>
        </p:txBody>
      </p:sp>
      <p:sp>
        <p:nvSpPr>
          <p:cNvPr id="5" name="Footer Placeholder 4">
            <a:extLst>
              <a:ext uri="{FF2B5EF4-FFF2-40B4-BE49-F238E27FC236}">
                <a16:creationId xmlns:a16="http://schemas.microsoft.com/office/drawing/2014/main" id="{4925A088-98F7-9560-97A4-EC23AAEEF3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690AEB-500A-E541-D565-2696C9C897A8}"/>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405857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6E7C9C-E048-94D0-4A99-F524D5E1B4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8DBC3F-38D9-A2FE-27A2-A1015003AE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DEE5B-5EFE-4CC9-F13B-9EB3CDAC343C}"/>
              </a:ext>
            </a:extLst>
          </p:cNvPr>
          <p:cNvSpPr>
            <a:spLocks noGrp="1"/>
          </p:cNvSpPr>
          <p:nvPr>
            <p:ph type="dt" sz="half" idx="10"/>
          </p:nvPr>
        </p:nvSpPr>
        <p:spPr/>
        <p:txBody>
          <a:bodyPr/>
          <a:lstStyle/>
          <a:p>
            <a:fld id="{3577A4A1-2C0D-4BDA-916B-65AE64C7D295}" type="datetimeFigureOut">
              <a:rPr lang="en-US" smtClean="0"/>
              <a:t>7/16/2025</a:t>
            </a:fld>
            <a:endParaRPr lang="en-US" dirty="0"/>
          </a:p>
        </p:txBody>
      </p:sp>
      <p:sp>
        <p:nvSpPr>
          <p:cNvPr id="5" name="Footer Placeholder 4">
            <a:extLst>
              <a:ext uri="{FF2B5EF4-FFF2-40B4-BE49-F238E27FC236}">
                <a16:creationId xmlns:a16="http://schemas.microsoft.com/office/drawing/2014/main" id="{93D9A249-6E16-E965-74D0-2837D8C567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B41DA5-9CF5-BEC6-1402-D30CD82FB765}"/>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512981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B3FC-0F58-010F-7E91-6DD30EBC1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0359C-C953-079F-64B2-9FF10CB57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E3381-D248-BED2-C44E-57D19C263492}"/>
              </a:ext>
            </a:extLst>
          </p:cNvPr>
          <p:cNvSpPr>
            <a:spLocks noGrp="1"/>
          </p:cNvSpPr>
          <p:nvPr>
            <p:ph type="dt" sz="half" idx="10"/>
          </p:nvPr>
        </p:nvSpPr>
        <p:spPr/>
        <p:txBody>
          <a:bodyPr/>
          <a:lstStyle/>
          <a:p>
            <a:fld id="{3577A4A1-2C0D-4BDA-916B-65AE64C7D295}" type="datetimeFigureOut">
              <a:rPr lang="en-US" smtClean="0"/>
              <a:t>7/16/2025</a:t>
            </a:fld>
            <a:endParaRPr lang="en-US" dirty="0"/>
          </a:p>
        </p:txBody>
      </p:sp>
      <p:sp>
        <p:nvSpPr>
          <p:cNvPr id="5" name="Footer Placeholder 4">
            <a:extLst>
              <a:ext uri="{FF2B5EF4-FFF2-40B4-BE49-F238E27FC236}">
                <a16:creationId xmlns:a16="http://schemas.microsoft.com/office/drawing/2014/main" id="{15F268C7-415F-EAE5-57C4-05FAA3F7B4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8C715A-EDA0-71C0-8CAD-0E686F044CA4}"/>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672212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14D9-85E4-5BBE-B557-FBC47190F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A131B0-5039-11C3-B4C6-BB6961ABDA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012D36-6E27-0BF7-FD4E-407CDCB34D43}"/>
              </a:ext>
            </a:extLst>
          </p:cNvPr>
          <p:cNvSpPr>
            <a:spLocks noGrp="1"/>
          </p:cNvSpPr>
          <p:nvPr>
            <p:ph type="dt" sz="half" idx="10"/>
          </p:nvPr>
        </p:nvSpPr>
        <p:spPr/>
        <p:txBody>
          <a:bodyPr/>
          <a:lstStyle/>
          <a:p>
            <a:fld id="{3577A4A1-2C0D-4BDA-916B-65AE64C7D295}" type="datetimeFigureOut">
              <a:rPr lang="en-US" smtClean="0"/>
              <a:t>7/16/2025</a:t>
            </a:fld>
            <a:endParaRPr lang="en-US" dirty="0"/>
          </a:p>
        </p:txBody>
      </p:sp>
      <p:sp>
        <p:nvSpPr>
          <p:cNvPr id="5" name="Footer Placeholder 4">
            <a:extLst>
              <a:ext uri="{FF2B5EF4-FFF2-40B4-BE49-F238E27FC236}">
                <a16:creationId xmlns:a16="http://schemas.microsoft.com/office/drawing/2014/main" id="{DCF033A5-9846-8DDC-7807-D06792E287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5018FA-07B7-7C96-5761-F94492F75B1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8483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1A23-9366-77F4-B2A6-15EC022532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DF82E2-C232-1E49-9312-2A8E591F31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F0E5C-0A94-3B99-6FC4-721034FC08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FD2601-BCA9-DB40-2194-AD606A1038A6}"/>
              </a:ext>
            </a:extLst>
          </p:cNvPr>
          <p:cNvSpPr>
            <a:spLocks noGrp="1"/>
          </p:cNvSpPr>
          <p:nvPr>
            <p:ph type="dt" sz="half" idx="10"/>
          </p:nvPr>
        </p:nvSpPr>
        <p:spPr/>
        <p:txBody>
          <a:bodyPr/>
          <a:lstStyle/>
          <a:p>
            <a:fld id="{3577A4A1-2C0D-4BDA-916B-65AE64C7D295}" type="datetimeFigureOut">
              <a:rPr lang="en-US" smtClean="0"/>
              <a:t>7/16/2025</a:t>
            </a:fld>
            <a:endParaRPr lang="en-US" dirty="0"/>
          </a:p>
        </p:txBody>
      </p:sp>
      <p:sp>
        <p:nvSpPr>
          <p:cNvPr id="6" name="Footer Placeholder 5">
            <a:extLst>
              <a:ext uri="{FF2B5EF4-FFF2-40B4-BE49-F238E27FC236}">
                <a16:creationId xmlns:a16="http://schemas.microsoft.com/office/drawing/2014/main" id="{D0C4CF8B-6487-52DB-51B1-A9B7BAC225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AB2CEB-EC5D-852C-D828-2A07BD2C93A6}"/>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99410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98EC-9F1C-827E-65E1-6C67C5D71D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2FDB7B-4AB8-233C-FA36-1C73A5DC8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D2FA46-55A8-CBB2-E6E9-03968C644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14A4A0-C492-BA5B-B44C-67CB545269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B8106-41DC-71AB-5CA9-DC180D891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8E59A-F6F3-AFAC-7693-6AF00873FED5}"/>
              </a:ext>
            </a:extLst>
          </p:cNvPr>
          <p:cNvSpPr>
            <a:spLocks noGrp="1"/>
          </p:cNvSpPr>
          <p:nvPr>
            <p:ph type="dt" sz="half" idx="10"/>
          </p:nvPr>
        </p:nvSpPr>
        <p:spPr/>
        <p:txBody>
          <a:bodyPr/>
          <a:lstStyle/>
          <a:p>
            <a:fld id="{3577A4A1-2C0D-4BDA-916B-65AE64C7D295}" type="datetimeFigureOut">
              <a:rPr lang="en-US" smtClean="0"/>
              <a:t>7/16/2025</a:t>
            </a:fld>
            <a:endParaRPr lang="en-US" dirty="0"/>
          </a:p>
        </p:txBody>
      </p:sp>
      <p:sp>
        <p:nvSpPr>
          <p:cNvPr id="8" name="Footer Placeholder 7">
            <a:extLst>
              <a:ext uri="{FF2B5EF4-FFF2-40B4-BE49-F238E27FC236}">
                <a16:creationId xmlns:a16="http://schemas.microsoft.com/office/drawing/2014/main" id="{E13A1853-BD97-4D40-7BDA-F061CEA8E1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3D9CF25-C348-BBAD-87D3-6629D4BCBD6A}"/>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394758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44D7-157D-EEFC-211A-DF4F7D2124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BA227C-B8A0-A24D-E39D-0E5B61FB44B1}"/>
              </a:ext>
            </a:extLst>
          </p:cNvPr>
          <p:cNvSpPr>
            <a:spLocks noGrp="1"/>
          </p:cNvSpPr>
          <p:nvPr>
            <p:ph type="dt" sz="half" idx="10"/>
          </p:nvPr>
        </p:nvSpPr>
        <p:spPr/>
        <p:txBody>
          <a:bodyPr/>
          <a:lstStyle/>
          <a:p>
            <a:fld id="{3577A4A1-2C0D-4BDA-916B-65AE64C7D295}" type="datetimeFigureOut">
              <a:rPr lang="en-US" smtClean="0"/>
              <a:t>7/16/2025</a:t>
            </a:fld>
            <a:endParaRPr lang="en-US" dirty="0"/>
          </a:p>
        </p:txBody>
      </p:sp>
      <p:sp>
        <p:nvSpPr>
          <p:cNvPr id="4" name="Footer Placeholder 3">
            <a:extLst>
              <a:ext uri="{FF2B5EF4-FFF2-40B4-BE49-F238E27FC236}">
                <a16:creationId xmlns:a16="http://schemas.microsoft.com/office/drawing/2014/main" id="{8BDFE1D8-9768-6AA0-52EE-3554AD2000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0379D2D-E1A8-409B-0ED2-465661E743B6}"/>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41542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44F07-9AD2-42B4-2C67-DC35D284757B}"/>
              </a:ext>
            </a:extLst>
          </p:cNvPr>
          <p:cNvSpPr>
            <a:spLocks noGrp="1"/>
          </p:cNvSpPr>
          <p:nvPr>
            <p:ph type="dt" sz="half" idx="10"/>
          </p:nvPr>
        </p:nvSpPr>
        <p:spPr/>
        <p:txBody>
          <a:bodyPr/>
          <a:lstStyle/>
          <a:p>
            <a:fld id="{3577A4A1-2C0D-4BDA-916B-65AE64C7D295}" type="datetimeFigureOut">
              <a:rPr lang="en-US" smtClean="0"/>
              <a:t>7/16/2025</a:t>
            </a:fld>
            <a:endParaRPr lang="en-US" dirty="0"/>
          </a:p>
        </p:txBody>
      </p:sp>
      <p:sp>
        <p:nvSpPr>
          <p:cNvPr id="3" name="Footer Placeholder 2">
            <a:extLst>
              <a:ext uri="{FF2B5EF4-FFF2-40B4-BE49-F238E27FC236}">
                <a16:creationId xmlns:a16="http://schemas.microsoft.com/office/drawing/2014/main" id="{476AB97E-A506-5DD4-73F1-7DE717212D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460EB29-7D34-6EDE-0FCF-497163DA1E41}"/>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75789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7E83-071A-71D9-B8DC-55DB17003D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98412-135C-BE5F-4300-004E2F94A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C78649-39AB-A16D-995A-FCCAA6383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2EC2F-7CBA-70AF-9BFC-CE28C5C8E661}"/>
              </a:ext>
            </a:extLst>
          </p:cNvPr>
          <p:cNvSpPr>
            <a:spLocks noGrp="1"/>
          </p:cNvSpPr>
          <p:nvPr>
            <p:ph type="dt" sz="half" idx="10"/>
          </p:nvPr>
        </p:nvSpPr>
        <p:spPr/>
        <p:txBody>
          <a:bodyPr/>
          <a:lstStyle/>
          <a:p>
            <a:fld id="{3577A4A1-2C0D-4BDA-916B-65AE64C7D295}" type="datetimeFigureOut">
              <a:rPr lang="en-US" smtClean="0"/>
              <a:t>7/16/2025</a:t>
            </a:fld>
            <a:endParaRPr lang="en-US" dirty="0"/>
          </a:p>
        </p:txBody>
      </p:sp>
      <p:sp>
        <p:nvSpPr>
          <p:cNvPr id="6" name="Footer Placeholder 5">
            <a:extLst>
              <a:ext uri="{FF2B5EF4-FFF2-40B4-BE49-F238E27FC236}">
                <a16:creationId xmlns:a16="http://schemas.microsoft.com/office/drawing/2014/main" id="{10D93479-CED8-2A8F-4C31-A96D8F1DA5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788AB4-CBA4-6046-80EB-026A406286D3}"/>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5469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5F51D-FD92-C40C-2CAA-3A1737A4C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3CB025-CCBF-689F-132F-61608A01A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B4EE50-C754-4736-D6CA-5A802CC8F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8D6AF0-E7F0-259C-0D5B-8D55316A47DA}"/>
              </a:ext>
            </a:extLst>
          </p:cNvPr>
          <p:cNvSpPr>
            <a:spLocks noGrp="1"/>
          </p:cNvSpPr>
          <p:nvPr>
            <p:ph type="dt" sz="half" idx="10"/>
          </p:nvPr>
        </p:nvSpPr>
        <p:spPr/>
        <p:txBody>
          <a:bodyPr/>
          <a:lstStyle/>
          <a:p>
            <a:fld id="{3577A4A1-2C0D-4BDA-916B-65AE64C7D295}" type="datetimeFigureOut">
              <a:rPr lang="en-US" smtClean="0"/>
              <a:t>7/16/2025</a:t>
            </a:fld>
            <a:endParaRPr lang="en-US" dirty="0"/>
          </a:p>
        </p:txBody>
      </p:sp>
      <p:sp>
        <p:nvSpPr>
          <p:cNvPr id="6" name="Footer Placeholder 5">
            <a:extLst>
              <a:ext uri="{FF2B5EF4-FFF2-40B4-BE49-F238E27FC236}">
                <a16:creationId xmlns:a16="http://schemas.microsoft.com/office/drawing/2014/main" id="{E445DED1-8DEB-3B08-8268-8D3C277290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DB0060-78C7-F3C3-5EE0-515FF7468712}"/>
              </a:ext>
            </a:extLst>
          </p:cNvPr>
          <p:cNvSpPr>
            <a:spLocks noGrp="1"/>
          </p:cNvSpPr>
          <p:nvPr>
            <p:ph type="sldNum" sz="quarter" idx="12"/>
          </p:nvPr>
        </p:nvSpPr>
        <p:spPr/>
        <p:txBody>
          <a:bodyPr/>
          <a:lstStyle/>
          <a:p>
            <a:fld id="{823A8AA9-9673-4E14-9A38-F2CC831CB913}" type="slidenum">
              <a:rPr lang="en-US" smtClean="0"/>
              <a:t>‹#›</a:t>
            </a:fld>
            <a:endParaRPr lang="en-US" dirty="0"/>
          </a:p>
        </p:txBody>
      </p:sp>
    </p:spTree>
    <p:extLst>
      <p:ext uri="{BB962C8B-B14F-4D97-AF65-F5344CB8AC3E}">
        <p14:creationId xmlns:p14="http://schemas.microsoft.com/office/powerpoint/2010/main" val="1012880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55147-6941-C422-A0AB-DE9583BC2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FFFF-D4C9-EFFE-449C-4221276EE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E7E84-269A-22DC-D59D-C0AF32B99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77A4A1-2C0D-4BDA-916B-65AE64C7D295}" type="datetimeFigureOut">
              <a:rPr lang="en-US" smtClean="0"/>
              <a:t>7/16/2025</a:t>
            </a:fld>
            <a:endParaRPr lang="en-US" dirty="0"/>
          </a:p>
        </p:txBody>
      </p:sp>
      <p:sp>
        <p:nvSpPr>
          <p:cNvPr id="5" name="Footer Placeholder 4">
            <a:extLst>
              <a:ext uri="{FF2B5EF4-FFF2-40B4-BE49-F238E27FC236}">
                <a16:creationId xmlns:a16="http://schemas.microsoft.com/office/drawing/2014/main" id="{C74A08F1-6276-46E3-2C5C-00BA249A1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9260772-D2A5-39B0-18CE-4D541F05D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3A8AA9-9673-4E14-9A38-F2CC831CB913}" type="slidenum">
              <a:rPr lang="en-US" smtClean="0"/>
              <a:t>‹#›</a:t>
            </a:fld>
            <a:endParaRPr lang="en-US" dirty="0"/>
          </a:p>
        </p:txBody>
      </p:sp>
    </p:spTree>
    <p:extLst>
      <p:ext uri="{BB962C8B-B14F-4D97-AF65-F5344CB8AC3E}">
        <p14:creationId xmlns:p14="http://schemas.microsoft.com/office/powerpoint/2010/main" val="197841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thegospelcoalition.org/article/what-is-worship/"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justdisciple.com/types-of-worship-in-christianity/#public"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justdisciple.com/types-of-worship-in-christianity/#non-liturgical" TargetMode="External"/><Relationship Id="rId5" Type="http://schemas.openxmlformats.org/officeDocument/2006/relationships/hyperlink" Target="https://justdisciple.com/types-of-worship-in-christianity/#ritual" TargetMode="External"/><Relationship Id="rId4" Type="http://schemas.openxmlformats.org/officeDocument/2006/relationships/hyperlink" Target="https://justdisciple.com/types-of-worship-in-christianity/#persona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logos.com/grow"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hite text on a red background&#10;&#10;AI-generated content may be incorrect.">
            <a:extLst>
              <a:ext uri="{FF2B5EF4-FFF2-40B4-BE49-F238E27FC236}">
                <a16:creationId xmlns:a16="http://schemas.microsoft.com/office/drawing/2014/main" id="{6EF09F57-4FDB-ADDB-9767-1F60A06D1D4B}"/>
              </a:ext>
            </a:extLst>
          </p:cNvPr>
          <p:cNvPicPr>
            <a:picLocks noChangeAspect="1"/>
          </p:cNvPicPr>
          <p:nvPr/>
        </p:nvPicPr>
        <p:blipFill>
          <a:blip r:embed="rId2">
            <a:extLst>
              <a:ext uri="{28A0092B-C50C-407E-A947-70E740481C1C}">
                <a14:useLocalDpi xmlns:a14="http://schemas.microsoft.com/office/drawing/2010/main" val="0"/>
              </a:ext>
            </a:extLst>
          </a:blip>
          <a:srcRect l="121" r="1" b="1"/>
          <a:stretch>
            <a:fillRect/>
          </a:stretch>
        </p:blipFill>
        <p:spPr>
          <a:xfrm>
            <a:off x="20" y="10"/>
            <a:ext cx="12191980" cy="6866290"/>
          </a:xfrm>
          <a:prstGeom prst="rect">
            <a:avLst/>
          </a:prstGeom>
        </p:spPr>
      </p:pic>
    </p:spTree>
    <p:extLst>
      <p:ext uri="{BB962C8B-B14F-4D97-AF65-F5344CB8AC3E}">
        <p14:creationId xmlns:p14="http://schemas.microsoft.com/office/powerpoint/2010/main" val="60087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4BDF-B692-B81D-CDA5-5A27CB816FEB}"/>
            </a:ext>
          </a:extLst>
        </p:cNvPr>
        <p:cNvGrpSpPr/>
        <p:nvPr/>
      </p:nvGrpSpPr>
      <p:grpSpPr>
        <a:xfrm>
          <a:off x="0" y="0"/>
          <a:ext cx="0" cy="0"/>
          <a:chOff x="0" y="0"/>
          <a:chExt cx="0" cy="0"/>
        </a:xfrm>
      </p:grpSpPr>
      <p:pic>
        <p:nvPicPr>
          <p:cNvPr id="3" name="Picture 2" descr="A red and yellow background">
            <a:extLst>
              <a:ext uri="{FF2B5EF4-FFF2-40B4-BE49-F238E27FC236}">
                <a16:creationId xmlns:a16="http://schemas.microsoft.com/office/drawing/2014/main" id="{D6393FD3-554B-5AEC-1220-1ADB30D1B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2400DDDC-EC5D-1959-4CAF-E19893406776}"/>
              </a:ext>
            </a:extLst>
          </p:cNvPr>
          <p:cNvSpPr/>
          <p:nvPr/>
        </p:nvSpPr>
        <p:spPr>
          <a:xfrm>
            <a:off x="431222" y="1036242"/>
            <a:ext cx="11537257" cy="5219085"/>
          </a:xfrm>
          <a:prstGeom prst="round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TextBox 4">
            <a:extLst>
              <a:ext uri="{FF2B5EF4-FFF2-40B4-BE49-F238E27FC236}">
                <a16:creationId xmlns:a16="http://schemas.microsoft.com/office/drawing/2014/main" id="{084E6981-F109-28B8-5706-77711E91077A}"/>
              </a:ext>
            </a:extLst>
          </p:cNvPr>
          <p:cNvSpPr txBox="1"/>
          <p:nvPr/>
        </p:nvSpPr>
        <p:spPr>
          <a:xfrm>
            <a:off x="574329" y="740401"/>
            <a:ext cx="5291049" cy="5668218"/>
          </a:xfrm>
          <a:prstGeom prst="rect">
            <a:avLst/>
          </a:prstGeom>
          <a:noFill/>
        </p:spPr>
        <p:txBody>
          <a:bodyPr wrap="square" rtlCol="0">
            <a:spAutoFit/>
          </a:bodyPr>
          <a:lstStyle/>
          <a:p>
            <a:pPr marL="342900" indent="-342900" algn="ctr" fontAlgn="base">
              <a:buFont typeface="Wingdings" panose="05000000000000000000" pitchFamily="2" charset="2"/>
              <a:buChar char="Ø"/>
            </a:pPr>
            <a:endParaRPr lang="en-US" sz="2600" b="1" dirty="0">
              <a:solidFill>
                <a:schemeClr val="bg1"/>
              </a:solidFill>
              <a:latin typeface="Amasis MT Pro Medium" panose="02040604050005020304" pitchFamily="18" charset="0"/>
            </a:endParaRPr>
          </a:p>
          <a:p>
            <a:pPr marL="342900" indent="-342900" algn="ctr" fontAlgn="base">
              <a:buFont typeface="Wingdings" panose="05000000000000000000" pitchFamily="2" charset="2"/>
              <a:buChar char="Ø"/>
            </a:pPr>
            <a:r>
              <a:rPr lang="en-US" sz="2600" b="1" dirty="0">
                <a:solidFill>
                  <a:schemeClr val="bg1"/>
                </a:solidFill>
                <a:latin typeface="Amasis MT Pro" panose="02040504050005020304" pitchFamily="18" charset="0"/>
              </a:rPr>
              <a:t>Worship is the </a:t>
            </a:r>
            <a:r>
              <a:rPr lang="en-US" sz="2600" b="1" u="sng" dirty="0">
                <a:solidFill>
                  <a:schemeClr val="bg1"/>
                </a:solidFill>
                <a:latin typeface="Amasis MT Pro" panose="02040504050005020304" pitchFamily="18" charset="0"/>
              </a:rPr>
              <a:t>response of the whole being</a:t>
            </a:r>
            <a:r>
              <a:rPr lang="en-US" sz="2600" b="1" dirty="0">
                <a:solidFill>
                  <a:schemeClr val="bg1"/>
                </a:solidFill>
                <a:latin typeface="Amasis MT Pro" panose="02040504050005020304" pitchFamily="18" charset="0"/>
              </a:rPr>
              <a:t>—heart, soul, mind, strength—to beholding God’s glory. It is enabled by the Holy Spirit. (There is no worship apart from spiritual regeneration.). </a:t>
            </a:r>
          </a:p>
          <a:p>
            <a:pPr algn="ctr" fontAlgn="base"/>
            <a:r>
              <a:rPr lang="en-US" sz="1600" b="1" dirty="0">
                <a:solidFill>
                  <a:schemeClr val="bg1"/>
                </a:solidFill>
                <a:latin typeface="Amasis MT Pro" panose="02040504050005020304" pitchFamily="18" charset="0"/>
                <a:hlinkClick r:id="rId3">
                  <a:extLst>
                    <a:ext uri="{A12FA001-AC4F-418D-AE19-62706E023703}">
                      <ahyp:hlinkClr xmlns:ahyp="http://schemas.microsoft.com/office/drawing/2018/hyperlinkcolor" val="tx"/>
                    </a:ext>
                  </a:extLst>
                </a:hlinkClick>
              </a:rPr>
              <a:t>www.thegospelcoalition.org/article/what-is-worship/</a:t>
            </a:r>
            <a:endParaRPr lang="en-US" sz="1600" b="1" dirty="0">
              <a:solidFill>
                <a:schemeClr val="bg1"/>
              </a:solidFill>
              <a:latin typeface="Amasis MT Pro" panose="02040504050005020304" pitchFamily="18" charset="0"/>
            </a:endParaRPr>
          </a:p>
          <a:p>
            <a:pPr algn="ctr" fontAlgn="base"/>
            <a:endParaRPr lang="en-US" sz="1600" b="1" dirty="0">
              <a:solidFill>
                <a:schemeClr val="bg1"/>
              </a:solidFill>
              <a:latin typeface="Amasis MT Pro" panose="02040504050005020304" pitchFamily="18" charset="0"/>
            </a:endParaRPr>
          </a:p>
          <a:p>
            <a:pPr algn="ctr" fontAlgn="base"/>
            <a:endParaRPr lang="en-US" sz="1400" b="1" baseline="30000" dirty="0">
              <a:solidFill>
                <a:schemeClr val="bg1"/>
              </a:solidFill>
              <a:latin typeface="Amasis MT Pro" panose="02040504050005020304" pitchFamily="18" charset="0"/>
            </a:endParaRPr>
          </a:p>
          <a:p>
            <a:pPr marL="457200" indent="-457200" algn="ctr" fontAlgn="base">
              <a:buFont typeface="Wingdings" panose="05000000000000000000" pitchFamily="2" charset="2"/>
              <a:buChar char="Ø"/>
            </a:pPr>
            <a:r>
              <a:rPr lang="en-US" sz="2800" b="1" dirty="0">
                <a:solidFill>
                  <a:schemeClr val="bg1"/>
                </a:solidFill>
                <a:latin typeface="Amasis MT Pro" panose="02040504050005020304" pitchFamily="18" charset="0"/>
              </a:rPr>
              <a:t>“</a:t>
            </a:r>
            <a:r>
              <a:rPr lang="en-US" sz="2600" b="1" dirty="0">
                <a:solidFill>
                  <a:schemeClr val="bg1"/>
                </a:solidFill>
                <a:latin typeface="Amasis MT Pro" panose="02040504050005020304" pitchFamily="18" charset="0"/>
              </a:rPr>
              <a:t>True worship is a valuing or a treasuring of God above all things.”</a:t>
            </a:r>
          </a:p>
          <a:p>
            <a:pPr marL="457200" indent="-457200" algn="ctr" fontAlgn="base">
              <a:buFont typeface="Wingdings" panose="05000000000000000000" pitchFamily="2" charset="2"/>
              <a:buChar char="Ø"/>
            </a:pPr>
            <a:r>
              <a:rPr lang="en-US" sz="1100" dirty="0">
                <a:solidFill>
                  <a:schemeClr val="bg1"/>
                </a:solidFill>
                <a:latin typeface="Amasis MT Pro Medium" panose="02040604050005020304" pitchFamily="18" charset="0"/>
              </a:rPr>
              <a:t>https://www.desiringgod.org/interviews/what-is-worship</a:t>
            </a:r>
            <a:endParaRPr lang="en-US" sz="2000" dirty="0">
              <a:solidFill>
                <a:schemeClr val="bg1"/>
              </a:solidFill>
              <a:latin typeface="Amasis MT Pro Medium" panose="02040604050005020304" pitchFamily="18" charset="0"/>
            </a:endParaRPr>
          </a:p>
          <a:p>
            <a:pPr algn="ctr" fontAlgn="base"/>
            <a:endParaRPr lang="en-US" sz="2600" b="1" dirty="0">
              <a:solidFill>
                <a:schemeClr val="bg1"/>
              </a:solidFill>
              <a:latin typeface="Amasis MT Pro Medium" panose="02040604050005020304" pitchFamily="18" charset="0"/>
            </a:endParaRPr>
          </a:p>
          <a:p>
            <a:pPr algn="ctr"/>
            <a:endParaRPr lang="en-US" dirty="0"/>
          </a:p>
        </p:txBody>
      </p:sp>
      <p:sp>
        <p:nvSpPr>
          <p:cNvPr id="6" name="TextBox 5">
            <a:extLst>
              <a:ext uri="{FF2B5EF4-FFF2-40B4-BE49-F238E27FC236}">
                <a16:creationId xmlns:a16="http://schemas.microsoft.com/office/drawing/2014/main" id="{DEFF4639-3C4C-5BE7-46C2-246AB51D0A6F}"/>
              </a:ext>
            </a:extLst>
          </p:cNvPr>
          <p:cNvSpPr txBox="1"/>
          <p:nvPr/>
        </p:nvSpPr>
        <p:spPr>
          <a:xfrm>
            <a:off x="6515100" y="344825"/>
            <a:ext cx="5245678" cy="6463308"/>
          </a:xfrm>
          <a:prstGeom prst="rect">
            <a:avLst/>
          </a:prstGeom>
          <a:noFill/>
        </p:spPr>
        <p:txBody>
          <a:bodyPr wrap="square" rtlCol="0">
            <a:spAutoFit/>
          </a:bodyPr>
          <a:lstStyle/>
          <a:p>
            <a:pPr algn="ctr" fontAlgn="base"/>
            <a:endParaRPr lang="en-US" sz="2600" dirty="0">
              <a:solidFill>
                <a:schemeClr val="bg1"/>
              </a:solidFill>
              <a:latin typeface="Amasis MT Pro Medium" panose="02040604050005020304" pitchFamily="18" charset="0"/>
            </a:endParaRPr>
          </a:p>
          <a:p>
            <a:pPr algn="ctr" fontAlgn="base"/>
            <a:endParaRPr lang="en-US" sz="2600" dirty="0">
              <a:solidFill>
                <a:schemeClr val="bg1"/>
              </a:solidFill>
              <a:latin typeface="Amasis MT Pro Medium" panose="02040604050005020304" pitchFamily="18" charset="0"/>
            </a:endParaRPr>
          </a:p>
          <a:p>
            <a:pPr marL="285750" indent="-285750">
              <a:buFont typeface="Wingdings" panose="05000000000000000000" pitchFamily="2" charset="2"/>
              <a:buChar char="Ø"/>
            </a:pPr>
            <a:r>
              <a:rPr lang="en-US" sz="2600" b="1" dirty="0">
                <a:solidFill>
                  <a:schemeClr val="bg1"/>
                </a:solidFill>
                <a:latin typeface="Amasis MT Pro" panose="020F0502020204030204" pitchFamily="18" charset="0"/>
              </a:rPr>
              <a:t>Worship means respectful devotion—loving, honoring, and obeying someone who deserves our highest regard, acknowledging and celebrating His power and perfection in gratitude, and understanding and an awe of God’s Holiness; we remember how great He is and behave reverently in His Presence</a:t>
            </a:r>
          </a:p>
          <a:p>
            <a:pPr marL="284163"/>
            <a:r>
              <a:rPr lang="en-US" sz="1600" dirty="0">
                <a:solidFill>
                  <a:schemeClr val="bg1"/>
                </a:solidFill>
                <a:latin typeface="Amasis MT Pro" panose="020F0502020204030204" pitchFamily="18" charset="0"/>
              </a:rPr>
              <a:t>https://www.cslewisinstitute.org/resources/what-does-it-mean-to-worship-god/</a:t>
            </a:r>
          </a:p>
          <a:p>
            <a:pPr marL="457200" indent="-457200" algn="ctr" fontAlgn="base">
              <a:buFont typeface="Wingdings" panose="05000000000000000000" pitchFamily="2" charset="2"/>
              <a:buChar char="Ø"/>
            </a:pPr>
            <a:endParaRPr lang="en-US" sz="2600" dirty="0">
              <a:solidFill>
                <a:schemeClr val="bg1"/>
              </a:solidFill>
              <a:latin typeface="Amasis MT Pro Medium" panose="02040604050005020304" pitchFamily="18" charset="0"/>
            </a:endParaRPr>
          </a:p>
          <a:p>
            <a:pPr algn="ctr"/>
            <a:endParaRPr lang="en-US" dirty="0"/>
          </a:p>
        </p:txBody>
      </p:sp>
      <p:cxnSp>
        <p:nvCxnSpPr>
          <p:cNvPr id="8" name="Straight Connector 7">
            <a:extLst>
              <a:ext uri="{FF2B5EF4-FFF2-40B4-BE49-F238E27FC236}">
                <a16:creationId xmlns:a16="http://schemas.microsoft.com/office/drawing/2014/main" id="{7095E5E1-EE29-129E-C582-D2667B6C0048}"/>
              </a:ext>
            </a:extLst>
          </p:cNvPr>
          <p:cNvCxnSpPr>
            <a:cxnSpLocks/>
          </p:cNvCxnSpPr>
          <p:nvPr/>
        </p:nvCxnSpPr>
        <p:spPr>
          <a:xfrm>
            <a:off x="6199850" y="1370687"/>
            <a:ext cx="58968" cy="4308515"/>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00F1780-62BC-D554-506F-BA639CEDDA84}"/>
              </a:ext>
            </a:extLst>
          </p:cNvPr>
          <p:cNvSpPr txBox="1"/>
          <p:nvPr/>
        </p:nvSpPr>
        <p:spPr>
          <a:xfrm>
            <a:off x="1209678" y="367368"/>
            <a:ext cx="10233892" cy="646331"/>
          </a:xfrm>
          <a:prstGeom prst="rect">
            <a:avLst/>
          </a:prstGeom>
          <a:noFill/>
        </p:spPr>
        <p:txBody>
          <a:bodyPr wrap="none" rtlCol="0">
            <a:spAutoFit/>
          </a:bodyPr>
          <a:lstStyle/>
          <a:p>
            <a:r>
              <a:rPr lang="en-US" sz="3600" b="1" u="sng" cap="small" dirty="0">
                <a:solidFill>
                  <a:schemeClr val="bg1"/>
                </a:solidFill>
                <a:latin typeface="Amasis MT Pro Medium" panose="02040604050005020304" pitchFamily="18" charset="0"/>
              </a:rPr>
              <a:t>Characterizations by other Religious Leaders</a:t>
            </a:r>
          </a:p>
        </p:txBody>
      </p:sp>
    </p:spTree>
    <p:extLst>
      <p:ext uri="{BB962C8B-B14F-4D97-AF65-F5344CB8AC3E}">
        <p14:creationId xmlns:p14="http://schemas.microsoft.com/office/powerpoint/2010/main" val="1640758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4530-B0D7-E598-E1DD-F0AE27CD3DED}"/>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80991DCE-E8A3-317E-4533-46FA6DE30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8314CA8-5506-0491-BA9B-C25D5229C072}"/>
              </a:ext>
            </a:extLst>
          </p:cNvPr>
          <p:cNvSpPr/>
          <p:nvPr/>
        </p:nvSpPr>
        <p:spPr>
          <a:xfrm>
            <a:off x="527337" y="125700"/>
            <a:ext cx="11022158" cy="6519286"/>
          </a:xfrm>
          <a:prstGeom prst="rect">
            <a:avLst/>
          </a:prstGeom>
          <a:solidFill>
            <a:srgbClr val="F187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t>How do </a:t>
            </a:r>
            <a:r>
              <a:rPr lang="en-US" sz="7200" b="1" u="sng" dirty="0"/>
              <a:t>YOU</a:t>
            </a:r>
            <a:r>
              <a:rPr lang="en-US" sz="7200" dirty="0"/>
              <a:t> characterize </a:t>
            </a:r>
          </a:p>
          <a:p>
            <a:pPr algn="ctr"/>
            <a:r>
              <a:rPr lang="en-US" sz="7200" dirty="0"/>
              <a:t>WORSHIP?</a:t>
            </a:r>
          </a:p>
        </p:txBody>
      </p:sp>
      <p:sp>
        <p:nvSpPr>
          <p:cNvPr id="5" name="TextBox 4">
            <a:extLst>
              <a:ext uri="{FF2B5EF4-FFF2-40B4-BE49-F238E27FC236}">
                <a16:creationId xmlns:a16="http://schemas.microsoft.com/office/drawing/2014/main" id="{138E5647-824A-6040-BE15-FB6F083AC0F0}"/>
              </a:ext>
            </a:extLst>
          </p:cNvPr>
          <p:cNvSpPr txBox="1"/>
          <p:nvPr/>
        </p:nvSpPr>
        <p:spPr>
          <a:xfrm>
            <a:off x="587087" y="332509"/>
            <a:ext cx="10832522" cy="1631216"/>
          </a:xfrm>
          <a:prstGeom prst="rect">
            <a:avLst/>
          </a:prstGeom>
          <a:noFill/>
        </p:spPr>
        <p:txBody>
          <a:bodyPr wrap="square" rtlCol="0">
            <a:spAutoFit/>
          </a:bodyPr>
          <a:lstStyle/>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QUESTION</a:t>
            </a:r>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4FE0E7AB-B088-7FCB-0D6D-AFD294B79A2F}"/>
              </a:ext>
            </a:extLst>
          </p:cNvPr>
          <p:cNvCxnSpPr/>
          <p:nvPr/>
        </p:nvCxnSpPr>
        <p:spPr>
          <a:xfrm>
            <a:off x="919249" y="165330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437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0FA8D-9F98-B6EE-CCC7-C2C6D0336E65}"/>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3B4598D0-43C0-14A8-E708-B2400BD0523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3B5BD4D-22A0-B8CC-B06A-BE0400BFA7BE}"/>
              </a:ext>
            </a:extLst>
          </p:cNvPr>
          <p:cNvSpPr/>
          <p:nvPr/>
        </p:nvSpPr>
        <p:spPr>
          <a:xfrm>
            <a:off x="552450" y="3897079"/>
            <a:ext cx="10858499" cy="1537855"/>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lumMod val="50000"/>
                  </a:schemeClr>
                </a:solidFill>
              </a:rPr>
              <a:t>Psalm 104:24 reads, "O Lord, how </a:t>
            </a:r>
            <a:r>
              <a:rPr lang="en-US" sz="3200" b="1" dirty="0">
                <a:solidFill>
                  <a:schemeClr val="accent2">
                    <a:lumMod val="50000"/>
                  </a:schemeClr>
                </a:solidFill>
              </a:rPr>
              <a:t>manifold</a:t>
            </a:r>
            <a:r>
              <a:rPr lang="en-US" sz="2800" b="1" dirty="0">
                <a:solidFill>
                  <a:schemeClr val="accent2">
                    <a:lumMod val="50000"/>
                  </a:schemeClr>
                </a:solidFill>
              </a:rPr>
              <a:t> are your works!</a:t>
            </a:r>
          </a:p>
          <a:p>
            <a:pPr algn="ctr"/>
            <a:r>
              <a:rPr lang="en-US" sz="2800" b="1" dirty="0">
                <a:solidFill>
                  <a:schemeClr val="accent2">
                    <a:lumMod val="50000"/>
                  </a:schemeClr>
                </a:solidFill>
              </a:rPr>
              <a:t> In wisdom have you made them all; the earth is full of your creatures." </a:t>
            </a:r>
            <a:endParaRPr lang="en-US" sz="3600" b="1" dirty="0">
              <a:solidFill>
                <a:schemeClr val="accent2">
                  <a:lumMod val="50000"/>
                </a:schemeClr>
              </a:solidFill>
            </a:endParaRPr>
          </a:p>
        </p:txBody>
      </p:sp>
      <p:sp>
        <p:nvSpPr>
          <p:cNvPr id="6" name="Rectangle 5">
            <a:extLst>
              <a:ext uri="{FF2B5EF4-FFF2-40B4-BE49-F238E27FC236}">
                <a16:creationId xmlns:a16="http://schemas.microsoft.com/office/drawing/2014/main" id="{8F6450E4-9900-C67A-7755-6CC7DD0CE725}"/>
              </a:ext>
            </a:extLst>
          </p:cNvPr>
          <p:cNvSpPr/>
          <p:nvPr/>
        </p:nvSpPr>
        <p:spPr>
          <a:xfrm>
            <a:off x="449407" y="379756"/>
            <a:ext cx="11064586" cy="2943226"/>
          </a:xfrm>
          <a:prstGeom prst="rect">
            <a:avLst/>
          </a:prstGeom>
          <a:solidFill>
            <a:srgbClr val="FFC00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962713D-F507-265A-CD0B-480D37A5AB2C}"/>
              </a:ext>
            </a:extLst>
          </p:cNvPr>
          <p:cNvSpPr txBox="1"/>
          <p:nvPr/>
        </p:nvSpPr>
        <p:spPr>
          <a:xfrm>
            <a:off x="303069" y="574097"/>
            <a:ext cx="11357262" cy="2308324"/>
          </a:xfrm>
          <a:prstGeom prst="rect">
            <a:avLst/>
          </a:prstGeom>
          <a:noFill/>
        </p:spPr>
        <p:txBody>
          <a:bodyPr wrap="square" rtlCol="0">
            <a:spAutoFit/>
          </a:bodyPr>
          <a:lstStyle/>
          <a:p>
            <a:pPr algn="ctr"/>
            <a:r>
              <a:rPr lang="en-US" sz="7200" b="1" dirty="0">
                <a:solidFill>
                  <a:srgbClr val="AB4723"/>
                </a:solidFill>
              </a:rPr>
              <a:t>The Multi-Dimensionality of Worship</a:t>
            </a:r>
          </a:p>
        </p:txBody>
      </p:sp>
    </p:spTree>
    <p:extLst>
      <p:ext uri="{BB962C8B-B14F-4D97-AF65-F5344CB8AC3E}">
        <p14:creationId xmlns:p14="http://schemas.microsoft.com/office/powerpoint/2010/main" val="2121994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1CA4C-74BE-73B7-86CD-4CEB1B39149E}"/>
            </a:ext>
          </a:extLst>
        </p:cNvPr>
        <p:cNvGrpSpPr/>
        <p:nvPr/>
      </p:nvGrpSpPr>
      <p:grpSpPr>
        <a:xfrm>
          <a:off x="0" y="0"/>
          <a:ext cx="0" cy="0"/>
          <a:chOff x="0" y="0"/>
          <a:chExt cx="0" cy="0"/>
        </a:xfrm>
      </p:grpSpPr>
      <p:pic>
        <p:nvPicPr>
          <p:cNvPr id="3" name="Picture 2" descr="A colorful background with text&#10;&#10;AI-generated content may be incorrect.">
            <a:extLst>
              <a:ext uri="{FF2B5EF4-FFF2-40B4-BE49-F238E27FC236}">
                <a16:creationId xmlns:a16="http://schemas.microsoft.com/office/drawing/2014/main" id="{89E50592-3748-B444-AC71-72EC7CF64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BCB029-24EF-D30C-3773-07EBC530AFEA}"/>
              </a:ext>
            </a:extLst>
          </p:cNvPr>
          <p:cNvSpPr/>
          <p:nvPr/>
        </p:nvSpPr>
        <p:spPr>
          <a:xfrm>
            <a:off x="295272" y="1137920"/>
            <a:ext cx="11481955" cy="4779703"/>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02C37FB-3F32-0DF6-0D1B-474B89AA0DC2}"/>
              </a:ext>
            </a:extLst>
          </p:cNvPr>
          <p:cNvSpPr txBox="1"/>
          <p:nvPr/>
        </p:nvSpPr>
        <p:spPr>
          <a:xfrm>
            <a:off x="295272" y="1026160"/>
            <a:ext cx="11657726" cy="5139869"/>
          </a:xfrm>
          <a:prstGeom prst="rect">
            <a:avLst/>
          </a:prstGeom>
          <a:solidFill>
            <a:srgbClr val="FFC000"/>
          </a:solidFill>
        </p:spPr>
        <p:txBody>
          <a:bodyPr wrap="square">
            <a:spAutoFit/>
          </a:bodyPr>
          <a:lstStyle/>
          <a:p>
            <a:r>
              <a:rPr lang="en-US" sz="4400" b="0" i="0" u="sng" strike="noStrike" dirty="0">
                <a:solidFill>
                  <a:schemeClr val="accent2">
                    <a:lumMod val="50000"/>
                  </a:schemeClr>
                </a:solidFill>
                <a:effectLst/>
                <a:latin typeface="Amasis MT Pro Medium" panose="02040604050005020304" pitchFamily="18" charset="0"/>
              </a:rPr>
              <a:t>CONTEXTS of WORSHIP</a:t>
            </a:r>
          </a:p>
          <a:p>
            <a:pPr marL="457200" indent="-457200">
              <a:buFont typeface="+mj-lt"/>
              <a:buAutoNum type="arabicPeriod"/>
            </a:pPr>
            <a:endParaRPr lang="en-US" sz="3200" b="0" i="0" u="none" strike="noStrike" dirty="0">
              <a:solidFill>
                <a:schemeClr val="accent2">
                  <a:lumMod val="50000"/>
                </a:schemeClr>
              </a:solidFill>
              <a:effectLst/>
              <a:latin typeface="Amasis MT Pro Medium" panose="02040604050005020304" pitchFamily="18" charset="0"/>
            </a:endParaRPr>
          </a:p>
          <a:p>
            <a:pPr marL="457200" indent="-457200">
              <a:buFontTx/>
              <a:buAutoNum type="arabicPeriod"/>
            </a:pPr>
            <a:r>
              <a:rPr lang="en-US" sz="3600" b="1" u="sng" dirty="0">
                <a:solidFill>
                  <a:schemeClr val="accent2">
                    <a:lumMod val="50000"/>
                  </a:schemeClr>
                </a:solidFill>
                <a:latin typeface="Amasis MT Pro" panose="02040504050005020304" pitchFamily="18" charset="0"/>
                <a:hlinkClick r:id="rId3">
                  <a:extLst>
                    <a:ext uri="{A12FA001-AC4F-418D-AE19-62706E023703}">
                      <ahyp:hlinkClr xmlns:ahyp="http://schemas.microsoft.com/office/drawing/2018/hyperlinkcolor" val="tx"/>
                    </a:ext>
                  </a:extLst>
                </a:hlinkClick>
              </a:rPr>
              <a:t>Public Worship</a:t>
            </a:r>
            <a:r>
              <a:rPr lang="en-US" sz="3600" b="1" u="sng" dirty="0">
                <a:solidFill>
                  <a:schemeClr val="accent2">
                    <a:lumMod val="50000"/>
                  </a:schemeClr>
                </a:solidFill>
                <a:latin typeface="Amasis MT Pro" panose="02040504050005020304" pitchFamily="18" charset="0"/>
              </a:rPr>
              <a:t> (Corporate/Community)</a:t>
            </a:r>
            <a:endParaRPr lang="en-US" sz="3600" dirty="0">
              <a:solidFill>
                <a:schemeClr val="accent2">
                  <a:lumMod val="50000"/>
                </a:schemeClr>
              </a:solidFill>
              <a:latin typeface="Amasis MT Pro" panose="02040504050005020304" pitchFamily="18" charset="0"/>
            </a:endParaRPr>
          </a:p>
          <a:p>
            <a:pPr marL="457200" indent="-457200">
              <a:buAutoNum type="arabicPeriod"/>
            </a:pPr>
            <a:r>
              <a:rPr lang="en-US" sz="3600" b="1" u="sng" dirty="0">
                <a:solidFill>
                  <a:schemeClr val="accent2">
                    <a:lumMod val="50000"/>
                  </a:schemeClr>
                </a:solidFill>
                <a:latin typeface="Amasis MT Pro" panose="02040504050005020304" pitchFamily="18" charset="0"/>
                <a:hlinkClick r:id="rId4">
                  <a:extLst>
                    <a:ext uri="{A12FA001-AC4F-418D-AE19-62706E023703}">
                      <ahyp:hlinkClr xmlns:ahyp="http://schemas.microsoft.com/office/drawing/2018/hyperlinkcolor" val="tx"/>
                    </a:ext>
                  </a:extLst>
                </a:hlinkClick>
              </a:rPr>
              <a:t>Private Worship</a:t>
            </a:r>
            <a:r>
              <a:rPr lang="en-US" sz="3600" b="1" u="sng" dirty="0">
                <a:solidFill>
                  <a:schemeClr val="accent2">
                    <a:lumMod val="50000"/>
                  </a:schemeClr>
                </a:solidFill>
                <a:latin typeface="Amasis MT Pro" panose="02040504050005020304" pitchFamily="18" charset="0"/>
              </a:rPr>
              <a:t> – ( Personal/Individual)</a:t>
            </a:r>
            <a:endParaRPr lang="en-US" sz="3600" dirty="0">
              <a:solidFill>
                <a:schemeClr val="accent2">
                  <a:lumMod val="50000"/>
                </a:schemeClr>
              </a:solidFill>
              <a:latin typeface="Amasis MT Pro" panose="02040504050005020304" pitchFamily="18" charset="0"/>
            </a:endParaRPr>
          </a:p>
          <a:p>
            <a:pPr marL="457200" indent="-457200">
              <a:buAutoNum type="arabicPeriod"/>
            </a:pPr>
            <a:r>
              <a:rPr lang="en-US" sz="3600" b="1" u="sng" dirty="0">
                <a:solidFill>
                  <a:schemeClr val="accent2">
                    <a:lumMod val="50000"/>
                  </a:schemeClr>
                </a:solidFill>
                <a:latin typeface="Amasis MT Pro" panose="02040504050005020304" pitchFamily="18" charset="0"/>
                <a:hlinkClick r:id="rId5">
                  <a:extLst>
                    <a:ext uri="{A12FA001-AC4F-418D-AE19-62706E023703}">
                      <ahyp:hlinkClr xmlns:ahyp="http://schemas.microsoft.com/office/drawing/2018/hyperlinkcolor" val="tx"/>
                    </a:ext>
                  </a:extLst>
                </a:hlinkClick>
              </a:rPr>
              <a:t>Ritual Based Worship</a:t>
            </a:r>
            <a:r>
              <a:rPr lang="en-US" sz="3600" b="1" u="sng" dirty="0">
                <a:solidFill>
                  <a:schemeClr val="accent2">
                    <a:lumMod val="50000"/>
                  </a:schemeClr>
                </a:solidFill>
                <a:latin typeface="Amasis MT Pro" panose="02040504050005020304" pitchFamily="18" charset="0"/>
              </a:rPr>
              <a:t> – (Liturgy-based)</a:t>
            </a:r>
          </a:p>
          <a:p>
            <a:pPr marL="457200" indent="-457200">
              <a:buAutoNum type="arabicPeriod"/>
            </a:pPr>
            <a:r>
              <a:rPr lang="en-US" sz="3600" b="1" u="sng" dirty="0">
                <a:solidFill>
                  <a:schemeClr val="accent2">
                    <a:lumMod val="50000"/>
                  </a:schemeClr>
                </a:solidFill>
                <a:latin typeface="Amasis MT Pro" panose="02040504050005020304" pitchFamily="18" charset="0"/>
              </a:rPr>
              <a:t>Sacrificial – (Submission, Fasting, Giving, Contrition)</a:t>
            </a:r>
            <a:endParaRPr lang="en-US" sz="3200" dirty="0">
              <a:solidFill>
                <a:schemeClr val="accent2">
                  <a:lumMod val="50000"/>
                </a:schemeClr>
              </a:solidFill>
              <a:latin typeface="Amasis MT Pro Medium" panose="02040604050005020304" pitchFamily="18" charset="0"/>
            </a:endParaRPr>
          </a:p>
          <a:p>
            <a:pPr marL="457200" indent="-457200">
              <a:buAutoNum type="arabicPeriod"/>
            </a:pPr>
            <a:r>
              <a:rPr lang="en-US" sz="3600" b="1" u="sng" dirty="0">
                <a:solidFill>
                  <a:schemeClr val="accent2">
                    <a:lumMod val="50000"/>
                  </a:schemeClr>
                </a:solidFill>
                <a:latin typeface="Amasis MT Pro" panose="02040504050005020304" pitchFamily="18" charset="0"/>
                <a:hlinkClick r:id="rId6">
                  <a:extLst>
                    <a:ext uri="{A12FA001-AC4F-418D-AE19-62706E023703}">
                      <ahyp:hlinkClr xmlns:ahyp="http://schemas.microsoft.com/office/drawing/2018/hyperlinkcolor" val="tx"/>
                    </a:ext>
                  </a:extLst>
                </a:hlinkClick>
              </a:rPr>
              <a:t>Non-liturgical Worship</a:t>
            </a:r>
            <a:r>
              <a:rPr lang="en-US" sz="3600" b="1" u="sng" dirty="0">
                <a:solidFill>
                  <a:schemeClr val="accent2">
                    <a:lumMod val="50000"/>
                  </a:schemeClr>
                </a:solidFill>
                <a:latin typeface="Amasis MT Pro" panose="02040504050005020304" pitchFamily="18" charset="0"/>
              </a:rPr>
              <a:t> – (Service to others, Thanksgiving)</a:t>
            </a:r>
          </a:p>
        </p:txBody>
      </p:sp>
    </p:spTree>
    <p:extLst>
      <p:ext uri="{BB962C8B-B14F-4D97-AF65-F5344CB8AC3E}">
        <p14:creationId xmlns:p14="http://schemas.microsoft.com/office/powerpoint/2010/main" val="1874386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80AF0-9BCF-711F-691D-39480F908B94}"/>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545D1832-98E1-8292-52AE-84E4CD20B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39B71D7-C632-AC86-406E-9E9E7E8BCA38}"/>
              </a:ext>
            </a:extLst>
          </p:cNvPr>
          <p:cNvSpPr/>
          <p:nvPr/>
        </p:nvSpPr>
        <p:spPr>
          <a:xfrm>
            <a:off x="587087" y="169357"/>
            <a:ext cx="11022158" cy="6519286"/>
          </a:xfrm>
          <a:prstGeom prst="rect">
            <a:avLst/>
          </a:prstGeom>
          <a:solidFill>
            <a:srgbClr val="F187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t>HOW DO </a:t>
            </a:r>
            <a:r>
              <a:rPr lang="en-US" sz="7200" b="1" u="sng" dirty="0"/>
              <a:t>YOU</a:t>
            </a:r>
            <a:r>
              <a:rPr lang="en-US" sz="7200" b="1" dirty="0"/>
              <a:t> </a:t>
            </a:r>
            <a:r>
              <a:rPr lang="en-US" sz="7200" dirty="0"/>
              <a:t>PREFER</a:t>
            </a:r>
            <a:r>
              <a:rPr lang="en-US" sz="7200" b="1" dirty="0"/>
              <a:t> </a:t>
            </a:r>
            <a:r>
              <a:rPr lang="en-US" sz="7200" dirty="0"/>
              <a:t>to WORSHIP?</a:t>
            </a:r>
          </a:p>
        </p:txBody>
      </p:sp>
      <p:sp>
        <p:nvSpPr>
          <p:cNvPr id="5" name="TextBox 4">
            <a:extLst>
              <a:ext uri="{FF2B5EF4-FFF2-40B4-BE49-F238E27FC236}">
                <a16:creationId xmlns:a16="http://schemas.microsoft.com/office/drawing/2014/main" id="{AA8E25F6-AA2C-DC9A-3973-0C143133CD31}"/>
              </a:ext>
            </a:extLst>
          </p:cNvPr>
          <p:cNvSpPr txBox="1"/>
          <p:nvPr/>
        </p:nvSpPr>
        <p:spPr>
          <a:xfrm>
            <a:off x="587087" y="332509"/>
            <a:ext cx="10832522" cy="1631216"/>
          </a:xfrm>
          <a:prstGeom prst="rect">
            <a:avLst/>
          </a:prstGeom>
          <a:noFill/>
        </p:spPr>
        <p:txBody>
          <a:bodyPr wrap="square" rtlCol="0">
            <a:spAutoFit/>
          </a:bodyPr>
          <a:lstStyle/>
          <a:p>
            <a:pPr algn="ctr" fontAlgn="base"/>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QUESTION</a:t>
            </a:r>
            <a:r>
              <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algn="ctr" fontAlgn="base"/>
            <a:endParaRPr lang="en-US" sz="3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6" name="Straight Connector 5">
            <a:extLst>
              <a:ext uri="{FF2B5EF4-FFF2-40B4-BE49-F238E27FC236}">
                <a16:creationId xmlns:a16="http://schemas.microsoft.com/office/drawing/2014/main" id="{D4107D15-408A-AE75-60B7-3E8F175C138B}"/>
              </a:ext>
            </a:extLst>
          </p:cNvPr>
          <p:cNvCxnSpPr/>
          <p:nvPr/>
        </p:nvCxnSpPr>
        <p:spPr>
          <a:xfrm>
            <a:off x="909089" y="1754909"/>
            <a:ext cx="9757064" cy="0"/>
          </a:xfrm>
          <a:prstGeom prst="line">
            <a:avLst/>
          </a:prstGeom>
          <a:ln w="57150">
            <a:solidFill>
              <a:srgbClr val="E73A3D"/>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231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0DEE-EE3D-5975-AA4F-863D79481FA0}"/>
            </a:ext>
          </a:extLst>
        </p:cNvPr>
        <p:cNvGrpSpPr/>
        <p:nvPr/>
      </p:nvGrpSpPr>
      <p:grpSpPr>
        <a:xfrm>
          <a:off x="0" y="0"/>
          <a:ext cx="0" cy="0"/>
          <a:chOff x="0" y="0"/>
          <a:chExt cx="0" cy="0"/>
        </a:xfrm>
      </p:grpSpPr>
      <p:pic>
        <p:nvPicPr>
          <p:cNvPr id="3" name="Picture 2" descr="A close-up of a colorful background&#10;&#10;AI-generated content may be incorrect.">
            <a:extLst>
              <a:ext uri="{FF2B5EF4-FFF2-40B4-BE49-F238E27FC236}">
                <a16:creationId xmlns:a16="http://schemas.microsoft.com/office/drawing/2014/main" id="{BC15E5C4-80C3-0668-94E3-4C98C4745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Single Corner Snipped 3">
            <a:extLst>
              <a:ext uri="{FF2B5EF4-FFF2-40B4-BE49-F238E27FC236}">
                <a16:creationId xmlns:a16="http://schemas.microsoft.com/office/drawing/2014/main" id="{F1277380-2BCE-22D6-329B-09A3F5CC3AC2}"/>
              </a:ext>
            </a:extLst>
          </p:cNvPr>
          <p:cNvSpPr/>
          <p:nvPr/>
        </p:nvSpPr>
        <p:spPr>
          <a:xfrm>
            <a:off x="1345623" y="654627"/>
            <a:ext cx="9331036" cy="5148696"/>
          </a:xfrm>
          <a:prstGeom prst="snip1Rect">
            <a:avLst/>
          </a:prstGeom>
          <a:solidFill>
            <a:schemeClr val="accent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4C7125B-32E2-8415-71C7-D369A14A2F69}"/>
              </a:ext>
            </a:extLst>
          </p:cNvPr>
          <p:cNvSpPr txBox="1"/>
          <p:nvPr/>
        </p:nvSpPr>
        <p:spPr>
          <a:xfrm>
            <a:off x="2047010" y="1449532"/>
            <a:ext cx="8265967" cy="3354765"/>
          </a:xfrm>
          <a:prstGeom prst="rect">
            <a:avLst/>
          </a:prstGeom>
          <a:noFill/>
        </p:spPr>
        <p:txBody>
          <a:bodyPr wrap="square" rtlCol="0">
            <a:spAutoFit/>
          </a:bodyPr>
          <a:lstStyle/>
          <a:p>
            <a:pPr algn="ctr"/>
            <a:r>
              <a:rPr lang="en-US" sz="10600" dirty="0">
                <a:solidFill>
                  <a:schemeClr val="bg1"/>
                </a:solidFill>
                <a:latin typeface="Algerian" panose="04020705040A02060702" pitchFamily="82" charset="0"/>
              </a:rPr>
              <a:t>LET’S PRAY!!</a:t>
            </a:r>
          </a:p>
        </p:txBody>
      </p:sp>
    </p:spTree>
    <p:extLst>
      <p:ext uri="{BB962C8B-B14F-4D97-AF65-F5344CB8AC3E}">
        <p14:creationId xmlns:p14="http://schemas.microsoft.com/office/powerpoint/2010/main" val="3751647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B941E-6281-6A4E-9E59-8588300AC92A}"/>
            </a:ext>
          </a:extLst>
        </p:cNvPr>
        <p:cNvGrpSpPr/>
        <p:nvPr/>
      </p:nvGrpSpPr>
      <p:grpSpPr>
        <a:xfrm>
          <a:off x="0" y="0"/>
          <a:ext cx="0" cy="0"/>
          <a:chOff x="0" y="0"/>
          <a:chExt cx="0" cy="0"/>
        </a:xfrm>
      </p:grpSpPr>
      <p:pic>
        <p:nvPicPr>
          <p:cNvPr id="3" name="Picture 2" descr="A person with her arms raised">
            <a:extLst>
              <a:ext uri="{FF2B5EF4-FFF2-40B4-BE49-F238E27FC236}">
                <a16:creationId xmlns:a16="http://schemas.microsoft.com/office/drawing/2014/main" id="{63724736-15DE-8D68-F679-01CC102212E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AF73303-4372-C89C-313C-10ECEBB00752}"/>
              </a:ext>
            </a:extLst>
          </p:cNvPr>
          <p:cNvSpPr/>
          <p:nvPr/>
        </p:nvSpPr>
        <p:spPr>
          <a:xfrm>
            <a:off x="321250" y="1766454"/>
            <a:ext cx="11481955" cy="2739558"/>
          </a:xfrm>
          <a:prstGeom prst="rect">
            <a:avLst/>
          </a:prstGeom>
          <a:solidFill>
            <a:srgbClr val="DFB50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14022EA-9E3E-87EE-0467-8311F33A89F2}"/>
              </a:ext>
            </a:extLst>
          </p:cNvPr>
          <p:cNvSpPr txBox="1"/>
          <p:nvPr/>
        </p:nvSpPr>
        <p:spPr>
          <a:xfrm>
            <a:off x="321250" y="1858960"/>
            <a:ext cx="11414413" cy="2308324"/>
          </a:xfrm>
          <a:prstGeom prst="rect">
            <a:avLst/>
          </a:prstGeom>
          <a:noFill/>
        </p:spPr>
        <p:txBody>
          <a:bodyPr wrap="square" rtlCol="0">
            <a:spAutoFit/>
          </a:bodyPr>
          <a:lstStyle/>
          <a:p>
            <a:pPr algn="ctr"/>
            <a:r>
              <a:rPr lang="en-US" sz="7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Multi-Dimensional Phenomenon of Worship</a:t>
            </a:r>
          </a:p>
        </p:txBody>
      </p:sp>
      <p:sp>
        <p:nvSpPr>
          <p:cNvPr id="6" name="TextBox 5">
            <a:extLst>
              <a:ext uri="{FF2B5EF4-FFF2-40B4-BE49-F238E27FC236}">
                <a16:creationId xmlns:a16="http://schemas.microsoft.com/office/drawing/2014/main" id="{114D9B69-EE7B-7348-98C9-10C24E738DE8}"/>
              </a:ext>
            </a:extLst>
          </p:cNvPr>
          <p:cNvSpPr txBox="1"/>
          <p:nvPr/>
        </p:nvSpPr>
        <p:spPr>
          <a:xfrm>
            <a:off x="9021258" y="6068367"/>
            <a:ext cx="3044536" cy="646331"/>
          </a:xfrm>
          <a:prstGeom prst="rect">
            <a:avLst/>
          </a:prstGeom>
          <a:noFill/>
        </p:spPr>
        <p:txBody>
          <a:bodyPr wrap="square" rtlCol="0">
            <a:spAutoFit/>
          </a:bodyPr>
          <a:lstStyle/>
          <a:p>
            <a:pPr algn="ctr"/>
            <a:r>
              <a:rPr lang="en-US" b="1" dirty="0">
                <a:solidFill>
                  <a:schemeClr val="bg1"/>
                </a:solidFill>
              </a:rPr>
              <a:t>Dr. Mark E. Whitlock, Jr.</a:t>
            </a:r>
          </a:p>
          <a:p>
            <a:pPr algn="ctr"/>
            <a:r>
              <a:rPr lang="en-US" b="1" dirty="0">
                <a:solidFill>
                  <a:schemeClr val="bg1"/>
                </a:solidFill>
              </a:rPr>
              <a:t>Pastor</a:t>
            </a:r>
          </a:p>
        </p:txBody>
      </p:sp>
      <p:sp>
        <p:nvSpPr>
          <p:cNvPr id="2" name="TextBox 1">
            <a:extLst>
              <a:ext uri="{FF2B5EF4-FFF2-40B4-BE49-F238E27FC236}">
                <a16:creationId xmlns:a16="http://schemas.microsoft.com/office/drawing/2014/main" id="{968134B9-E74A-0A2D-D39A-2818E967095B}"/>
              </a:ext>
            </a:extLst>
          </p:cNvPr>
          <p:cNvSpPr txBox="1"/>
          <p:nvPr/>
        </p:nvSpPr>
        <p:spPr>
          <a:xfrm>
            <a:off x="463291" y="6063482"/>
            <a:ext cx="3750490" cy="646331"/>
          </a:xfrm>
          <a:prstGeom prst="rect">
            <a:avLst/>
          </a:prstGeom>
          <a:noFill/>
        </p:spPr>
        <p:txBody>
          <a:bodyPr wrap="square" rtlCol="0">
            <a:spAutoFit/>
          </a:bodyPr>
          <a:lstStyle/>
          <a:p>
            <a:pPr algn="ctr"/>
            <a:r>
              <a:rPr lang="en-US" b="1" dirty="0">
                <a:solidFill>
                  <a:schemeClr val="bg1"/>
                </a:solidFill>
              </a:rPr>
              <a:t>Dr. Debyii L. Sababu-Thomas, Facilitator</a:t>
            </a:r>
          </a:p>
        </p:txBody>
      </p:sp>
    </p:spTree>
    <p:extLst>
      <p:ext uri="{BB962C8B-B14F-4D97-AF65-F5344CB8AC3E}">
        <p14:creationId xmlns:p14="http://schemas.microsoft.com/office/powerpoint/2010/main" val="2595880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E4511-497E-02A2-C73B-9B70BD0AC3DD}"/>
            </a:ext>
          </a:extLst>
        </p:cNvPr>
        <p:cNvGrpSpPr/>
        <p:nvPr/>
      </p:nvGrpSpPr>
      <p:grpSpPr>
        <a:xfrm>
          <a:off x="0" y="0"/>
          <a:ext cx="0" cy="0"/>
          <a:chOff x="0" y="0"/>
          <a:chExt cx="0" cy="0"/>
        </a:xfrm>
      </p:grpSpPr>
      <p:pic>
        <p:nvPicPr>
          <p:cNvPr id="3" name="Picture 2" descr="A person dancing with her arms crossed&#10;&#10;AI-generated content may be incorrect.">
            <a:extLst>
              <a:ext uri="{FF2B5EF4-FFF2-40B4-BE49-F238E27FC236}">
                <a16:creationId xmlns:a16="http://schemas.microsoft.com/office/drawing/2014/main" id="{A3A8AC67-57AA-0F47-2D83-7CB247E804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BBDD16B0-379A-3046-DFC2-6C5DD19D0D8F}"/>
              </a:ext>
            </a:extLst>
          </p:cNvPr>
          <p:cNvSpPr/>
          <p:nvPr/>
        </p:nvSpPr>
        <p:spPr>
          <a:xfrm>
            <a:off x="396586" y="1413914"/>
            <a:ext cx="11398827" cy="4600805"/>
          </a:xfrm>
          <a:prstGeom prst="roundRect">
            <a:avLst/>
          </a:prstGeom>
          <a:solidFill>
            <a:srgbClr val="E73A3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754836E-28D6-17B4-13E2-1391D12BDE9C}"/>
              </a:ext>
            </a:extLst>
          </p:cNvPr>
          <p:cNvSpPr txBox="1"/>
          <p:nvPr/>
        </p:nvSpPr>
        <p:spPr>
          <a:xfrm>
            <a:off x="0" y="1413915"/>
            <a:ext cx="11580669" cy="4832092"/>
          </a:xfrm>
          <a:prstGeom prst="rect">
            <a:avLst/>
          </a:prstGeom>
          <a:noFill/>
        </p:spPr>
        <p:txBody>
          <a:bodyPr wrap="square" rtlCol="0">
            <a:spAutoFit/>
          </a:bodyPr>
          <a:lstStyle/>
          <a:p>
            <a:pPr algn="ctr" fontAlgn="base"/>
            <a:r>
              <a:rPr lang="en-US" sz="3200" b="1" dirty="0">
                <a:solidFill>
                  <a:schemeClr val="bg1"/>
                </a:solidFill>
                <a:latin typeface="Calibri" panose="020F0502020204030204" pitchFamily="34" charset="0"/>
                <a:cs typeface="Calibri" panose="020F0502020204030204" pitchFamily="34" charset="0"/>
              </a:rPr>
              <a:t>Prayer​</a:t>
            </a:r>
          </a:p>
          <a:p>
            <a:pPr algn="ctr" fontAlgn="base"/>
            <a:r>
              <a:rPr lang="en-US" sz="3200" b="1" dirty="0">
                <a:solidFill>
                  <a:schemeClr val="bg1"/>
                </a:solidFill>
                <a:latin typeface="Calibri" panose="020F0502020204030204" pitchFamily="34" charset="0"/>
                <a:cs typeface="Calibri" panose="020F0502020204030204" pitchFamily="34" charset="0"/>
              </a:rPr>
              <a:t>Review of last week’s Bible Study</a:t>
            </a:r>
          </a:p>
          <a:p>
            <a:pPr algn="ctr" fontAlgn="base"/>
            <a:r>
              <a:rPr lang="en-US" sz="3200" b="1" dirty="0">
                <a:solidFill>
                  <a:schemeClr val="bg1"/>
                </a:solidFill>
                <a:latin typeface="Calibri" panose="020F0502020204030204" pitchFamily="34" charset="0"/>
                <a:cs typeface="Calibri" panose="020F0502020204030204" pitchFamily="34" charset="0"/>
              </a:rPr>
              <a:t>Scriptures: John 4:21-24; Romans 12:1-2; John 17:17</a:t>
            </a:r>
          </a:p>
          <a:p>
            <a:pPr algn="ctr" fontAlgn="base"/>
            <a:r>
              <a:rPr lang="en-US" sz="2000" b="1" dirty="0">
                <a:solidFill>
                  <a:schemeClr val="bg1"/>
                </a:solidFill>
                <a:latin typeface="Calibri" panose="020F0502020204030204" pitchFamily="34" charset="0"/>
                <a:cs typeface="Calibri" panose="020F0502020204030204" pitchFamily="34" charset="0"/>
              </a:rPr>
              <a:t>​</a:t>
            </a:r>
            <a:endParaRPr lang="en-US" sz="3000" b="1" dirty="0">
              <a:solidFill>
                <a:schemeClr val="bg1"/>
              </a:solidFill>
              <a:latin typeface="Calibri" panose="020F0502020204030204" pitchFamily="34" charset="0"/>
              <a:cs typeface="Calibri" panose="020F0502020204030204" pitchFamily="34" charset="0"/>
            </a:endParaRPr>
          </a:p>
          <a:p>
            <a:pPr algn="ctr" fontAlgn="base"/>
            <a:r>
              <a:rPr lang="en-US" sz="3200" b="1" dirty="0">
                <a:solidFill>
                  <a:schemeClr val="bg1"/>
                </a:solidFill>
                <a:latin typeface="Calibri" panose="020F0502020204030204" pitchFamily="34" charset="0"/>
                <a:cs typeface="Calibri" panose="020F0502020204030204" pitchFamily="34" charset="0"/>
              </a:rPr>
              <a:t>WORSHIP IS……? True or False</a:t>
            </a:r>
          </a:p>
          <a:p>
            <a:pPr algn="ctr" fontAlgn="base"/>
            <a:r>
              <a:rPr lang="en-US" sz="3200" b="1" dirty="0">
                <a:solidFill>
                  <a:schemeClr val="bg1"/>
                </a:solidFill>
                <a:latin typeface="Calibri" panose="020F0502020204030204" pitchFamily="34" charset="0"/>
                <a:cs typeface="Calibri" panose="020F0502020204030204" pitchFamily="34" charset="0"/>
              </a:rPr>
              <a:t>Characterizations of Authentic Worship – Psalm 29:2</a:t>
            </a:r>
          </a:p>
          <a:p>
            <a:pPr algn="ctr" fontAlgn="base"/>
            <a:r>
              <a:rPr lang="en-US" sz="3200" b="1" dirty="0">
                <a:solidFill>
                  <a:schemeClr val="bg1"/>
                </a:solidFill>
                <a:latin typeface="Calibri" panose="020F0502020204030204" pitchFamily="34" charset="0"/>
                <a:cs typeface="Calibri" panose="020F0502020204030204" pitchFamily="34" charset="0"/>
              </a:rPr>
              <a:t>The Multi-Dimensionality of Worship – Psalm 104:24</a:t>
            </a:r>
          </a:p>
          <a:p>
            <a:pPr algn="ctr" fontAlgn="base"/>
            <a:endParaRPr lang="en-US" sz="1600" b="1" dirty="0">
              <a:solidFill>
                <a:schemeClr val="bg1"/>
              </a:solidFill>
              <a:latin typeface="Calibri" panose="020F0502020204030204" pitchFamily="34" charset="0"/>
              <a:cs typeface="Calibri" panose="020F0502020204030204" pitchFamily="34" charset="0"/>
            </a:endParaRPr>
          </a:p>
          <a:p>
            <a:pPr algn="ctr" fontAlgn="base"/>
            <a:r>
              <a:rPr lang="en-US" sz="3000" b="1" dirty="0">
                <a:solidFill>
                  <a:schemeClr val="bg1"/>
                </a:solidFill>
                <a:latin typeface="Calibri" panose="020F0502020204030204" pitchFamily="34" charset="0"/>
                <a:cs typeface="Calibri" panose="020F0502020204030204" pitchFamily="34" charset="0"/>
              </a:rPr>
              <a:t>Questions and Answers</a:t>
            </a:r>
          </a:p>
          <a:p>
            <a:pPr algn="ctr" fontAlgn="base"/>
            <a:r>
              <a:rPr lang="en-US" sz="3200" b="1" dirty="0">
                <a:solidFill>
                  <a:schemeClr val="bg1"/>
                </a:solidFill>
                <a:latin typeface="Calibri" panose="020F0502020204030204" pitchFamily="34" charset="0"/>
                <a:cs typeface="Calibri" panose="020F0502020204030204" pitchFamily="34" charset="0"/>
              </a:rPr>
              <a:t>Closing Prayer  &amp; Offering</a:t>
            </a:r>
          </a:p>
          <a:p>
            <a:endParaRPr lang="en-US" dirty="0"/>
          </a:p>
        </p:txBody>
      </p:sp>
    </p:spTree>
    <p:extLst>
      <p:ext uri="{BB962C8B-B14F-4D97-AF65-F5344CB8AC3E}">
        <p14:creationId xmlns:p14="http://schemas.microsoft.com/office/powerpoint/2010/main" val="925821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9FE0-2629-21A1-5F90-CA7FA9345218}"/>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EF6ACEEA-3181-9193-AE59-CB01FB4AB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006B3A1-6AA3-B140-A990-8989591BBD36}"/>
              </a:ext>
            </a:extLst>
          </p:cNvPr>
          <p:cNvSpPr/>
          <p:nvPr/>
        </p:nvSpPr>
        <p:spPr>
          <a:xfrm>
            <a:off x="60613" y="597477"/>
            <a:ext cx="12010161" cy="6182591"/>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BA9290F-D063-C9AE-D104-2C13F2CD2EB8}"/>
              </a:ext>
            </a:extLst>
          </p:cNvPr>
          <p:cNvSpPr txBox="1"/>
          <p:nvPr/>
        </p:nvSpPr>
        <p:spPr>
          <a:xfrm>
            <a:off x="259773" y="654627"/>
            <a:ext cx="11871614" cy="6001643"/>
          </a:xfrm>
          <a:prstGeom prst="rect">
            <a:avLst/>
          </a:prstGeom>
          <a:solidFill>
            <a:schemeClr val="bg1"/>
          </a:solidFill>
        </p:spPr>
        <p:txBody>
          <a:bodyPr wrap="square" rtlCol="0">
            <a:spAutoFit/>
          </a:bodyPr>
          <a:lstStyle/>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John 4:21-24</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“Woman,” Jesus replied, “believe me, a time is coming when you will worship the Father neither on this mountain nor in Jerusalem. You Samaritans worship what you do not know; we worship what we do know, for salvation is from the Jews. Yet a time is coming and has now come when the </a:t>
            </a:r>
          </a:p>
          <a:p>
            <a:pPr algn="ctr" fontAlgn="base"/>
            <a:r>
              <a:rPr lang="en-US" sz="24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true worshipers will worship the Father in the Spirit and in Truth</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for they are the kind of worshipers the Father seeks. God is spirit, and his worshipers must worship in the Spirit and in truth.”​</a:t>
            </a:r>
          </a:p>
          <a:p>
            <a:pPr fontAlgn="base"/>
            <a:endPar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endParaRPr>
          </a:p>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Romans 12:1-2</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“Therefore, I urge you, brothers and sisters, in view of God’s mercy, to</a:t>
            </a:r>
          </a:p>
          <a:p>
            <a:pPr algn="ctr" fontAlgn="base"/>
            <a:r>
              <a:rPr lang="en-US" sz="24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offer your bodies as a living sacrifice, holy and pleasing to God</a:t>
            </a:r>
            <a:r>
              <a:rPr lang="en-US" sz="2400" b="1" dirty="0">
                <a:solidFill>
                  <a:srgbClr val="C00000"/>
                </a:solidFill>
                <a:latin typeface="Calibri" panose="020F0502020204030204" pitchFamily="34" charset="0"/>
                <a:ea typeface="ADLaM Display" panose="02010000000000000000" pitchFamily="2" charset="0"/>
                <a:cs typeface="Calibri" panose="020F0502020204030204" pitchFamily="34" charset="0"/>
              </a:rPr>
              <a:t>—</a:t>
            </a:r>
          </a:p>
          <a:p>
            <a:pPr algn="ctr" fontAlgn="base"/>
            <a:r>
              <a:rPr lang="en-US" sz="24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this is your true and proper worship</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a:t>
            </a:r>
          </a:p>
          <a:p>
            <a:pPr algn="ctr" fontAlgn="base"/>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Do not conform to the pattern of this world but be transformed by the renewing of your mind. Then you will be able to test and approve what God’s will is—his good, pleasing and perfect will.​”</a:t>
            </a:r>
          </a:p>
          <a:p>
            <a:pPr fontAlgn="base"/>
            <a:endPar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endParaRPr>
          </a:p>
          <a:p>
            <a:pPr algn="ctr" fontAlgn="base"/>
            <a:r>
              <a:rPr lang="en-US" sz="2400" u="sng" dirty="0">
                <a:solidFill>
                  <a:srgbClr val="C00000"/>
                </a:solidFill>
                <a:latin typeface="Calibri" panose="020F0502020204030204" pitchFamily="34" charset="0"/>
                <a:ea typeface="ADLaM Display" panose="02010000000000000000" pitchFamily="2" charset="0"/>
                <a:cs typeface="Calibri" panose="020F0502020204030204" pitchFamily="34" charset="0"/>
              </a:rPr>
              <a:t>John 17:17</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 “Sanctify them by the truth; </a:t>
            </a:r>
            <a:r>
              <a:rPr lang="en-US" sz="2400" b="1" dirty="0">
                <a:solidFill>
                  <a:srgbClr val="C00000"/>
                </a:solidFill>
                <a:highlight>
                  <a:srgbClr val="FFFF00"/>
                </a:highlight>
                <a:latin typeface="Calibri" panose="020F0502020204030204" pitchFamily="34" charset="0"/>
                <a:ea typeface="ADLaM Display" panose="02010000000000000000" pitchFamily="2" charset="0"/>
                <a:cs typeface="Calibri" panose="020F0502020204030204" pitchFamily="34" charset="0"/>
              </a:rPr>
              <a:t>your word is truth</a:t>
            </a:r>
            <a:r>
              <a:rPr lang="en-US" sz="2400" dirty="0">
                <a:solidFill>
                  <a:srgbClr val="C00000"/>
                </a:solidFill>
                <a:latin typeface="Calibri" panose="020F0502020204030204" pitchFamily="34" charset="0"/>
                <a:ea typeface="ADLaM Display" panose="02010000000000000000" pitchFamily="2" charset="0"/>
                <a:cs typeface="Calibri" panose="020F0502020204030204" pitchFamily="34" charset="0"/>
              </a:rPr>
              <a:t>.”</a:t>
            </a:r>
          </a:p>
        </p:txBody>
      </p:sp>
      <p:sp>
        <p:nvSpPr>
          <p:cNvPr id="2" name="TextBox 1">
            <a:extLst>
              <a:ext uri="{FF2B5EF4-FFF2-40B4-BE49-F238E27FC236}">
                <a16:creationId xmlns:a16="http://schemas.microsoft.com/office/drawing/2014/main" id="{A9D6B73A-CA66-76EE-26AD-8B29A13D90D5}"/>
              </a:ext>
            </a:extLst>
          </p:cNvPr>
          <p:cNvSpPr txBox="1"/>
          <p:nvPr/>
        </p:nvSpPr>
        <p:spPr>
          <a:xfrm>
            <a:off x="3058333" y="63501"/>
            <a:ext cx="6014720" cy="584775"/>
          </a:xfrm>
          <a:prstGeom prst="rect">
            <a:avLst/>
          </a:prstGeom>
          <a:solidFill>
            <a:schemeClr val="bg1">
              <a:lumMod val="95000"/>
            </a:schemeClr>
          </a:solidFill>
          <a:ln w="38100">
            <a:solidFill>
              <a:srgbClr val="C00000"/>
            </a:solidFill>
          </a:ln>
        </p:spPr>
        <p:txBody>
          <a:bodyPr wrap="square" rtlCol="0">
            <a:spAutoFit/>
          </a:bodyPr>
          <a:lstStyle/>
          <a:p>
            <a:pPr algn="ctr"/>
            <a:r>
              <a:rPr lang="en-US" sz="3200" b="1" dirty="0">
                <a:solidFill>
                  <a:srgbClr val="C00000"/>
                </a:solidFill>
              </a:rPr>
              <a:t>Foundational Scriptures</a:t>
            </a:r>
          </a:p>
        </p:txBody>
      </p:sp>
    </p:spTree>
    <p:extLst>
      <p:ext uri="{BB962C8B-B14F-4D97-AF65-F5344CB8AC3E}">
        <p14:creationId xmlns:p14="http://schemas.microsoft.com/office/powerpoint/2010/main" val="1655895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F50F6-6056-151B-E5DB-479BE21B97BC}"/>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912F5FFB-53B0-A9A0-7720-43E48496F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E30F7E1-31D6-6BF0-3925-854BE3C59E77}"/>
              </a:ext>
            </a:extLst>
          </p:cNvPr>
          <p:cNvSpPr/>
          <p:nvPr/>
        </p:nvSpPr>
        <p:spPr>
          <a:xfrm>
            <a:off x="468631" y="327314"/>
            <a:ext cx="11112038" cy="6359236"/>
          </a:xfrm>
          <a:prstGeom prst="rect">
            <a:avLst/>
          </a:prstGeom>
          <a:solidFill>
            <a:schemeClr val="accent6">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7F72360-DFC3-CED8-F292-C6D9482DB2D9}"/>
              </a:ext>
            </a:extLst>
          </p:cNvPr>
          <p:cNvSpPr txBox="1"/>
          <p:nvPr/>
        </p:nvSpPr>
        <p:spPr>
          <a:xfrm>
            <a:off x="534154" y="327314"/>
            <a:ext cx="11322566" cy="6740307"/>
          </a:xfrm>
          <a:prstGeom prst="rect">
            <a:avLst/>
          </a:prstGeom>
          <a:noFill/>
        </p:spPr>
        <p:txBody>
          <a:bodyPr wrap="square" rtlCol="0">
            <a:spAutoFit/>
          </a:bodyPr>
          <a:lstStyle/>
          <a:p>
            <a:pPr algn="ctr" fontAlgn="base"/>
            <a:r>
              <a:rPr lang="en-US" sz="40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TRUE or FALSE?</a:t>
            </a:r>
          </a:p>
          <a:p>
            <a:pPr algn="ctr" fontAlgn="base"/>
            <a:endParaRPr lang="en-US" sz="40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a:p>
            <a:pPr marL="514350" indent="-514350" fontAlgn="base">
              <a:buFont typeface="+mj-lt"/>
              <a:buAutoNum type="arabicPeriod"/>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is not routine or rhetoric.</a:t>
            </a:r>
          </a:p>
          <a:p>
            <a:pPr marL="514350" indent="-514350" fontAlgn="base">
              <a:buFont typeface="+mj-lt"/>
              <a:buAutoNum type="arabicPeriod"/>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is the same as Evangelism. </a:t>
            </a:r>
          </a:p>
          <a:p>
            <a:pPr marL="514350" indent="-514350" fontAlgn="base">
              <a:buFont typeface="+mj-lt"/>
              <a:buAutoNum type="arabicPeriod"/>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is not about performance or entertainment.</a:t>
            </a:r>
          </a:p>
          <a:p>
            <a:pPr marL="514350" indent="-514350" fontAlgn="base">
              <a:buFont typeface="+mj-lt"/>
              <a:buAutoNum type="arabicPeriod"/>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requires instruments and songs.</a:t>
            </a:r>
          </a:p>
          <a:p>
            <a:pPr marL="514350" indent="-514350" fontAlgn="base">
              <a:buFont typeface="+mj-lt"/>
              <a:buAutoNum type="arabicPeriod"/>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must be consistent with the traditions of </a:t>
            </a:r>
          </a:p>
          <a:p>
            <a:pPr fontAlgn="base"/>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the church.</a:t>
            </a:r>
          </a:p>
          <a:p>
            <a:pPr marL="514350" indent="-514350" fontAlgn="base">
              <a:buFont typeface="+mj-lt"/>
              <a:buAutoNum type="arabicPeriod" startAt="6"/>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depends on our moods.</a:t>
            </a:r>
          </a:p>
          <a:p>
            <a:pPr marL="514350" indent="-514350" fontAlgn="base">
              <a:buFont typeface="+mj-lt"/>
              <a:buAutoNum type="arabicPeriod" startAt="6"/>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and praise are not synonymous.</a:t>
            </a:r>
          </a:p>
          <a:p>
            <a:pPr marL="514350" indent="-514350" fontAlgn="base">
              <a:buFont typeface="+mj-lt"/>
              <a:buAutoNum type="arabicPeriod" startAt="6"/>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is best when it is done in the Church.</a:t>
            </a:r>
          </a:p>
          <a:p>
            <a:pPr marL="514350" indent="-514350" fontAlgn="base">
              <a:buFont typeface="+mj-lt"/>
              <a:buAutoNum type="arabicPeriod" startAt="6"/>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True worship can be done by anyone.</a:t>
            </a:r>
          </a:p>
          <a:p>
            <a:pPr fontAlgn="base"/>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2943857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AEE6-C5C5-39FE-B876-1679CA4C8770}"/>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64AA258-B48B-918E-7B26-29017B3342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E660312-6A34-F774-0EAB-EF0822BD2A5D}"/>
              </a:ext>
            </a:extLst>
          </p:cNvPr>
          <p:cNvSpPr/>
          <p:nvPr/>
        </p:nvSpPr>
        <p:spPr>
          <a:xfrm>
            <a:off x="1461221" y="3799840"/>
            <a:ext cx="9269558" cy="2001059"/>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AB4723"/>
                </a:solidFill>
              </a:rPr>
              <a:t>Matthew 15:8-9</a:t>
            </a:r>
          </a:p>
          <a:p>
            <a:pPr algn="ctr"/>
            <a:r>
              <a:rPr lang="en-US" sz="2800" b="1" baseline="30000" dirty="0">
                <a:solidFill>
                  <a:srgbClr val="AB4723"/>
                </a:solidFill>
              </a:rPr>
              <a:t>8 </a:t>
            </a:r>
            <a:r>
              <a:rPr lang="en-US" sz="2800" b="1" dirty="0">
                <a:solidFill>
                  <a:srgbClr val="AB4723"/>
                </a:solidFill>
              </a:rPr>
              <a:t>These people honor me with their lips,</a:t>
            </a:r>
            <a:br>
              <a:rPr lang="en-US" sz="3600" b="1" dirty="0">
                <a:solidFill>
                  <a:srgbClr val="AB4723"/>
                </a:solidFill>
              </a:rPr>
            </a:br>
            <a:r>
              <a:rPr lang="en-US" sz="2800" b="1" dirty="0">
                <a:solidFill>
                  <a:srgbClr val="AB4723"/>
                </a:solidFill>
              </a:rPr>
              <a:t> but their hearts are far from me.</a:t>
            </a:r>
            <a:br>
              <a:rPr lang="en-US" sz="3600" b="1" dirty="0">
                <a:solidFill>
                  <a:srgbClr val="AB4723"/>
                </a:solidFill>
              </a:rPr>
            </a:br>
            <a:r>
              <a:rPr lang="en-US" sz="2800" b="1" baseline="30000" dirty="0">
                <a:solidFill>
                  <a:srgbClr val="AB4723"/>
                </a:solidFill>
              </a:rPr>
              <a:t>9 </a:t>
            </a:r>
            <a:r>
              <a:rPr lang="en-US" sz="2800" b="1" dirty="0">
                <a:solidFill>
                  <a:srgbClr val="AB4723"/>
                </a:solidFill>
              </a:rPr>
              <a:t>They worship me in vain;</a:t>
            </a:r>
            <a:br>
              <a:rPr lang="en-US" sz="3600" b="1" dirty="0">
                <a:solidFill>
                  <a:srgbClr val="AB4723"/>
                </a:solidFill>
              </a:rPr>
            </a:br>
            <a:r>
              <a:rPr lang="en-US" sz="2800" b="1" dirty="0">
                <a:solidFill>
                  <a:srgbClr val="AB4723"/>
                </a:solidFill>
              </a:rPr>
              <a:t>    their teachings are merely human rules</a:t>
            </a:r>
            <a:r>
              <a:rPr lang="en-US" sz="2000" b="1" dirty="0">
                <a:solidFill>
                  <a:srgbClr val="AB4723"/>
                </a:solidFill>
              </a:rPr>
              <a:t>.</a:t>
            </a:r>
            <a:endParaRPr lang="en-US" sz="2800" b="1" dirty="0">
              <a:solidFill>
                <a:srgbClr val="AB4723"/>
              </a:solidFill>
            </a:endParaRPr>
          </a:p>
        </p:txBody>
      </p:sp>
      <p:sp>
        <p:nvSpPr>
          <p:cNvPr id="6" name="Rectangle 5">
            <a:extLst>
              <a:ext uri="{FF2B5EF4-FFF2-40B4-BE49-F238E27FC236}">
                <a16:creationId xmlns:a16="http://schemas.microsoft.com/office/drawing/2014/main" id="{D5ED9924-0ECF-CE43-5C33-31CB48C78EB6}"/>
              </a:ext>
            </a:extLst>
          </p:cNvPr>
          <p:cNvSpPr/>
          <p:nvPr/>
        </p:nvSpPr>
        <p:spPr>
          <a:xfrm>
            <a:off x="801832" y="348095"/>
            <a:ext cx="10588336" cy="2829904"/>
          </a:xfrm>
          <a:prstGeom prst="rect">
            <a:avLst/>
          </a:prstGeom>
          <a:solidFill>
            <a:schemeClr val="accent6">
              <a:lumMod val="75000"/>
            </a:schemeClr>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703D91D-4F6E-2ACC-032D-12A5C653DD90}"/>
              </a:ext>
            </a:extLst>
          </p:cNvPr>
          <p:cNvSpPr txBox="1"/>
          <p:nvPr/>
        </p:nvSpPr>
        <p:spPr>
          <a:xfrm>
            <a:off x="417369" y="485774"/>
            <a:ext cx="11357262" cy="2554545"/>
          </a:xfrm>
          <a:prstGeom prst="rect">
            <a:avLst/>
          </a:prstGeom>
          <a:noFill/>
        </p:spPr>
        <p:txBody>
          <a:bodyPr wrap="square" rtlCol="0">
            <a:spAutoFit/>
          </a:bodyPr>
          <a:lstStyle/>
          <a:p>
            <a:pPr algn="ctr"/>
            <a:r>
              <a:rPr lang="en-US" sz="8000" b="1" dirty="0">
                <a:solidFill>
                  <a:schemeClr val="bg1"/>
                </a:solidFill>
              </a:rPr>
              <a:t>WHAT WORSHIP IS </a:t>
            </a:r>
            <a:r>
              <a:rPr lang="en-US" sz="8000" b="1" u="sng" dirty="0">
                <a:solidFill>
                  <a:schemeClr val="bg1"/>
                </a:solidFill>
              </a:rPr>
              <a:t>NOT!</a:t>
            </a:r>
          </a:p>
        </p:txBody>
      </p:sp>
    </p:spTree>
    <p:extLst>
      <p:ext uri="{BB962C8B-B14F-4D97-AF65-F5344CB8AC3E}">
        <p14:creationId xmlns:p14="http://schemas.microsoft.com/office/powerpoint/2010/main" val="567108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632B8-E5A7-75A3-EBD3-994AC7B4508B}"/>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8C6EE5ED-4DD8-1F06-79E6-53E03134C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BE455CD-497E-DE95-E479-170B569DF8C5}"/>
              </a:ext>
            </a:extLst>
          </p:cNvPr>
          <p:cNvSpPr/>
          <p:nvPr/>
        </p:nvSpPr>
        <p:spPr>
          <a:xfrm>
            <a:off x="468631" y="327314"/>
            <a:ext cx="11112038" cy="6359236"/>
          </a:xfrm>
          <a:prstGeom prst="rect">
            <a:avLst/>
          </a:prstGeom>
          <a:solidFill>
            <a:schemeClr val="accent6">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B586F4-5171-CAA2-EB17-B59DDD0AA578}"/>
              </a:ext>
            </a:extLst>
          </p:cNvPr>
          <p:cNvSpPr txBox="1"/>
          <p:nvPr/>
        </p:nvSpPr>
        <p:spPr>
          <a:xfrm>
            <a:off x="744682" y="327314"/>
            <a:ext cx="11112038" cy="6740307"/>
          </a:xfrm>
          <a:prstGeom prst="rect">
            <a:avLst/>
          </a:prstGeom>
          <a:noFill/>
        </p:spPr>
        <p:txBody>
          <a:bodyPr wrap="square" rtlCol="0">
            <a:spAutoFit/>
          </a:bodyPr>
          <a:lstStyle/>
          <a:p>
            <a:pPr algn="ctr" fontAlgn="base"/>
            <a:r>
              <a:rPr lang="en-US" sz="4000" u="sng" dirty="0">
                <a:solidFill>
                  <a:schemeClr val="accent6">
                    <a:lumMod val="75000"/>
                  </a:schemeClr>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rPr>
              <a:t>TRUE</a:t>
            </a:r>
            <a:r>
              <a:rPr lang="en-US" sz="40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or FALSE?</a:t>
            </a:r>
          </a:p>
          <a:p>
            <a:pPr algn="ctr" fontAlgn="base"/>
            <a:endParaRPr lang="en-US" sz="4000" u="sng" dirty="0">
              <a:solidFill>
                <a:srgbClr val="FFFF00"/>
              </a:solidFill>
              <a:latin typeface="ADLaM Display" panose="02010000000000000000" pitchFamily="2" charset="0"/>
              <a:ea typeface="ADLaM Display" panose="02010000000000000000" pitchFamily="2" charset="0"/>
              <a:cs typeface="ADLaM Display" panose="02010000000000000000" pitchFamily="2" charset="0"/>
            </a:endParaRPr>
          </a:p>
          <a:p>
            <a:pPr marL="514350" indent="-514350" fontAlgn="base">
              <a:buFont typeface="+mj-lt"/>
              <a:buAutoNum type="arabicPeriod"/>
            </a:pPr>
            <a:r>
              <a:rPr lang="en-US" sz="3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Worship is not routine or rhetoric.</a:t>
            </a:r>
          </a:p>
          <a:p>
            <a:pPr marL="514350" indent="-514350" fontAlgn="base">
              <a:buFont typeface="+mj-lt"/>
              <a:buAutoNum type="arabicPeriod"/>
            </a:pPr>
            <a:r>
              <a:rPr lang="en-US" sz="3200" strike="sngStrike"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is the same as Evangelism</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t>
            </a:r>
          </a:p>
          <a:p>
            <a:pPr marL="514350" indent="-514350" fontAlgn="base">
              <a:buFont typeface="+mj-lt"/>
              <a:buAutoNum type="arabicPeriod"/>
            </a:pPr>
            <a:r>
              <a:rPr lang="en-US" sz="3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Worship is not about performance or entertainment</a:t>
            </a:r>
          </a:p>
          <a:p>
            <a:pPr marL="514350" indent="-514350" fontAlgn="base">
              <a:buFont typeface="+mj-lt"/>
              <a:buAutoNum type="arabicPeriod"/>
            </a:pPr>
            <a:r>
              <a:rPr lang="en-US" sz="3200" strike="sngStrike"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requires instruments and songs.</a:t>
            </a:r>
          </a:p>
          <a:p>
            <a:pPr marL="514350" indent="-514350" fontAlgn="base">
              <a:buFont typeface="+mj-lt"/>
              <a:buAutoNum type="arabicPeriod"/>
            </a:pPr>
            <a:r>
              <a:rPr lang="en-US" sz="3200" strike="sngStrike"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must be consistent with the traditions of the church</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marL="514350" indent="-514350" fontAlgn="base">
              <a:buFont typeface="+mj-lt"/>
              <a:buAutoNum type="arabicPeriod"/>
            </a:pPr>
            <a:r>
              <a:rPr lang="en-US" sz="3200" strike="sngStrike"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depends on our moods</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marL="514350" indent="-514350" fontAlgn="base">
              <a:buFont typeface="+mj-lt"/>
              <a:buAutoNum type="arabicPeriod"/>
            </a:pPr>
            <a:r>
              <a:rPr lang="en-US" sz="3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Worship and praise are not synonymous.</a:t>
            </a:r>
          </a:p>
          <a:p>
            <a:pPr marL="514350" indent="-514350" fontAlgn="base">
              <a:buFont typeface="+mj-lt"/>
              <a:buAutoNum type="arabicPeriod"/>
            </a:pPr>
            <a:r>
              <a:rPr lang="en-US" sz="3200" strike="sngStrike"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 is best when it is done in the Church.</a:t>
            </a:r>
          </a:p>
          <a:p>
            <a:pPr marL="514350" indent="-514350" fontAlgn="base">
              <a:buFont typeface="+mj-lt"/>
              <a:buAutoNum type="arabicPeriod"/>
            </a:pPr>
            <a:r>
              <a:rPr lang="en-US" sz="3200" strike="sngStrike"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True worship can be done by anyone</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a:t>
            </a:r>
          </a:p>
          <a:p>
            <a:pPr fontAlgn="base"/>
            <a:endPar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2228626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FB-DA29-335B-ED6E-230D2B9F5A6E}"/>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C21E4770-AF24-025A-EE35-504F4E78AA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B5FB264-936F-5B45-F9E1-9123F920BFD2}"/>
              </a:ext>
            </a:extLst>
          </p:cNvPr>
          <p:cNvSpPr/>
          <p:nvPr/>
        </p:nvSpPr>
        <p:spPr>
          <a:xfrm>
            <a:off x="417369" y="3250733"/>
            <a:ext cx="11520631" cy="2814787"/>
          </a:xfrm>
          <a:prstGeom prst="rect">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C00000"/>
                </a:solidFill>
              </a:rPr>
              <a:t>John 4: 23-24</a:t>
            </a:r>
            <a:r>
              <a:rPr lang="en-US" sz="2400" b="1" dirty="0">
                <a:solidFill>
                  <a:srgbClr val="C00000"/>
                </a:solidFill>
              </a:rPr>
              <a:t>  </a:t>
            </a:r>
            <a:r>
              <a:rPr lang="en-US" sz="2400" dirty="0">
                <a:solidFill>
                  <a:srgbClr val="C00000"/>
                </a:solidFill>
              </a:rPr>
              <a:t>God is Spirit, and his</a:t>
            </a:r>
          </a:p>
          <a:p>
            <a:pPr algn="ctr"/>
            <a:r>
              <a:rPr lang="en-US" sz="2400" dirty="0">
                <a:solidFill>
                  <a:srgbClr val="C00000"/>
                </a:solidFill>
              </a:rPr>
              <a:t>worshipers must worship in the Spirit and in Truth.”</a:t>
            </a:r>
          </a:p>
          <a:p>
            <a:pPr algn="ctr"/>
            <a:endParaRPr lang="en-US" sz="2400" dirty="0">
              <a:solidFill>
                <a:srgbClr val="C00000"/>
              </a:solidFill>
            </a:endParaRPr>
          </a:p>
          <a:p>
            <a:pPr algn="ctr"/>
            <a:r>
              <a:rPr lang="en-US" sz="2400" b="1" dirty="0">
                <a:solidFill>
                  <a:srgbClr val="C00000"/>
                </a:solidFill>
              </a:rPr>
              <a:t>Psalm 29:2   Ascribe to the </a:t>
            </a:r>
            <a:r>
              <a:rPr lang="en-US" sz="2400" b="1" cap="small" dirty="0">
                <a:solidFill>
                  <a:srgbClr val="C00000"/>
                </a:solidFill>
              </a:rPr>
              <a:t>Lord</a:t>
            </a:r>
            <a:r>
              <a:rPr lang="en-US" sz="2400" b="1" dirty="0">
                <a:solidFill>
                  <a:srgbClr val="C00000"/>
                </a:solidFill>
              </a:rPr>
              <a:t> the glory due his name;</a:t>
            </a:r>
            <a:br>
              <a:rPr lang="en-US" sz="2400" b="1" dirty="0">
                <a:solidFill>
                  <a:srgbClr val="C00000"/>
                </a:solidFill>
              </a:rPr>
            </a:br>
            <a:r>
              <a:rPr lang="en-US" sz="2400" b="1" dirty="0">
                <a:solidFill>
                  <a:srgbClr val="C00000"/>
                </a:solidFill>
              </a:rPr>
              <a:t>   WORSHIP the </a:t>
            </a:r>
            <a:r>
              <a:rPr lang="en-US" sz="2400" b="1" cap="small" dirty="0">
                <a:solidFill>
                  <a:srgbClr val="C00000"/>
                </a:solidFill>
              </a:rPr>
              <a:t>Lord</a:t>
            </a:r>
            <a:r>
              <a:rPr lang="en-US" sz="2400" b="1" dirty="0">
                <a:solidFill>
                  <a:srgbClr val="C00000"/>
                </a:solidFill>
              </a:rPr>
              <a:t> in the SPLENDOR of HIS HOLINESS.</a:t>
            </a:r>
          </a:p>
          <a:p>
            <a:pPr algn="ctr"/>
            <a:r>
              <a:rPr lang="en-US" sz="2400" b="1" dirty="0">
                <a:solidFill>
                  <a:srgbClr val="C00000"/>
                </a:solidFill>
              </a:rPr>
              <a:t>The </a:t>
            </a:r>
            <a:r>
              <a:rPr lang="en-US" sz="2400" b="1" cap="small" dirty="0">
                <a:solidFill>
                  <a:srgbClr val="C00000"/>
                </a:solidFill>
              </a:rPr>
              <a:t>Lord</a:t>
            </a:r>
            <a:r>
              <a:rPr lang="en-US" sz="2400" b="1" dirty="0">
                <a:solidFill>
                  <a:srgbClr val="C00000"/>
                </a:solidFill>
              </a:rPr>
              <a:t> sits enthroned over the flood;  the </a:t>
            </a:r>
            <a:r>
              <a:rPr lang="en-US" sz="2400" b="1" cap="small" dirty="0">
                <a:solidFill>
                  <a:srgbClr val="C00000"/>
                </a:solidFill>
              </a:rPr>
              <a:t>Lord</a:t>
            </a:r>
            <a:r>
              <a:rPr lang="en-US" sz="2400" b="1" dirty="0">
                <a:solidFill>
                  <a:srgbClr val="C00000"/>
                </a:solidFill>
              </a:rPr>
              <a:t> is enthroned as King forever.</a:t>
            </a:r>
            <a:br>
              <a:rPr lang="en-US" sz="2400" b="1" dirty="0">
                <a:solidFill>
                  <a:srgbClr val="C00000"/>
                </a:solidFill>
              </a:rPr>
            </a:br>
            <a:r>
              <a:rPr lang="en-US" sz="2400" b="1" baseline="30000" dirty="0">
                <a:solidFill>
                  <a:srgbClr val="C00000"/>
                </a:solidFill>
              </a:rPr>
              <a:t>11 </a:t>
            </a:r>
            <a:r>
              <a:rPr lang="en-US" sz="2400" b="1" dirty="0">
                <a:solidFill>
                  <a:srgbClr val="C00000"/>
                </a:solidFill>
              </a:rPr>
              <a:t>The </a:t>
            </a:r>
            <a:r>
              <a:rPr lang="en-US" sz="2400" b="1" cap="small" dirty="0">
                <a:solidFill>
                  <a:srgbClr val="C00000"/>
                </a:solidFill>
              </a:rPr>
              <a:t>Lord</a:t>
            </a:r>
            <a:r>
              <a:rPr lang="en-US" sz="2400" b="1" dirty="0">
                <a:solidFill>
                  <a:srgbClr val="C00000"/>
                </a:solidFill>
              </a:rPr>
              <a:t> gives strength to his people; the </a:t>
            </a:r>
            <a:r>
              <a:rPr lang="en-US" sz="2400" b="1" cap="small" dirty="0">
                <a:solidFill>
                  <a:srgbClr val="C00000"/>
                </a:solidFill>
              </a:rPr>
              <a:t>Lord</a:t>
            </a:r>
            <a:r>
              <a:rPr lang="en-US" sz="2400" b="1" dirty="0">
                <a:solidFill>
                  <a:srgbClr val="C00000"/>
                </a:solidFill>
              </a:rPr>
              <a:t> blesses his people with peace.</a:t>
            </a:r>
          </a:p>
        </p:txBody>
      </p:sp>
      <p:sp>
        <p:nvSpPr>
          <p:cNvPr id="6" name="Rectangle 5">
            <a:extLst>
              <a:ext uri="{FF2B5EF4-FFF2-40B4-BE49-F238E27FC236}">
                <a16:creationId xmlns:a16="http://schemas.microsoft.com/office/drawing/2014/main" id="{E9C82F3F-60AC-A9DB-4FC1-CB69409ABA89}"/>
              </a:ext>
            </a:extLst>
          </p:cNvPr>
          <p:cNvSpPr/>
          <p:nvPr/>
        </p:nvSpPr>
        <p:spPr>
          <a:xfrm>
            <a:off x="687532" y="348094"/>
            <a:ext cx="10588336" cy="2554545"/>
          </a:xfrm>
          <a:prstGeom prst="rect">
            <a:avLst/>
          </a:prstGeom>
          <a:solidFill>
            <a:srgbClr val="E62C26"/>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EA45BFA-D136-66E9-7766-47CEDAA3E99D}"/>
              </a:ext>
            </a:extLst>
          </p:cNvPr>
          <p:cNvSpPr txBox="1"/>
          <p:nvPr/>
        </p:nvSpPr>
        <p:spPr>
          <a:xfrm>
            <a:off x="417369" y="485774"/>
            <a:ext cx="11357262" cy="2554545"/>
          </a:xfrm>
          <a:prstGeom prst="rect">
            <a:avLst/>
          </a:prstGeom>
          <a:noFill/>
        </p:spPr>
        <p:txBody>
          <a:bodyPr wrap="square" rtlCol="0">
            <a:spAutoFit/>
          </a:bodyPr>
          <a:lstStyle/>
          <a:p>
            <a:pPr algn="ctr"/>
            <a:r>
              <a:rPr lang="en-US" sz="8000" b="1" dirty="0">
                <a:solidFill>
                  <a:schemeClr val="bg1"/>
                </a:solidFill>
              </a:rPr>
              <a:t>Characterizations of Worship</a:t>
            </a:r>
          </a:p>
        </p:txBody>
      </p:sp>
    </p:spTree>
    <p:extLst>
      <p:ext uri="{BB962C8B-B14F-4D97-AF65-F5344CB8AC3E}">
        <p14:creationId xmlns:p14="http://schemas.microsoft.com/office/powerpoint/2010/main" val="3800200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A2B7A-E282-0C56-1533-0B64907C3CEA}"/>
            </a:ext>
          </a:extLst>
        </p:cNvPr>
        <p:cNvGrpSpPr/>
        <p:nvPr/>
      </p:nvGrpSpPr>
      <p:grpSpPr>
        <a:xfrm>
          <a:off x="0" y="0"/>
          <a:ext cx="0" cy="0"/>
          <a:chOff x="0" y="0"/>
          <a:chExt cx="0" cy="0"/>
        </a:xfrm>
      </p:grpSpPr>
      <p:pic>
        <p:nvPicPr>
          <p:cNvPr id="3" name="Picture 2" descr="A red and yellow background">
            <a:extLst>
              <a:ext uri="{FF2B5EF4-FFF2-40B4-BE49-F238E27FC236}">
                <a16:creationId xmlns:a16="http://schemas.microsoft.com/office/drawing/2014/main" id="{F9BAEDAC-2D7B-A588-F1AE-8781C136C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284E4791-1E65-21FD-AF44-6900D96C7358}"/>
              </a:ext>
            </a:extLst>
          </p:cNvPr>
          <p:cNvSpPr/>
          <p:nvPr/>
        </p:nvSpPr>
        <p:spPr>
          <a:xfrm>
            <a:off x="431228" y="1063283"/>
            <a:ext cx="11537257" cy="5147392"/>
          </a:xfrm>
          <a:prstGeom prst="round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4753AA3-E2BC-FC8A-4C1F-3B183EB8580B}"/>
              </a:ext>
            </a:extLst>
          </p:cNvPr>
          <p:cNvSpPr txBox="1"/>
          <p:nvPr/>
        </p:nvSpPr>
        <p:spPr>
          <a:xfrm>
            <a:off x="493915" y="829716"/>
            <a:ext cx="5083348" cy="5380960"/>
          </a:xfrm>
          <a:prstGeom prst="rect">
            <a:avLst/>
          </a:prstGeom>
          <a:noFill/>
        </p:spPr>
        <p:txBody>
          <a:bodyPr wrap="square" rtlCol="0">
            <a:spAutoFit/>
          </a:bodyPr>
          <a:lstStyle/>
          <a:p>
            <a:pPr marL="342900" indent="-342900" algn="ctr" fontAlgn="base">
              <a:buFont typeface="Wingdings" panose="05000000000000000000" pitchFamily="2" charset="2"/>
              <a:buChar char="Ø"/>
            </a:pPr>
            <a:endParaRPr lang="en-US" sz="2600" b="1" dirty="0">
              <a:solidFill>
                <a:schemeClr val="bg1"/>
              </a:solidFill>
              <a:latin typeface="Amasis MT Pro Medium" panose="02040604050005020304" pitchFamily="18" charset="0"/>
            </a:endParaRPr>
          </a:p>
          <a:p>
            <a:pPr marL="342900" indent="-342900" algn="ctr" fontAlgn="base">
              <a:buFont typeface="Wingdings" panose="05000000000000000000" pitchFamily="2" charset="2"/>
              <a:buChar char="Ø"/>
            </a:pPr>
            <a:r>
              <a:rPr lang="en-US" sz="2600" b="1" dirty="0">
                <a:solidFill>
                  <a:schemeClr val="bg1"/>
                </a:solidFill>
                <a:latin typeface="Amasis MT Pro Medium" panose="02040604050005020304" pitchFamily="18" charset="0"/>
              </a:rPr>
              <a:t>Christian Worship is the awed response to the saving acts and wonderful character of God and to God alone. ​</a:t>
            </a:r>
            <a:endParaRPr lang="en-US" sz="2600" b="1" baseline="30000" dirty="0">
              <a:solidFill>
                <a:schemeClr val="bg1"/>
              </a:solidFill>
              <a:latin typeface="Amasis MT Pro Medium" panose="02040604050005020304" pitchFamily="18" charset="0"/>
            </a:endParaRPr>
          </a:p>
          <a:p>
            <a:pPr algn="ctr" fontAlgn="base"/>
            <a:r>
              <a:rPr lang="en-US" sz="2000" baseline="30000" dirty="0">
                <a:solidFill>
                  <a:schemeClr val="bg1"/>
                </a:solidFill>
                <a:latin typeface="Amasis MT Pro Medium" panose="02040604050005020304" pitchFamily="18" charset="0"/>
              </a:rPr>
              <a:t>-Lexam Theological Dictionary</a:t>
            </a:r>
          </a:p>
          <a:p>
            <a:pPr algn="ctr" fontAlgn="base"/>
            <a:endParaRPr lang="en-US" sz="2000" baseline="30000" dirty="0">
              <a:solidFill>
                <a:schemeClr val="bg1"/>
              </a:solidFill>
              <a:latin typeface="Amasis MT Pro Medium" panose="02040604050005020304" pitchFamily="18" charset="0"/>
            </a:endParaRPr>
          </a:p>
          <a:p>
            <a:pPr marL="457200" indent="-457200" algn="ctr" fontAlgn="base">
              <a:buFont typeface="Wingdings" panose="05000000000000000000" pitchFamily="2" charset="2"/>
              <a:buChar char="Ø"/>
            </a:pPr>
            <a:r>
              <a:rPr lang="en-US" sz="2800" dirty="0">
                <a:solidFill>
                  <a:schemeClr val="bg1"/>
                </a:solidFill>
                <a:latin typeface="Amasis MT Pro Medium" panose="02040604050005020304" pitchFamily="18" charset="0"/>
              </a:rPr>
              <a:t>Christian worship is a place where we catch a glimpse of the “Future reign from which God calls us”. </a:t>
            </a:r>
            <a:r>
              <a:rPr lang="en-US" sz="2000" dirty="0">
                <a:solidFill>
                  <a:schemeClr val="bg1"/>
                </a:solidFill>
                <a:latin typeface="Amasis MT Pro Medium" panose="02040604050005020304" pitchFamily="18" charset="0"/>
              </a:rPr>
              <a:t>​</a:t>
            </a:r>
          </a:p>
          <a:p>
            <a:pPr algn="ctr" fontAlgn="base"/>
            <a:r>
              <a:rPr lang="en-US" sz="1100" dirty="0">
                <a:solidFill>
                  <a:schemeClr val="bg1"/>
                </a:solidFill>
                <a:latin typeface="Amasis MT Pro Medium" panose="02040604050005020304" pitchFamily="18" charset="0"/>
              </a:rPr>
              <a:t>Justo Gonzalez quoted by Mary Janke: Practical Theology, 2023</a:t>
            </a:r>
          </a:p>
          <a:p>
            <a:pPr algn="ctr" fontAlgn="base"/>
            <a:endParaRPr lang="en-US" sz="2000" dirty="0">
              <a:solidFill>
                <a:schemeClr val="bg1"/>
              </a:solidFill>
              <a:latin typeface="Amasis MT Pro Medium" panose="02040604050005020304" pitchFamily="18" charset="0"/>
            </a:endParaRPr>
          </a:p>
          <a:p>
            <a:pPr algn="ctr" fontAlgn="base"/>
            <a:endParaRPr lang="en-US" sz="2600" b="1" dirty="0">
              <a:solidFill>
                <a:schemeClr val="bg1"/>
              </a:solidFill>
              <a:latin typeface="Amasis MT Pro Medium" panose="02040604050005020304" pitchFamily="18" charset="0"/>
            </a:endParaRPr>
          </a:p>
          <a:p>
            <a:pPr algn="ctr"/>
            <a:endParaRPr lang="en-US" dirty="0"/>
          </a:p>
        </p:txBody>
      </p:sp>
      <p:sp>
        <p:nvSpPr>
          <p:cNvPr id="6" name="TextBox 5">
            <a:extLst>
              <a:ext uri="{FF2B5EF4-FFF2-40B4-BE49-F238E27FC236}">
                <a16:creationId xmlns:a16="http://schemas.microsoft.com/office/drawing/2014/main" id="{5D7171E6-D269-2231-5616-C67BB8C23C47}"/>
              </a:ext>
            </a:extLst>
          </p:cNvPr>
          <p:cNvSpPr txBox="1"/>
          <p:nvPr/>
        </p:nvSpPr>
        <p:spPr>
          <a:xfrm>
            <a:off x="6097730" y="709340"/>
            <a:ext cx="5588567" cy="5663089"/>
          </a:xfrm>
          <a:prstGeom prst="rect">
            <a:avLst/>
          </a:prstGeom>
          <a:noFill/>
        </p:spPr>
        <p:txBody>
          <a:bodyPr wrap="square" rtlCol="0">
            <a:spAutoFit/>
          </a:bodyPr>
          <a:lstStyle/>
          <a:p>
            <a:pPr algn="ctr" fontAlgn="base"/>
            <a:endParaRPr lang="en-US" sz="2600" dirty="0">
              <a:solidFill>
                <a:schemeClr val="bg1"/>
              </a:solidFill>
              <a:latin typeface="Amasis MT Pro Medium" panose="02040604050005020304" pitchFamily="18" charset="0"/>
            </a:endParaRPr>
          </a:p>
          <a:p>
            <a:pPr marL="342900" indent="-342900" algn="ctr" fontAlgn="base">
              <a:buFont typeface="Wingdings" panose="05000000000000000000" pitchFamily="2" charset="2"/>
              <a:buChar char="Ø"/>
            </a:pPr>
            <a:r>
              <a:rPr lang="en-US" sz="2600" b="1" dirty="0">
                <a:solidFill>
                  <a:schemeClr val="bg1"/>
                </a:solidFill>
                <a:latin typeface="Amasis MT Pro Medium" panose="02040604050005020304" pitchFamily="18" charset="0"/>
              </a:rPr>
              <a:t>Worship is when the omniscient, omnipotent and omnipresent God reveals Himself to a people He has called from a fallen world and gathered in to receive the Blessings. </a:t>
            </a:r>
          </a:p>
          <a:p>
            <a:pPr algn="ctr" fontAlgn="base"/>
            <a:r>
              <a:rPr lang="en-US" sz="1600" b="1" dirty="0">
                <a:solidFill>
                  <a:schemeClr val="bg1"/>
                </a:solidFill>
                <a:latin typeface="Amasis MT Pro Medium" panose="02040604050005020304" pitchFamily="18" charset="0"/>
              </a:rPr>
              <a:t>-</a:t>
            </a:r>
            <a:r>
              <a:rPr lang="en-US" sz="1600" dirty="0">
                <a:solidFill>
                  <a:schemeClr val="bg1"/>
                </a:solidFill>
                <a:latin typeface="Amasis MT Pro Medium" panose="02040604050005020304" pitchFamily="18" charset="0"/>
              </a:rPr>
              <a:t>Sandra Maria Van Opstal: The Next Worship</a:t>
            </a:r>
          </a:p>
          <a:p>
            <a:pPr marL="457200" indent="-457200" algn="ctr" fontAlgn="base">
              <a:buFont typeface="Wingdings" panose="05000000000000000000" pitchFamily="2" charset="2"/>
              <a:buChar char="Ø"/>
            </a:pPr>
            <a:endParaRPr lang="en-US" sz="2600" dirty="0">
              <a:solidFill>
                <a:schemeClr val="bg1"/>
              </a:solidFill>
              <a:latin typeface="Amasis MT Pro Medium" panose="02040604050005020304" pitchFamily="18" charset="0"/>
            </a:endParaRPr>
          </a:p>
          <a:p>
            <a:pPr marL="457200" indent="-457200" algn="ctr" fontAlgn="base">
              <a:buFont typeface="Wingdings" panose="05000000000000000000" pitchFamily="2" charset="2"/>
              <a:buChar char="Ø"/>
            </a:pPr>
            <a:r>
              <a:rPr lang="en-US" sz="2600" dirty="0">
                <a:solidFill>
                  <a:schemeClr val="bg1"/>
                </a:solidFill>
                <a:latin typeface="Amasis MT Pro Medium" panose="02040604050005020304" pitchFamily="18" charset="0"/>
              </a:rPr>
              <a:t>Worship is the communal Gathering of God’s people in which we glorify God for His person and actions.</a:t>
            </a:r>
            <a:r>
              <a:rPr lang="en-US" sz="2800" dirty="0">
                <a:solidFill>
                  <a:schemeClr val="bg1"/>
                </a:solidFill>
                <a:latin typeface="Amasis MT Pro Medium" panose="02040604050005020304" pitchFamily="18" charset="0"/>
              </a:rPr>
              <a:t> </a:t>
            </a:r>
          </a:p>
          <a:p>
            <a:pPr marL="457200" indent="-457200" algn="ctr" fontAlgn="base">
              <a:buFont typeface="Wingdings" panose="05000000000000000000" pitchFamily="2" charset="2"/>
              <a:buChar char="Ø"/>
            </a:pPr>
            <a:r>
              <a:rPr lang="en-US" sz="1400" dirty="0">
                <a:solidFill>
                  <a:schemeClr val="bg1"/>
                </a:solidFill>
                <a:latin typeface="Amasis MT Pro Medium" panose="02040604050005020304" pitchFamily="18" charset="0"/>
              </a:rPr>
              <a:t>Mary -Janke: Practical Theology, 2023</a:t>
            </a:r>
          </a:p>
          <a:p>
            <a:pPr algn="ctr"/>
            <a:endParaRPr lang="en-US" dirty="0"/>
          </a:p>
        </p:txBody>
      </p:sp>
      <p:cxnSp>
        <p:nvCxnSpPr>
          <p:cNvPr id="8" name="Straight Connector 7">
            <a:extLst>
              <a:ext uri="{FF2B5EF4-FFF2-40B4-BE49-F238E27FC236}">
                <a16:creationId xmlns:a16="http://schemas.microsoft.com/office/drawing/2014/main" id="{1DD635B6-C09F-873B-7A0C-681716DB63A2}"/>
              </a:ext>
            </a:extLst>
          </p:cNvPr>
          <p:cNvCxnSpPr>
            <a:cxnSpLocks/>
          </p:cNvCxnSpPr>
          <p:nvPr/>
        </p:nvCxnSpPr>
        <p:spPr>
          <a:xfrm>
            <a:off x="5953760" y="1249680"/>
            <a:ext cx="140512" cy="4486197"/>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E303F06-F42F-17B4-B4E9-1B7DFCCB4BE3}"/>
              </a:ext>
            </a:extLst>
          </p:cNvPr>
          <p:cNvSpPr txBox="1"/>
          <p:nvPr/>
        </p:nvSpPr>
        <p:spPr>
          <a:xfrm>
            <a:off x="3537669" y="6315690"/>
            <a:ext cx="6017801" cy="369332"/>
          </a:xfrm>
          <a:prstGeom prst="rect">
            <a:avLst/>
          </a:prstGeom>
          <a:solidFill>
            <a:schemeClr val="bg1"/>
          </a:solidFill>
        </p:spPr>
        <p:txBody>
          <a:bodyPr wrap="none" rtlCol="0">
            <a:spAutoFit/>
          </a:bodyPr>
          <a:lstStyle/>
          <a:p>
            <a:r>
              <a:rPr lang="en-US" baseline="30000" dirty="0">
                <a:hlinkClick r:id="rId3"/>
              </a:rPr>
              <a:t>www.logos.com/grow</a:t>
            </a:r>
            <a:r>
              <a:rPr lang="en-US" baseline="30000" dirty="0"/>
              <a:t>: Practical Theology: What theologians say about Worship.  @-2023</a:t>
            </a:r>
            <a:endParaRPr lang="en-US" dirty="0"/>
          </a:p>
        </p:txBody>
      </p:sp>
      <p:sp>
        <p:nvSpPr>
          <p:cNvPr id="11" name="TextBox 10">
            <a:extLst>
              <a:ext uri="{FF2B5EF4-FFF2-40B4-BE49-F238E27FC236}">
                <a16:creationId xmlns:a16="http://schemas.microsoft.com/office/drawing/2014/main" id="{3AEAD076-71EE-0015-2ACF-0866268C6CFB}"/>
              </a:ext>
            </a:extLst>
          </p:cNvPr>
          <p:cNvSpPr txBox="1"/>
          <p:nvPr/>
        </p:nvSpPr>
        <p:spPr>
          <a:xfrm>
            <a:off x="2638488" y="355397"/>
            <a:ext cx="6167120" cy="707886"/>
          </a:xfrm>
          <a:prstGeom prst="rect">
            <a:avLst/>
          </a:prstGeom>
          <a:noFill/>
        </p:spPr>
        <p:txBody>
          <a:bodyPr wrap="square">
            <a:spAutoFit/>
          </a:bodyPr>
          <a:lstStyle/>
          <a:p>
            <a:pPr algn="ctr" fontAlgn="base"/>
            <a:r>
              <a:rPr lang="en-US" sz="4000" b="1" u="sng" cap="small" dirty="0">
                <a:solidFill>
                  <a:schemeClr val="bg1"/>
                </a:solidFill>
                <a:latin typeface="Amasis MT Pro Medium" panose="02040604050005020304" pitchFamily="18" charset="0"/>
              </a:rPr>
              <a:t>What Theologians Say</a:t>
            </a:r>
          </a:p>
        </p:txBody>
      </p:sp>
    </p:spTree>
    <p:extLst>
      <p:ext uri="{BB962C8B-B14F-4D97-AF65-F5344CB8AC3E}">
        <p14:creationId xmlns:p14="http://schemas.microsoft.com/office/powerpoint/2010/main" val="1706734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200a652-a314-4465-9e3b-eee3981a03c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C0837B1E79043449A6BA0D06928E7BD" ma:contentTypeVersion="14" ma:contentTypeDescription="Create a new document." ma:contentTypeScope="" ma:versionID="8cff748964bf43715a3f316dd1c750da">
  <xsd:schema xmlns:xsd="http://www.w3.org/2001/XMLSchema" xmlns:xs="http://www.w3.org/2001/XMLSchema" xmlns:p="http://schemas.microsoft.com/office/2006/metadata/properties" xmlns:ns3="1200a652-a314-4465-9e3b-eee3981a03cd" targetNamespace="http://schemas.microsoft.com/office/2006/metadata/properties" ma:root="true" ma:fieldsID="98538741a232836eb70a1da11dfb8b1f" ns3:_="">
    <xsd:import namespace="1200a652-a314-4465-9e3b-eee3981a03c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ObjectDetectorVersions" minOccurs="0"/>
                <xsd:element ref="ns3:MediaServiceSearchProperties" minOccurs="0"/>
                <xsd:element ref="ns3:_activity"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a652-a314-4465-9e3b-eee3981a0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_activity" ma:index="20" nillable="true" ma:displayName="_activity" ma:hidden="true" ma:internalName="_activity">
      <xsd:simpleType>
        <xsd:restriction base="dms:Note"/>
      </xsd:simpleType>
    </xsd:element>
    <xsd:element name="MediaServiceSystemTags" ma:index="21"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F64D6F-0FED-4E1E-BB95-433576F3A96A}">
  <ds:schemaRefs>
    <ds:schemaRef ds:uri="http://schemas.microsoft.com/sharepoint/v3/contenttype/forms"/>
  </ds:schemaRefs>
</ds:datastoreItem>
</file>

<file path=customXml/itemProps2.xml><?xml version="1.0" encoding="utf-8"?>
<ds:datastoreItem xmlns:ds="http://schemas.openxmlformats.org/officeDocument/2006/customXml" ds:itemID="{ACB83E3C-8C2C-48E2-928E-1E87DF206798}">
  <ds:schemaRefs>
    <ds:schemaRef ds:uri="http://purl.org/dc/dcmitype/"/>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http://schemas.openxmlformats.org/package/2006/metadata/core-properties"/>
    <ds:schemaRef ds:uri="1200a652-a314-4465-9e3b-eee3981a03cd"/>
    <ds:schemaRef ds:uri="http://schemas.microsoft.com/office/2006/metadata/properties"/>
  </ds:schemaRefs>
</ds:datastoreItem>
</file>

<file path=customXml/itemProps3.xml><?xml version="1.0" encoding="utf-8"?>
<ds:datastoreItem xmlns:ds="http://schemas.openxmlformats.org/officeDocument/2006/customXml" ds:itemID="{98259265-7D8B-4EF3-BFBE-AEB275DD63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0a652-a314-4465-9e3b-eee3981a03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1766</TotalTime>
  <Words>940</Words>
  <Application>Microsoft Office PowerPoint</Application>
  <PresentationFormat>Widescreen</PresentationFormat>
  <Paragraphs>101</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ADLaM Display</vt:lpstr>
      <vt:lpstr>Algerian</vt:lpstr>
      <vt:lpstr>Amasis MT Pro</vt:lpstr>
      <vt:lpstr>Amasis MT Pro Medium</vt:lpstr>
      <vt:lpstr>Aptos</vt:lpstr>
      <vt:lpstr>Aptos Display</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Preston Jacob</cp:lastModifiedBy>
  <cp:revision>6</cp:revision>
  <dcterms:created xsi:type="dcterms:W3CDTF">2025-07-07T16:21:19Z</dcterms:created>
  <dcterms:modified xsi:type="dcterms:W3CDTF">2025-07-16T22:32:30Z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0x010100CC0837B1E79043449A6BA0D06928E7BD</vt:lpwstr>
  </property>
</Properties>
</file>