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71" r:id="rId4"/>
    <p:sldId id="260" r:id="rId5"/>
    <p:sldId id="261" r:id="rId6"/>
    <p:sldId id="262" r:id="rId7"/>
    <p:sldId id="266" r:id="rId8"/>
    <p:sldId id="263" r:id="rId9"/>
    <p:sldId id="272" r:id="rId10"/>
    <p:sldId id="273" r:id="rId11"/>
    <p:sldId id="264" r:id="rId12"/>
    <p:sldId id="267" r:id="rId13"/>
    <p:sldId id="274" r:id="rId14"/>
    <p:sldId id="265" r:id="rId15"/>
    <p:sldId id="275" r:id="rId16"/>
    <p:sldId id="268" r:id="rId17"/>
    <p:sldId id="269"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7AA4F3-4619-4ACC-9466-8D07AE663348}" v="9" dt="2025-12-10T20:19:18.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06" d="100"/>
          <a:sy n="106"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FFEB5A-F0B9-DC44-AB33-D2BFE0FAE68A}"/>
              </a:ext>
            </a:extLst>
          </p:cNvPr>
          <p:cNvSpPr>
            <a:spLocks noGrp="1"/>
          </p:cNvSpPr>
          <p:nvPr>
            <p:ph type="dt" sz="half" idx="10"/>
          </p:nvPr>
        </p:nvSpPr>
        <p:spPr/>
        <p:txBody>
          <a:bodyPr/>
          <a:lstStyle/>
          <a:p>
            <a:fld id="{BE9DD50B-BC17-4B34-854F-302ED3160072}" type="datetimeFigureOut">
              <a:rPr lang="en-US" smtClean="0"/>
              <a:t>12/10/2025</a:t>
            </a:fld>
            <a:endParaRPr lang="en-US"/>
          </a:p>
        </p:txBody>
      </p:sp>
      <p:sp>
        <p:nvSpPr>
          <p:cNvPr id="3" name="Footer Placeholder 2">
            <a:extLst>
              <a:ext uri="{FF2B5EF4-FFF2-40B4-BE49-F238E27FC236}">
                <a16:creationId xmlns:a16="http://schemas.microsoft.com/office/drawing/2014/main" id="{1DE8219A-AF5B-05B3-38C4-7C56685224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1A4410-B0E3-0DA4-C9BF-9027AEFE0B1E}"/>
              </a:ext>
            </a:extLst>
          </p:cNvPr>
          <p:cNvSpPr>
            <a:spLocks noGrp="1"/>
          </p:cNvSpPr>
          <p:nvPr>
            <p:ph type="sldNum" sz="quarter" idx="12"/>
          </p:nvPr>
        </p:nvSpPr>
        <p:spPr/>
        <p:txBody>
          <a:bodyPr/>
          <a:lstStyle/>
          <a:p>
            <a:fld id="{26715F62-C86B-4A66-A57F-B9ECF31A8B03}" type="slidenum">
              <a:rPr lang="en-US" smtClean="0"/>
              <a:t>‹#›</a:t>
            </a:fld>
            <a:endParaRPr lang="en-US"/>
          </a:p>
        </p:txBody>
      </p:sp>
    </p:spTree>
    <p:extLst>
      <p:ext uri="{BB962C8B-B14F-4D97-AF65-F5344CB8AC3E}">
        <p14:creationId xmlns:p14="http://schemas.microsoft.com/office/powerpoint/2010/main" val="374778782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D098F6-DD5F-94F4-4799-8BF27313DC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677B22-037A-8134-5F12-47E78CD89B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02C30-78CE-964F-9359-897C174F5C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9DD50B-BC17-4B34-854F-302ED3160072}" type="datetimeFigureOut">
              <a:rPr lang="en-US" smtClean="0"/>
              <a:t>12/10/2025</a:t>
            </a:fld>
            <a:endParaRPr lang="en-US"/>
          </a:p>
        </p:txBody>
      </p:sp>
      <p:sp>
        <p:nvSpPr>
          <p:cNvPr id="5" name="Footer Placeholder 4">
            <a:extLst>
              <a:ext uri="{FF2B5EF4-FFF2-40B4-BE49-F238E27FC236}">
                <a16:creationId xmlns:a16="http://schemas.microsoft.com/office/drawing/2014/main" id="{62B65D20-6747-9E67-DA2C-D4F301B760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CC3F24-A24E-2496-B6EA-4E9C7DC98D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715F62-C86B-4A66-A57F-B9ECF31A8B03}" type="slidenum">
              <a:rPr lang="en-US" smtClean="0"/>
              <a:t>‹#›</a:t>
            </a:fld>
            <a:endParaRPr lang="en-US"/>
          </a:p>
        </p:txBody>
      </p:sp>
    </p:spTree>
    <p:extLst>
      <p:ext uri="{BB962C8B-B14F-4D97-AF65-F5344CB8AC3E}">
        <p14:creationId xmlns:p14="http://schemas.microsoft.com/office/powerpoint/2010/main" val="3528971864"/>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on a red background&#10;&#10;AI-generated content may be incorrect.">
            <a:extLst>
              <a:ext uri="{FF2B5EF4-FFF2-40B4-BE49-F238E27FC236}">
                <a16:creationId xmlns:a16="http://schemas.microsoft.com/office/drawing/2014/main" id="{F861698F-04B6-7821-47EA-A168322382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7672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41347-B101-2A97-35B3-94ED2F3EC09B}"/>
            </a:ext>
          </a:extLst>
        </p:cNvPr>
        <p:cNvGrpSpPr/>
        <p:nvPr/>
      </p:nvGrpSpPr>
      <p:grpSpPr>
        <a:xfrm>
          <a:off x="0" y="0"/>
          <a:ext cx="0" cy="0"/>
          <a:chOff x="0" y="0"/>
          <a:chExt cx="0" cy="0"/>
        </a:xfrm>
      </p:grpSpPr>
      <p:pic>
        <p:nvPicPr>
          <p:cNvPr id="3" name="Picture 2" descr="A close-up of a person's hands&#10;&#10;AI-generated content may be incorrect.">
            <a:extLst>
              <a:ext uri="{FF2B5EF4-FFF2-40B4-BE49-F238E27FC236}">
                <a16:creationId xmlns:a16="http://schemas.microsoft.com/office/drawing/2014/main" id="{7730FC1F-2F7A-A3B3-7F24-53852588F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Beveled 3">
            <a:extLst>
              <a:ext uri="{FF2B5EF4-FFF2-40B4-BE49-F238E27FC236}">
                <a16:creationId xmlns:a16="http://schemas.microsoft.com/office/drawing/2014/main" id="{E5A81E7D-7D17-B492-39EC-EE30FF22870F}"/>
              </a:ext>
            </a:extLst>
          </p:cNvPr>
          <p:cNvSpPr/>
          <p:nvPr/>
        </p:nvSpPr>
        <p:spPr>
          <a:xfrm>
            <a:off x="895350" y="420833"/>
            <a:ext cx="10401300" cy="5205845"/>
          </a:xfrm>
          <a:prstGeom prst="bevel">
            <a:avLst/>
          </a:prstGeom>
          <a:solidFill>
            <a:srgbClr val="B93C3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latin typeface="Aptos Serif" panose="02020604070405020304" pitchFamily="18" charset="0"/>
                <a:cs typeface="Aptos Serif" panose="02020604070405020304" pitchFamily="18" charset="0"/>
              </a:rPr>
              <a:t>Truth &amp; Purity!</a:t>
            </a:r>
          </a:p>
        </p:txBody>
      </p:sp>
    </p:spTree>
    <p:extLst>
      <p:ext uri="{BB962C8B-B14F-4D97-AF65-F5344CB8AC3E}">
        <p14:creationId xmlns:p14="http://schemas.microsoft.com/office/powerpoint/2010/main" val="123570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F753-AF29-A20F-9BDB-3DE0868DA441}"/>
            </a:ext>
          </a:extLst>
        </p:cNvPr>
        <p:cNvGrpSpPr/>
        <p:nvPr/>
      </p:nvGrpSpPr>
      <p:grpSpPr>
        <a:xfrm>
          <a:off x="0" y="0"/>
          <a:ext cx="0" cy="0"/>
          <a:chOff x="0" y="0"/>
          <a:chExt cx="0" cy="0"/>
        </a:xfrm>
      </p:grpSpPr>
      <p:pic>
        <p:nvPicPr>
          <p:cNvPr id="3" name="Picture 2" descr="A person raising their hands in the air&#10;&#10;AI-generated content may be incorrect.">
            <a:extLst>
              <a:ext uri="{FF2B5EF4-FFF2-40B4-BE49-F238E27FC236}">
                <a16:creationId xmlns:a16="http://schemas.microsoft.com/office/drawing/2014/main" id="{B76A5886-5FD2-63DD-589F-FE38D3091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9B2AE4F-A954-6A2D-0E0F-83D249B9F27A}"/>
              </a:ext>
            </a:extLst>
          </p:cNvPr>
          <p:cNvSpPr/>
          <p:nvPr/>
        </p:nvSpPr>
        <p:spPr>
          <a:xfrm>
            <a:off x="407406" y="63374"/>
            <a:ext cx="11280618" cy="6083929"/>
          </a:xfrm>
          <a:prstGeom prst="roundRect">
            <a:avLst/>
          </a:prstGeom>
          <a:solidFill>
            <a:srgbClr val="62172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US" sz="2800" dirty="0"/>
              <a:t>Coming to God with praise requires that we </a:t>
            </a:r>
            <a:r>
              <a:rPr lang="en-US" sz="2800" dirty="0">
                <a:solidFill>
                  <a:srgbClr val="FFC000"/>
                </a:solidFill>
              </a:rPr>
              <a:t>cleanse</a:t>
            </a:r>
            <a:r>
              <a:rPr lang="en-US" sz="2800" dirty="0"/>
              <a:t> our hearts from all the evil that has taken up residence there. What is in our heart </a:t>
            </a:r>
            <a:r>
              <a:rPr lang="en-US" sz="2800" dirty="0">
                <a:solidFill>
                  <a:srgbClr val="FFC000"/>
                </a:solidFill>
              </a:rPr>
              <a:t>matters most </a:t>
            </a:r>
            <a:r>
              <a:rPr lang="en-US" sz="2800" dirty="0"/>
              <a:t>of all because there is where truth and righteousness, or lies and unrighteousness, start. (Psalm 15:1-5)</a:t>
            </a:r>
          </a:p>
          <a:p>
            <a:pPr fontAlgn="base"/>
            <a:endParaRPr lang="en-US" sz="2800" dirty="0"/>
          </a:p>
          <a:p>
            <a:pPr fontAlgn="base"/>
            <a:endParaRPr lang="en-US" sz="2800" dirty="0"/>
          </a:p>
          <a:p>
            <a:pPr algn="ctr" fontAlgn="base"/>
            <a:r>
              <a:rPr lang="en-US" sz="2800" dirty="0">
                <a:solidFill>
                  <a:srgbClr val="FFC000"/>
                </a:solidFill>
              </a:rPr>
              <a:t>Truth</a:t>
            </a:r>
            <a:r>
              <a:rPr lang="en-US" sz="2800" dirty="0"/>
              <a:t> is at the core of the requirements presented in this Psalm. Truth with God and with our fellow persons. What is in our heart and what we do and say </a:t>
            </a:r>
            <a:r>
              <a:rPr lang="en-US" sz="2800" dirty="0">
                <a:solidFill>
                  <a:srgbClr val="FFC000"/>
                </a:solidFill>
              </a:rPr>
              <a:t>must match! </a:t>
            </a:r>
            <a:r>
              <a:rPr lang="en-US" sz="2800" dirty="0">
                <a:solidFill>
                  <a:schemeClr val="bg1"/>
                </a:solidFill>
              </a:rPr>
              <a:t>W</a:t>
            </a:r>
            <a:r>
              <a:rPr lang="en-US" sz="2800" dirty="0"/>
              <a:t>e can't say one thing in public and another thing in private. We can’t act one way in worship on Sunday morning and another way during the week. Righteous integration in all our life is </a:t>
            </a:r>
            <a:r>
              <a:rPr lang="en-US" sz="2800" dirty="0">
                <a:solidFill>
                  <a:srgbClr val="FFC000"/>
                </a:solidFill>
              </a:rPr>
              <a:t>evidently essential </a:t>
            </a:r>
            <a:r>
              <a:rPr lang="en-US" sz="2800" dirty="0"/>
              <a:t>if we want God's presence to come and stay with us.</a:t>
            </a:r>
          </a:p>
        </p:txBody>
      </p:sp>
      <p:cxnSp>
        <p:nvCxnSpPr>
          <p:cNvPr id="5" name="Straight Connector 4">
            <a:extLst>
              <a:ext uri="{FF2B5EF4-FFF2-40B4-BE49-F238E27FC236}">
                <a16:creationId xmlns:a16="http://schemas.microsoft.com/office/drawing/2014/main" id="{7EF60CB2-D99C-A0D8-1385-FE3767AD193D}"/>
              </a:ext>
            </a:extLst>
          </p:cNvPr>
          <p:cNvCxnSpPr>
            <a:cxnSpLocks/>
          </p:cNvCxnSpPr>
          <p:nvPr/>
        </p:nvCxnSpPr>
        <p:spPr>
          <a:xfrm>
            <a:off x="1218477" y="2554908"/>
            <a:ext cx="9528463"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7581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44EF05-3EA2-B8EB-45DB-2CC92880567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E391C4F-E809-511F-5740-A5B10DC9C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s hands raised in the air">
            <a:extLst>
              <a:ext uri="{FF2B5EF4-FFF2-40B4-BE49-F238E27FC236}">
                <a16:creationId xmlns:a16="http://schemas.microsoft.com/office/drawing/2014/main" id="{51BFC8AA-55D8-407C-1739-4822E06749BA}"/>
              </a:ext>
            </a:extLst>
          </p:cNvPr>
          <p:cNvPicPr>
            <a:picLocks noChangeAspect="1"/>
          </p:cNvPicPr>
          <p:nvPr/>
        </p:nvPicPr>
        <p:blipFill>
          <a:blip r:embed="rId2">
            <a:extLst>
              <a:ext uri="{28A0092B-C50C-407E-A947-70E740481C1C}">
                <a14:useLocalDpi xmlns:a14="http://schemas.microsoft.com/office/drawing/2010/main" val="0"/>
              </a:ext>
            </a:extLst>
          </a:blip>
          <a:srcRect t="2448" b="264"/>
          <a:stretch>
            <a:fillRect/>
          </a:stretch>
        </p:blipFill>
        <p:spPr>
          <a:xfrm>
            <a:off x="307775" y="261437"/>
            <a:ext cx="11576450" cy="6335126"/>
          </a:xfrm>
          <a:prstGeom prst="rect">
            <a:avLst/>
          </a:prstGeom>
        </p:spPr>
      </p:pic>
      <p:sp>
        <p:nvSpPr>
          <p:cNvPr id="4" name="Rectangle 3">
            <a:extLst>
              <a:ext uri="{FF2B5EF4-FFF2-40B4-BE49-F238E27FC236}">
                <a16:creationId xmlns:a16="http://schemas.microsoft.com/office/drawing/2014/main" id="{55702054-7A91-813C-2BCB-3C16BEE401F7}"/>
              </a:ext>
            </a:extLst>
          </p:cNvPr>
          <p:cNvSpPr/>
          <p:nvPr/>
        </p:nvSpPr>
        <p:spPr>
          <a:xfrm>
            <a:off x="983758" y="562293"/>
            <a:ext cx="10387446" cy="5907233"/>
          </a:xfrm>
          <a:prstGeom prst="rect">
            <a:avLst/>
          </a:prstGeom>
          <a:solidFill>
            <a:srgbClr val="621725"/>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US" sz="3200" b="1" u="sng" dirty="0">
                <a:latin typeface="Amasis MT Pro" panose="02040504050005020304" pitchFamily="18" charset="0"/>
              </a:rPr>
              <a:t>Psalm 101:7</a:t>
            </a:r>
            <a:r>
              <a:rPr lang="en-US" sz="3200" b="1" dirty="0">
                <a:latin typeface="Amasis MT Pro" panose="02040504050005020304" pitchFamily="18" charset="0"/>
              </a:rPr>
              <a:t> </a:t>
            </a:r>
            <a:r>
              <a:rPr lang="en-US" sz="3200" dirty="0">
                <a:latin typeface="Amasis MT Pro" panose="02040504050005020304" pitchFamily="18" charset="0"/>
              </a:rPr>
              <a:t>“No one who practices deceit will dwell in my house; no one who speaks falsely will stand in my presence.”​</a:t>
            </a:r>
          </a:p>
          <a:p>
            <a:pPr marL="285750" indent="-285750" algn="ctr" fontAlgn="base">
              <a:buFont typeface="Courier New" panose="02070309020205020404" pitchFamily="49" charset="0"/>
              <a:buChar char="o"/>
            </a:pPr>
            <a:endParaRPr lang="en-US" sz="3200" dirty="0">
              <a:latin typeface="Amasis MT Pro" panose="02040504050005020304" pitchFamily="18" charset="0"/>
            </a:endParaRPr>
          </a:p>
          <a:p>
            <a:pPr algn="ctr" fontAlgn="base"/>
            <a:endParaRPr lang="en-US" sz="3200" dirty="0">
              <a:latin typeface="Amasis MT Pro" panose="02040504050005020304" pitchFamily="18" charset="0"/>
            </a:endParaRPr>
          </a:p>
          <a:p>
            <a:pPr algn="ctr" fontAlgn="base"/>
            <a:r>
              <a:rPr lang="en-US" sz="3200" dirty="0">
                <a:latin typeface="Amasis MT Pro" panose="02040504050005020304" pitchFamily="18" charset="0"/>
              </a:rPr>
              <a:t>Purity and truth in our heart are the critical factors that determine whether our praise is </a:t>
            </a:r>
            <a:r>
              <a:rPr lang="en-US" sz="3200" b="1" dirty="0">
                <a:solidFill>
                  <a:srgbClr val="FFFF00"/>
                </a:solidFill>
                <a:latin typeface="Amasis MT Pro" panose="02040504050005020304" pitchFamily="18" charset="0"/>
              </a:rPr>
              <a:t>acceptable</a:t>
            </a:r>
            <a:r>
              <a:rPr lang="en-US" sz="3200" dirty="0">
                <a:latin typeface="Amasis MT Pro" panose="02040504050005020304" pitchFamily="18" charset="0"/>
              </a:rPr>
              <a:t> to God. If the form of praise and the timing of our praise is right but our heart is not, we </a:t>
            </a:r>
            <a:r>
              <a:rPr lang="en-US" sz="3200" b="1" dirty="0">
                <a:solidFill>
                  <a:srgbClr val="FFFF00"/>
                </a:solidFill>
                <a:latin typeface="Amasis MT Pro" panose="02040504050005020304" pitchFamily="18" charset="0"/>
              </a:rPr>
              <a:t>cannot expect </a:t>
            </a:r>
            <a:r>
              <a:rPr lang="en-US" sz="3200" dirty="0">
                <a:latin typeface="Amasis MT Pro" panose="02040504050005020304" pitchFamily="18" charset="0"/>
              </a:rPr>
              <a:t>to receive the gift of His presence. (John 4:23-24)</a:t>
            </a:r>
          </a:p>
        </p:txBody>
      </p:sp>
    </p:spTree>
    <p:extLst>
      <p:ext uri="{BB962C8B-B14F-4D97-AF65-F5344CB8AC3E}">
        <p14:creationId xmlns:p14="http://schemas.microsoft.com/office/powerpoint/2010/main" val="3912390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9CE29-FC8E-7CF0-6371-66023D9D5FAC}"/>
            </a:ext>
          </a:extLst>
        </p:cNvPr>
        <p:cNvGrpSpPr/>
        <p:nvPr/>
      </p:nvGrpSpPr>
      <p:grpSpPr>
        <a:xfrm>
          <a:off x="0" y="0"/>
          <a:ext cx="0" cy="0"/>
          <a:chOff x="0" y="0"/>
          <a:chExt cx="0" cy="0"/>
        </a:xfrm>
      </p:grpSpPr>
      <p:pic>
        <p:nvPicPr>
          <p:cNvPr id="3" name="Picture 2" descr="A close-up of a person's hands&#10;&#10;AI-generated content may be incorrect.">
            <a:extLst>
              <a:ext uri="{FF2B5EF4-FFF2-40B4-BE49-F238E27FC236}">
                <a16:creationId xmlns:a16="http://schemas.microsoft.com/office/drawing/2014/main" id="{626D3C6B-5F12-9B64-548F-23138217A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Beveled 3">
            <a:extLst>
              <a:ext uri="{FF2B5EF4-FFF2-40B4-BE49-F238E27FC236}">
                <a16:creationId xmlns:a16="http://schemas.microsoft.com/office/drawing/2014/main" id="{F2CAB505-523E-F8F2-51EC-3FD99A04C1B1}"/>
              </a:ext>
            </a:extLst>
          </p:cNvPr>
          <p:cNvSpPr/>
          <p:nvPr/>
        </p:nvSpPr>
        <p:spPr>
          <a:xfrm>
            <a:off x="895349" y="371193"/>
            <a:ext cx="10638765" cy="5427502"/>
          </a:xfrm>
          <a:prstGeom prst="bevel">
            <a:avLst/>
          </a:prstGeom>
          <a:solidFill>
            <a:srgbClr val="A33F3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Aptos Serif" panose="02020604070405020304" pitchFamily="18" charset="0"/>
                <a:cs typeface="Aptos Serif" panose="02020604070405020304" pitchFamily="18" charset="0"/>
              </a:rPr>
              <a:t>GOD COMES WHEN WE TRULY WANT HIM</a:t>
            </a:r>
            <a:r>
              <a:rPr lang="en-US" sz="9600" dirty="0">
                <a:latin typeface="Aptos Serif" panose="02020604070405020304" pitchFamily="18" charset="0"/>
                <a:cs typeface="Aptos Serif" panose="02020604070405020304" pitchFamily="18" charset="0"/>
              </a:rPr>
              <a:t>!</a:t>
            </a:r>
          </a:p>
        </p:txBody>
      </p:sp>
    </p:spTree>
    <p:extLst>
      <p:ext uri="{BB962C8B-B14F-4D97-AF65-F5344CB8AC3E}">
        <p14:creationId xmlns:p14="http://schemas.microsoft.com/office/powerpoint/2010/main" val="290138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852B2-D2E0-62CB-8B2F-005D15875752}"/>
            </a:ext>
          </a:extLst>
        </p:cNvPr>
        <p:cNvGrpSpPr/>
        <p:nvPr/>
      </p:nvGrpSpPr>
      <p:grpSpPr>
        <a:xfrm>
          <a:off x="0" y="0"/>
          <a:ext cx="0" cy="0"/>
          <a:chOff x="0" y="0"/>
          <a:chExt cx="0" cy="0"/>
        </a:xfrm>
      </p:grpSpPr>
      <p:pic>
        <p:nvPicPr>
          <p:cNvPr id="3" name="Picture 2" descr="A group of hands raised in the air&#10;&#10;AI-generated content may be incorrect.">
            <a:extLst>
              <a:ext uri="{FF2B5EF4-FFF2-40B4-BE49-F238E27FC236}">
                <a16:creationId xmlns:a16="http://schemas.microsoft.com/office/drawing/2014/main" id="{8AE5C8F8-DE50-21B3-FE25-E87F5CDB6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A880A7B-100F-1E73-E53E-DB5051995463}"/>
              </a:ext>
            </a:extLst>
          </p:cNvPr>
          <p:cNvSpPr/>
          <p:nvPr/>
        </p:nvSpPr>
        <p:spPr>
          <a:xfrm>
            <a:off x="323850" y="215610"/>
            <a:ext cx="11544300" cy="6109855"/>
          </a:xfrm>
          <a:prstGeom prst="rect">
            <a:avLst/>
          </a:prstGeom>
          <a:solidFill>
            <a:srgbClr val="A42A3E"/>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99DE50B7-D4B9-6113-679F-9A6FDA748C45}"/>
              </a:ext>
            </a:extLst>
          </p:cNvPr>
          <p:cNvCxnSpPr/>
          <p:nvPr/>
        </p:nvCxnSpPr>
        <p:spPr>
          <a:xfrm>
            <a:off x="6042314" y="415636"/>
            <a:ext cx="0" cy="5709805"/>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176CFF3-40EE-0BFD-21EC-22B4428D8F03}"/>
              </a:ext>
            </a:extLst>
          </p:cNvPr>
          <p:cNvSpPr txBox="1"/>
          <p:nvPr/>
        </p:nvSpPr>
        <p:spPr>
          <a:xfrm>
            <a:off x="467609" y="532535"/>
            <a:ext cx="5250855" cy="5262979"/>
          </a:xfrm>
          <a:prstGeom prst="rect">
            <a:avLst/>
          </a:prstGeom>
          <a:noFill/>
        </p:spPr>
        <p:txBody>
          <a:bodyPr wrap="square" rtlCol="0">
            <a:spAutoFit/>
          </a:bodyPr>
          <a:lstStyle/>
          <a:p>
            <a:pPr marL="342900" indent="-342900" algn="ctr" fontAlgn="base">
              <a:buFont typeface="Wingdings" panose="05000000000000000000" pitchFamily="2" charset="2"/>
              <a:buChar char="Ø"/>
            </a:pPr>
            <a:r>
              <a:rPr lang="en-US" sz="2400" dirty="0">
                <a:solidFill>
                  <a:schemeClr val="bg1"/>
                </a:solidFill>
              </a:rPr>
              <a:t>We don't get God's presence just because you asked for it. We get God's presence when you qualify for it. ​</a:t>
            </a:r>
          </a:p>
          <a:p>
            <a:pPr marL="342900" indent="-342900" algn="ctr" fontAlgn="base">
              <a:buFont typeface="Wingdings" panose="05000000000000000000" pitchFamily="2" charset="2"/>
              <a:buChar char="Ø"/>
            </a:pPr>
            <a:endParaRPr lang="en-US" sz="2400" dirty="0">
              <a:solidFill>
                <a:schemeClr val="bg1"/>
              </a:solidFill>
            </a:endParaRPr>
          </a:p>
          <a:p>
            <a:pPr marL="342900" indent="-342900" algn="ctr" fontAlgn="base">
              <a:buFont typeface="Wingdings" panose="05000000000000000000" pitchFamily="2" charset="2"/>
              <a:buChar char="Ø"/>
            </a:pPr>
            <a:r>
              <a:rPr lang="en-US" sz="2400" dirty="0">
                <a:solidFill>
                  <a:schemeClr val="bg1"/>
                </a:solidFill>
              </a:rPr>
              <a:t>Yes, the veil was torn in the temple because of the death of our Lord Jesus Christ. This now gives us direct access to the throne of God that the Israelites did not have. Yet, God wants honest, pure, and committed worshippers. This, I believe, is what Jesus meant when he said:</a:t>
            </a:r>
          </a:p>
        </p:txBody>
      </p:sp>
      <p:sp>
        <p:nvSpPr>
          <p:cNvPr id="8" name="TextBox 7">
            <a:extLst>
              <a:ext uri="{FF2B5EF4-FFF2-40B4-BE49-F238E27FC236}">
                <a16:creationId xmlns:a16="http://schemas.microsoft.com/office/drawing/2014/main" id="{1E5DF743-B7A7-E94E-2E75-C86EA491C36C}"/>
              </a:ext>
            </a:extLst>
          </p:cNvPr>
          <p:cNvSpPr txBox="1"/>
          <p:nvPr/>
        </p:nvSpPr>
        <p:spPr>
          <a:xfrm>
            <a:off x="6296038" y="415636"/>
            <a:ext cx="5428352" cy="6001643"/>
          </a:xfrm>
          <a:prstGeom prst="rect">
            <a:avLst/>
          </a:prstGeom>
          <a:noFill/>
        </p:spPr>
        <p:txBody>
          <a:bodyPr wrap="square" rtlCol="0">
            <a:spAutoFit/>
          </a:bodyPr>
          <a:lstStyle/>
          <a:p>
            <a:pPr algn="ctr" fontAlgn="base"/>
            <a:r>
              <a:rPr lang="en-US" sz="2400" b="1" u="sng" dirty="0">
                <a:solidFill>
                  <a:srgbClr val="FFFF00"/>
                </a:solidFill>
              </a:rPr>
              <a:t>Matthew 18:3</a:t>
            </a:r>
            <a:r>
              <a:rPr lang="en-US" sz="2400" dirty="0">
                <a:solidFill>
                  <a:srgbClr val="FFFF00"/>
                </a:solidFill>
              </a:rPr>
              <a:t>  And he said: “Truly I tell you, unless you change and become like little children, you will never enter the kingdom of heaven.”</a:t>
            </a:r>
          </a:p>
          <a:p>
            <a:pPr algn="ctr" fontAlgn="base"/>
            <a:r>
              <a:rPr lang="en-US" sz="2400" dirty="0">
                <a:solidFill>
                  <a:schemeClr val="bg1"/>
                </a:solidFill>
              </a:rPr>
              <a:t>​</a:t>
            </a:r>
          </a:p>
          <a:p>
            <a:pPr marL="342900" indent="-342900" algn="ctr" fontAlgn="base">
              <a:buFont typeface="Wingdings" panose="05000000000000000000" pitchFamily="2" charset="2"/>
              <a:buChar char="Ø"/>
            </a:pPr>
            <a:r>
              <a:rPr lang="en-US" sz="2400" dirty="0">
                <a:solidFill>
                  <a:schemeClr val="bg1"/>
                </a:solidFill>
              </a:rPr>
              <a:t>God wants our love for Him and our praise to be like that of children who come to us, hug us, and say “I love you.” </a:t>
            </a:r>
          </a:p>
          <a:p>
            <a:pPr marL="342900" indent="-342900" algn="ctr" fontAlgn="base">
              <a:buFont typeface="Wingdings" panose="05000000000000000000" pitchFamily="2" charset="2"/>
              <a:buChar char="Ø"/>
            </a:pPr>
            <a:r>
              <a:rPr lang="en-US" sz="2400" dirty="0">
                <a:solidFill>
                  <a:schemeClr val="bg1"/>
                </a:solidFill>
              </a:rPr>
              <a:t>What would happen if we as adults could relearn how to welcome God, like children do! I am not speaking of being childish. I'm talking about being childlike-as little children who are pure in thought, motive, and acts. </a:t>
            </a:r>
          </a:p>
        </p:txBody>
      </p:sp>
    </p:spTree>
    <p:extLst>
      <p:ext uri="{BB962C8B-B14F-4D97-AF65-F5344CB8AC3E}">
        <p14:creationId xmlns:p14="http://schemas.microsoft.com/office/powerpoint/2010/main" val="773043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AE30-BCA0-980A-952D-6D45CCD0F71D}"/>
            </a:ext>
          </a:extLst>
        </p:cNvPr>
        <p:cNvGrpSpPr/>
        <p:nvPr/>
      </p:nvGrpSpPr>
      <p:grpSpPr>
        <a:xfrm>
          <a:off x="0" y="0"/>
          <a:ext cx="0" cy="0"/>
          <a:chOff x="0" y="0"/>
          <a:chExt cx="0" cy="0"/>
        </a:xfrm>
      </p:grpSpPr>
      <p:pic>
        <p:nvPicPr>
          <p:cNvPr id="3" name="Picture 2" descr="A person raising their hands in the air&#10;&#10;AI-generated content may be incorrect.">
            <a:extLst>
              <a:ext uri="{FF2B5EF4-FFF2-40B4-BE49-F238E27FC236}">
                <a16:creationId xmlns:a16="http://schemas.microsoft.com/office/drawing/2014/main" id="{410D5B07-AFB7-D616-667C-F9387871A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BCC0819-45B4-4224-AC92-834FEFEC54D4}"/>
              </a:ext>
            </a:extLst>
          </p:cNvPr>
          <p:cNvSpPr/>
          <p:nvPr/>
        </p:nvSpPr>
        <p:spPr>
          <a:xfrm>
            <a:off x="90535" y="0"/>
            <a:ext cx="11905307" cy="6858000"/>
          </a:xfrm>
          <a:prstGeom prst="roundRect">
            <a:avLst/>
          </a:prstGeom>
          <a:solidFill>
            <a:srgbClr val="621725"/>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US" sz="2400" dirty="0"/>
              <a:t>Most of the time when we as adults come to God and say I love you; we have this long list in the back of our mind that we want Him to fulfill. We aren’t really focusing on God. He is not our hearts true desire. Instead, we are trying to get Him to give us what we want. This is not pure praise. ​</a:t>
            </a:r>
          </a:p>
          <a:p>
            <a:pPr algn="ctr" fontAlgn="base"/>
            <a:endParaRPr lang="en-US" sz="2400" dirty="0"/>
          </a:p>
          <a:p>
            <a:pPr algn="ctr" fontAlgn="base"/>
            <a:r>
              <a:rPr lang="en-US" sz="2400" dirty="0"/>
              <a:t>In essence , God doesn't want you to be thinking about anything or anyone else when we say I love you. Nor does He want you to come to Him only when you have a long list of needs and wishes. When you do this, He stays away because He knows that you don't really want Him. You only want what you think you can get from Him. </a:t>
            </a:r>
          </a:p>
          <a:p>
            <a:pPr algn="ctr" fontAlgn="base"/>
            <a:r>
              <a:rPr lang="en-US" sz="2400" dirty="0"/>
              <a:t>​</a:t>
            </a:r>
          </a:p>
          <a:p>
            <a:pPr algn="ctr" fontAlgn="base"/>
            <a:endParaRPr lang="en-US" sz="2400" dirty="0"/>
          </a:p>
          <a:p>
            <a:pPr algn="ctr" fontAlgn="base"/>
            <a:r>
              <a:rPr lang="en-US" sz="2400" dirty="0"/>
              <a:t>In spirit and in truth is the </a:t>
            </a:r>
            <a:r>
              <a:rPr lang="en-US" sz="2400" b="1" dirty="0">
                <a:solidFill>
                  <a:srgbClr val="FFFF00"/>
                </a:solidFill>
              </a:rPr>
              <a:t>bottom line </a:t>
            </a:r>
            <a:r>
              <a:rPr lang="en-US" sz="2400" dirty="0"/>
              <a:t>for praise and worship. You can't fool God by trying to fake something that isn't in your heart. True praise </a:t>
            </a:r>
            <a:r>
              <a:rPr lang="en-US" sz="2400" b="1" dirty="0">
                <a:solidFill>
                  <a:srgbClr val="FFFF00"/>
                </a:solidFill>
              </a:rPr>
              <a:t>requires integrity </a:t>
            </a:r>
            <a:r>
              <a:rPr lang="en-US" sz="2400" dirty="0"/>
              <a:t>of heart and </a:t>
            </a:r>
            <a:r>
              <a:rPr lang="en-US" sz="2400" b="1" dirty="0">
                <a:solidFill>
                  <a:srgbClr val="FFFF00"/>
                </a:solidFill>
              </a:rPr>
              <a:t>humility</a:t>
            </a:r>
            <a:r>
              <a:rPr lang="en-US" sz="2400" dirty="0"/>
              <a:t> of spirit. These are not easily attained, however, those who persevere, receive the high prize of God's favor and presence. (Isaiah 66:2, 41:12)</a:t>
            </a:r>
          </a:p>
        </p:txBody>
      </p:sp>
      <p:cxnSp>
        <p:nvCxnSpPr>
          <p:cNvPr id="5" name="Straight Connector 4">
            <a:extLst>
              <a:ext uri="{FF2B5EF4-FFF2-40B4-BE49-F238E27FC236}">
                <a16:creationId xmlns:a16="http://schemas.microsoft.com/office/drawing/2014/main" id="{0C8C0CE3-7603-5025-9A7C-9C662D60EAC4}"/>
              </a:ext>
            </a:extLst>
          </p:cNvPr>
          <p:cNvCxnSpPr>
            <a:cxnSpLocks/>
          </p:cNvCxnSpPr>
          <p:nvPr/>
        </p:nvCxnSpPr>
        <p:spPr>
          <a:xfrm>
            <a:off x="1182263" y="2355732"/>
            <a:ext cx="9528463"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680BCC0A-0227-1F0C-4266-000C04426C12}"/>
              </a:ext>
            </a:extLst>
          </p:cNvPr>
          <p:cNvCxnSpPr>
            <a:cxnSpLocks/>
          </p:cNvCxnSpPr>
          <p:nvPr/>
        </p:nvCxnSpPr>
        <p:spPr>
          <a:xfrm>
            <a:off x="1072112" y="4291665"/>
            <a:ext cx="9528463"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1967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2ABA2-796B-5832-0537-16737BD39D7C}"/>
            </a:ext>
          </a:extLst>
        </p:cNvPr>
        <p:cNvGrpSpPr/>
        <p:nvPr/>
      </p:nvGrpSpPr>
      <p:grpSpPr>
        <a:xfrm>
          <a:off x="0" y="0"/>
          <a:ext cx="0" cy="0"/>
          <a:chOff x="0" y="0"/>
          <a:chExt cx="0" cy="0"/>
        </a:xfrm>
      </p:grpSpPr>
      <p:pic>
        <p:nvPicPr>
          <p:cNvPr id="3" name="Picture 2" descr="A close-up of a person's hands&#10;&#10;AI-generated content may be incorrect.">
            <a:extLst>
              <a:ext uri="{FF2B5EF4-FFF2-40B4-BE49-F238E27FC236}">
                <a16:creationId xmlns:a16="http://schemas.microsoft.com/office/drawing/2014/main" id="{7E2C23E1-9051-6F4A-9721-F3A144E08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Beveled 3">
            <a:extLst>
              <a:ext uri="{FF2B5EF4-FFF2-40B4-BE49-F238E27FC236}">
                <a16:creationId xmlns:a16="http://schemas.microsoft.com/office/drawing/2014/main" id="{7A6678A7-1D1F-ACD1-B75E-3A0F4DE82320}"/>
              </a:ext>
            </a:extLst>
          </p:cNvPr>
          <p:cNvSpPr/>
          <p:nvPr/>
        </p:nvSpPr>
        <p:spPr>
          <a:xfrm>
            <a:off x="895350" y="587087"/>
            <a:ext cx="10401300" cy="5205845"/>
          </a:xfrm>
          <a:prstGeom prst="bevel">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0" dirty="0">
                <a:latin typeface="Aptos Serif" panose="02020604070405020304" pitchFamily="18" charset="0"/>
                <a:cs typeface="Aptos Serif" panose="02020604070405020304" pitchFamily="18" charset="0"/>
              </a:rPr>
              <a:t>LET’S TALK!</a:t>
            </a:r>
          </a:p>
        </p:txBody>
      </p:sp>
    </p:spTree>
    <p:extLst>
      <p:ext uri="{BB962C8B-B14F-4D97-AF65-F5344CB8AC3E}">
        <p14:creationId xmlns:p14="http://schemas.microsoft.com/office/powerpoint/2010/main" val="67583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F416E-3926-D1E6-5897-56A7A674356E}"/>
            </a:ext>
          </a:extLst>
        </p:cNvPr>
        <p:cNvGrpSpPr/>
        <p:nvPr/>
      </p:nvGrpSpPr>
      <p:grpSpPr>
        <a:xfrm>
          <a:off x="0" y="0"/>
          <a:ext cx="0" cy="0"/>
          <a:chOff x="0" y="0"/>
          <a:chExt cx="0" cy="0"/>
        </a:xfrm>
      </p:grpSpPr>
      <p:pic>
        <p:nvPicPr>
          <p:cNvPr id="3" name="Picture 2" descr="A close-up of a person's hands&#10;&#10;AI-generated content may be incorrect.">
            <a:extLst>
              <a:ext uri="{FF2B5EF4-FFF2-40B4-BE49-F238E27FC236}">
                <a16:creationId xmlns:a16="http://schemas.microsoft.com/office/drawing/2014/main" id="{C34ED4DC-4AB3-31A6-3DAD-199E3E0DBD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Beveled 3">
            <a:extLst>
              <a:ext uri="{FF2B5EF4-FFF2-40B4-BE49-F238E27FC236}">
                <a16:creationId xmlns:a16="http://schemas.microsoft.com/office/drawing/2014/main" id="{20074F17-ACE3-6186-1C87-5F68FAABE7CB}"/>
              </a:ext>
            </a:extLst>
          </p:cNvPr>
          <p:cNvSpPr/>
          <p:nvPr/>
        </p:nvSpPr>
        <p:spPr>
          <a:xfrm>
            <a:off x="0" y="0"/>
            <a:ext cx="12191999" cy="6857999"/>
          </a:xfrm>
          <a:prstGeom prst="bevel">
            <a:avLst/>
          </a:prstGeom>
          <a:solidFill>
            <a:srgbClr val="0070C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US" sz="2400" dirty="0">
                <a:latin typeface="Aptos Serif" panose="02020604070405020304" pitchFamily="18" charset="0"/>
                <a:cs typeface="Aptos Serif" panose="02020604070405020304" pitchFamily="18" charset="0"/>
              </a:rPr>
              <a:t>1. How is God integrated into our lives? ​</a:t>
            </a:r>
          </a:p>
          <a:p>
            <a:pPr marL="457200" indent="-457200" algn="ctr" fontAlgn="base">
              <a:buFont typeface="+mj-lt"/>
              <a:buAutoNum type="arabicPeriod"/>
            </a:pPr>
            <a:endParaRPr lang="en-US" sz="2400" dirty="0">
              <a:latin typeface="Aptos Serif" panose="02020604070405020304" pitchFamily="18" charset="0"/>
              <a:cs typeface="Aptos Serif" panose="02020604070405020304" pitchFamily="18" charset="0"/>
            </a:endParaRPr>
          </a:p>
          <a:p>
            <a:pPr algn="ctr" fontAlgn="base"/>
            <a:r>
              <a:rPr lang="en-US" sz="2400" dirty="0">
                <a:latin typeface="Aptos Serif" panose="02020604070405020304" pitchFamily="18" charset="0"/>
                <a:cs typeface="Aptos Serif" panose="02020604070405020304" pitchFamily="18" charset="0"/>
              </a:rPr>
              <a:t>​2. When does God’s holiness rub off on us?​</a:t>
            </a:r>
          </a:p>
          <a:p>
            <a:pPr algn="ctr" fontAlgn="base"/>
            <a:endParaRPr lang="en-US" sz="2400" dirty="0">
              <a:latin typeface="Aptos Serif" panose="02020604070405020304" pitchFamily="18" charset="0"/>
              <a:cs typeface="Aptos Serif" panose="02020604070405020304" pitchFamily="18" charset="0"/>
            </a:endParaRPr>
          </a:p>
          <a:p>
            <a:pPr algn="ctr" fontAlgn="base"/>
            <a:r>
              <a:rPr lang="en-US" sz="2400" dirty="0">
                <a:latin typeface="Aptos Serif" panose="02020604070405020304" pitchFamily="18" charset="0"/>
                <a:cs typeface="Aptos Serif" panose="02020604070405020304" pitchFamily="18" charset="0"/>
              </a:rPr>
              <a:t>3. What pollutes our life?​</a:t>
            </a:r>
          </a:p>
          <a:p>
            <a:pPr algn="ctr" fontAlgn="base"/>
            <a:endParaRPr lang="en-US" sz="2400" dirty="0">
              <a:latin typeface="Aptos Serif" panose="02020604070405020304" pitchFamily="18" charset="0"/>
              <a:cs typeface="Aptos Serif" panose="02020604070405020304" pitchFamily="18" charset="0"/>
            </a:endParaRPr>
          </a:p>
          <a:p>
            <a:pPr algn="ctr" fontAlgn="base"/>
            <a:r>
              <a:rPr lang="en-US" sz="2400" dirty="0">
                <a:latin typeface="Aptos Serif" panose="02020604070405020304" pitchFamily="18" charset="0"/>
                <a:cs typeface="Aptos Serif" panose="02020604070405020304" pitchFamily="18" charset="0"/>
              </a:rPr>
              <a:t>4. What is required of those who want God to come and stay?​</a:t>
            </a:r>
          </a:p>
          <a:p>
            <a:pPr algn="ctr" fontAlgn="base"/>
            <a:endParaRPr lang="en-US" sz="2400" dirty="0">
              <a:latin typeface="Aptos Serif" panose="02020604070405020304" pitchFamily="18" charset="0"/>
              <a:cs typeface="Aptos Serif" panose="02020604070405020304" pitchFamily="18" charset="0"/>
            </a:endParaRPr>
          </a:p>
          <a:p>
            <a:pPr algn="ctr" fontAlgn="base"/>
            <a:r>
              <a:rPr lang="en-US" sz="2400" dirty="0">
                <a:latin typeface="Aptos Serif" panose="02020604070405020304" pitchFamily="18" charset="0"/>
                <a:cs typeface="Aptos Serif" panose="02020604070405020304" pitchFamily="18" charset="0"/>
              </a:rPr>
              <a:t>5. What prepares us to worship God?​</a:t>
            </a:r>
          </a:p>
          <a:p>
            <a:pPr algn="ctr" fontAlgn="base"/>
            <a:endParaRPr lang="en-US" sz="2400" dirty="0">
              <a:latin typeface="Aptos Serif" panose="02020604070405020304" pitchFamily="18" charset="0"/>
              <a:cs typeface="Aptos Serif" panose="02020604070405020304" pitchFamily="18" charset="0"/>
            </a:endParaRPr>
          </a:p>
          <a:p>
            <a:pPr algn="ctr" fontAlgn="base"/>
            <a:r>
              <a:rPr lang="en-US" sz="2400" dirty="0">
                <a:latin typeface="Aptos Serif" panose="02020604070405020304" pitchFamily="18" charset="0"/>
                <a:cs typeface="Aptos Serif" panose="02020604070405020304" pitchFamily="18" charset="0"/>
              </a:rPr>
              <a:t>6. What is God seeking from worshippers?​</a:t>
            </a:r>
          </a:p>
          <a:p>
            <a:pPr marL="457200" indent="-457200" algn="ctr" fontAlgn="base">
              <a:buFont typeface="+mj-lt"/>
              <a:buAutoNum type="arabicPeriod"/>
            </a:pPr>
            <a:endParaRPr lang="en-US" sz="2400" dirty="0">
              <a:latin typeface="Aptos Serif" panose="02020604070405020304" pitchFamily="18" charset="0"/>
              <a:cs typeface="Aptos Serif" panose="02020604070405020304" pitchFamily="18" charset="0"/>
            </a:endParaRPr>
          </a:p>
          <a:p>
            <a:pPr algn="ctr" fontAlgn="base"/>
            <a:r>
              <a:rPr lang="en-US" sz="2400" dirty="0">
                <a:latin typeface="Aptos Serif" panose="02020604070405020304" pitchFamily="18" charset="0"/>
                <a:cs typeface="Aptos Serif" panose="02020604070405020304" pitchFamily="18" charset="0"/>
              </a:rPr>
              <a:t>7. What does Tehillah permit or restrict? </a:t>
            </a:r>
            <a:endParaRPr lang="en-US" sz="10000" dirty="0">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4252380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991F-9A8C-5456-CDD7-677C9767E18B}"/>
            </a:ext>
          </a:extLst>
        </p:cNvPr>
        <p:cNvGrpSpPr/>
        <p:nvPr/>
      </p:nvGrpSpPr>
      <p:grpSpPr>
        <a:xfrm>
          <a:off x="0" y="0"/>
          <a:ext cx="0" cy="0"/>
          <a:chOff x="0" y="0"/>
          <a:chExt cx="0" cy="0"/>
        </a:xfrm>
      </p:grpSpPr>
      <p:pic>
        <p:nvPicPr>
          <p:cNvPr id="3" name="Picture 2" descr="A close-up of a person's hands&#10;&#10;AI-generated content may be incorrect.">
            <a:extLst>
              <a:ext uri="{FF2B5EF4-FFF2-40B4-BE49-F238E27FC236}">
                <a16:creationId xmlns:a16="http://schemas.microsoft.com/office/drawing/2014/main" id="{5EE567C0-1D57-D7C9-3BD3-CFC792A2E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Beveled 3">
            <a:extLst>
              <a:ext uri="{FF2B5EF4-FFF2-40B4-BE49-F238E27FC236}">
                <a16:creationId xmlns:a16="http://schemas.microsoft.com/office/drawing/2014/main" id="{17FC6E57-76A6-D201-0BE0-DDDD580DA6A2}"/>
              </a:ext>
            </a:extLst>
          </p:cNvPr>
          <p:cNvSpPr/>
          <p:nvPr/>
        </p:nvSpPr>
        <p:spPr>
          <a:xfrm>
            <a:off x="895350" y="587087"/>
            <a:ext cx="10401300" cy="5205845"/>
          </a:xfrm>
          <a:prstGeom prst="bevel">
            <a:avLst/>
          </a:prstGeom>
          <a:solidFill>
            <a:srgbClr val="C36E6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0" dirty="0">
                <a:latin typeface="Aptos Serif" panose="02020604070405020304" pitchFamily="18" charset="0"/>
                <a:cs typeface="Aptos Serif" panose="02020604070405020304" pitchFamily="18" charset="0"/>
              </a:rPr>
              <a:t>LET’S PRAY!</a:t>
            </a:r>
          </a:p>
        </p:txBody>
      </p:sp>
    </p:spTree>
    <p:extLst>
      <p:ext uri="{BB962C8B-B14F-4D97-AF65-F5344CB8AC3E}">
        <p14:creationId xmlns:p14="http://schemas.microsoft.com/office/powerpoint/2010/main" val="4234549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08FDC4-BD9F-554A-B5C2-5B22CE497D5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nd white background with text and hands in the air">
            <a:extLst>
              <a:ext uri="{FF2B5EF4-FFF2-40B4-BE49-F238E27FC236}">
                <a16:creationId xmlns:a16="http://schemas.microsoft.com/office/drawing/2014/main" id="{6130DC13-FE02-7DAD-39A3-31605865890B}"/>
              </a:ext>
            </a:extLst>
          </p:cNvPr>
          <p:cNvPicPr>
            <a:picLocks noChangeAspect="1"/>
          </p:cNvPicPr>
          <p:nvPr/>
        </p:nvPicPr>
        <p:blipFill>
          <a:blip r:embed="rId2">
            <a:extLst>
              <a:ext uri="{28A0092B-C50C-407E-A947-70E740481C1C}">
                <a14:useLocalDpi xmlns:a14="http://schemas.microsoft.com/office/drawing/2010/main" val="0"/>
              </a:ext>
            </a:extLst>
          </a:blip>
          <a:srcRect b="2712"/>
          <a:stretch>
            <a:fillRect/>
          </a:stretch>
        </p:blipFill>
        <p:spPr>
          <a:xfrm>
            <a:off x="307775" y="261437"/>
            <a:ext cx="11576450" cy="6335126"/>
          </a:xfrm>
          <a:prstGeom prst="rect">
            <a:avLst/>
          </a:prstGeom>
        </p:spPr>
      </p:pic>
      <p:sp>
        <p:nvSpPr>
          <p:cNvPr id="4" name="Rectangle 3">
            <a:extLst>
              <a:ext uri="{FF2B5EF4-FFF2-40B4-BE49-F238E27FC236}">
                <a16:creationId xmlns:a16="http://schemas.microsoft.com/office/drawing/2014/main" id="{A2DA1BA9-0714-A3DE-5B8B-069F31142C05}"/>
              </a:ext>
            </a:extLst>
          </p:cNvPr>
          <p:cNvSpPr/>
          <p:nvPr/>
        </p:nvSpPr>
        <p:spPr>
          <a:xfrm>
            <a:off x="779318" y="1600201"/>
            <a:ext cx="10297391" cy="4119995"/>
          </a:xfrm>
          <a:prstGeom prst="rect">
            <a:avLst/>
          </a:prstGeom>
          <a:solidFill>
            <a:srgbClr val="B93C39"/>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latin typeface="ADLaM Display" panose="02010000000000000000" pitchFamily="2" charset="0"/>
                <a:ea typeface="ADLaM Display" panose="02010000000000000000" pitchFamily="2" charset="0"/>
                <a:cs typeface="ADLaM Display" panose="02010000000000000000" pitchFamily="2" charset="0"/>
              </a:rPr>
              <a:t>“Qualified to Be in God’s Presence”</a:t>
            </a:r>
          </a:p>
        </p:txBody>
      </p:sp>
      <p:sp>
        <p:nvSpPr>
          <p:cNvPr id="5" name="TextBox 4">
            <a:extLst>
              <a:ext uri="{FF2B5EF4-FFF2-40B4-BE49-F238E27FC236}">
                <a16:creationId xmlns:a16="http://schemas.microsoft.com/office/drawing/2014/main" id="{BACD16FC-3CED-EEC8-3202-E37917A384A9}"/>
              </a:ext>
            </a:extLst>
          </p:cNvPr>
          <p:cNvSpPr txBox="1"/>
          <p:nvPr/>
        </p:nvSpPr>
        <p:spPr>
          <a:xfrm>
            <a:off x="696191" y="6095999"/>
            <a:ext cx="2998450" cy="369332"/>
          </a:xfrm>
          <a:prstGeom prst="rect">
            <a:avLst/>
          </a:prstGeom>
          <a:noFill/>
        </p:spPr>
        <p:txBody>
          <a:bodyPr wrap="none" rtlCol="0">
            <a:spAutoFit/>
          </a:bodyPr>
          <a:lstStyle/>
          <a:p>
            <a:r>
              <a:rPr lang="en-US" dirty="0">
                <a:solidFill>
                  <a:schemeClr val="bg1"/>
                </a:solidFill>
              </a:rPr>
              <a:t>Rev. Dr. Mark E. Whitlock, Jr.</a:t>
            </a:r>
            <a:r>
              <a:rPr lang="en-US" dirty="0"/>
              <a:t> </a:t>
            </a:r>
          </a:p>
        </p:txBody>
      </p:sp>
      <p:sp>
        <p:nvSpPr>
          <p:cNvPr id="6" name="TextBox 5">
            <a:extLst>
              <a:ext uri="{FF2B5EF4-FFF2-40B4-BE49-F238E27FC236}">
                <a16:creationId xmlns:a16="http://schemas.microsoft.com/office/drawing/2014/main" id="{FD290F81-4C82-6FF3-CFAB-8A89EDEACCE7}"/>
              </a:ext>
            </a:extLst>
          </p:cNvPr>
          <p:cNvSpPr txBox="1"/>
          <p:nvPr/>
        </p:nvSpPr>
        <p:spPr>
          <a:xfrm>
            <a:off x="9317182" y="6004146"/>
            <a:ext cx="2133918" cy="369332"/>
          </a:xfrm>
          <a:prstGeom prst="rect">
            <a:avLst/>
          </a:prstGeom>
          <a:noFill/>
        </p:spPr>
        <p:txBody>
          <a:bodyPr wrap="none" rtlCol="0">
            <a:spAutoFit/>
          </a:bodyPr>
          <a:lstStyle/>
          <a:p>
            <a:r>
              <a:rPr lang="en-US" dirty="0">
                <a:solidFill>
                  <a:schemeClr val="bg1"/>
                </a:solidFill>
              </a:rPr>
              <a:t>December 10,2025 </a:t>
            </a:r>
          </a:p>
        </p:txBody>
      </p:sp>
    </p:spTree>
    <p:extLst>
      <p:ext uri="{BB962C8B-B14F-4D97-AF65-F5344CB8AC3E}">
        <p14:creationId xmlns:p14="http://schemas.microsoft.com/office/powerpoint/2010/main" val="810933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background with text and hands in the air&#10;&#10;AI-generated content may be incorrect.">
            <a:extLst>
              <a:ext uri="{FF2B5EF4-FFF2-40B4-BE49-F238E27FC236}">
                <a16:creationId xmlns:a16="http://schemas.microsoft.com/office/drawing/2014/main" id="{A7CF23DC-7970-28C8-B000-F0C924D1F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510638E-1141-E1AA-6639-6A811CD0C105}"/>
              </a:ext>
            </a:extLst>
          </p:cNvPr>
          <p:cNvSpPr/>
          <p:nvPr/>
        </p:nvSpPr>
        <p:spPr>
          <a:xfrm>
            <a:off x="1119079" y="1225898"/>
            <a:ext cx="10205413" cy="4568631"/>
          </a:xfrm>
          <a:prstGeom prst="rect">
            <a:avLst/>
          </a:prstGeom>
          <a:solidFill>
            <a:srgbClr val="A4263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ctr" fontAlgn="base">
              <a:buFont typeface="Courier New" panose="02070309020205020404" pitchFamily="49" charset="0"/>
              <a:buChar char="o"/>
            </a:pPr>
            <a:r>
              <a:rPr lang="en-US" sz="3600" dirty="0">
                <a:latin typeface="ADLaM Display" panose="02010000000000000000" pitchFamily="2" charset="0"/>
                <a:ea typeface="ADLaM Display" panose="02010000000000000000" pitchFamily="2" charset="0"/>
                <a:cs typeface="ADLaM Display" panose="02010000000000000000" pitchFamily="2" charset="0"/>
              </a:rPr>
              <a:t>Prayer​</a:t>
            </a:r>
          </a:p>
          <a:p>
            <a:pPr marL="457200" indent="-457200" algn="ctr" fontAlgn="base">
              <a:buFont typeface="Courier New" panose="02070309020205020404" pitchFamily="49" charset="0"/>
              <a:buChar char="o"/>
            </a:pPr>
            <a:r>
              <a:rPr lang="en-US" sz="3600" dirty="0">
                <a:latin typeface="ADLaM Display" panose="02010000000000000000" pitchFamily="2" charset="0"/>
                <a:ea typeface="ADLaM Display" panose="02010000000000000000" pitchFamily="2" charset="0"/>
                <a:cs typeface="ADLaM Display" panose="02010000000000000000" pitchFamily="2" charset="0"/>
              </a:rPr>
              <a:t>Sincerity is NO Substitution for Purity</a:t>
            </a:r>
          </a:p>
          <a:p>
            <a:pPr marL="457200" indent="-457200" algn="ctr" fontAlgn="base">
              <a:buFont typeface="Courier New" panose="02070309020205020404" pitchFamily="49" charset="0"/>
              <a:buChar char="o"/>
            </a:pPr>
            <a:r>
              <a:rPr lang="en-US" sz="3600" dirty="0">
                <a:latin typeface="ADLaM Display" panose="02010000000000000000" pitchFamily="2" charset="0"/>
                <a:ea typeface="ADLaM Display" panose="02010000000000000000" pitchFamily="2" charset="0"/>
                <a:cs typeface="ADLaM Display" panose="02010000000000000000" pitchFamily="2" charset="0"/>
              </a:rPr>
              <a:t>Consecrate Yourselves​</a:t>
            </a:r>
          </a:p>
          <a:p>
            <a:pPr marL="457200" indent="-457200" algn="ctr" fontAlgn="base">
              <a:buFont typeface="Courier New" panose="02070309020205020404" pitchFamily="49" charset="0"/>
              <a:buChar char="o"/>
            </a:pPr>
            <a:r>
              <a:rPr lang="en-US" sz="3600" dirty="0">
                <a:latin typeface="ADLaM Display" panose="02010000000000000000" pitchFamily="2" charset="0"/>
                <a:ea typeface="ADLaM Display" panose="02010000000000000000" pitchFamily="2" charset="0"/>
                <a:cs typeface="ADLaM Display" panose="02010000000000000000" pitchFamily="2" charset="0"/>
              </a:rPr>
              <a:t>Truth and Purity</a:t>
            </a:r>
          </a:p>
          <a:p>
            <a:pPr marL="457200" indent="-457200" algn="ctr" fontAlgn="base">
              <a:buFont typeface="Courier New" panose="02070309020205020404" pitchFamily="49" charset="0"/>
              <a:buChar char="o"/>
            </a:pPr>
            <a:r>
              <a:rPr lang="en-US" sz="3600" dirty="0">
                <a:latin typeface="ADLaM Display" panose="02010000000000000000" pitchFamily="2" charset="0"/>
                <a:ea typeface="ADLaM Display" panose="02010000000000000000" pitchFamily="2" charset="0"/>
                <a:cs typeface="ADLaM Display" panose="02010000000000000000" pitchFamily="2" charset="0"/>
              </a:rPr>
              <a:t>God Comes When We Truly Want Him</a:t>
            </a:r>
          </a:p>
          <a:p>
            <a:pPr marL="457200" indent="-457200" algn="ctr" fontAlgn="base">
              <a:buFont typeface="Courier New" panose="02070309020205020404" pitchFamily="49" charset="0"/>
              <a:buChar char="o"/>
            </a:pPr>
            <a:r>
              <a:rPr lang="en-US" sz="3600" dirty="0">
                <a:latin typeface="ADLaM Display" panose="02010000000000000000" pitchFamily="2" charset="0"/>
                <a:ea typeface="ADLaM Display" panose="02010000000000000000" pitchFamily="2" charset="0"/>
                <a:cs typeface="ADLaM Display" panose="02010000000000000000" pitchFamily="2" charset="0"/>
              </a:rPr>
              <a:t>Let’s Talk​</a:t>
            </a:r>
          </a:p>
          <a:p>
            <a:pPr marL="457200" indent="-457200" algn="ctr" fontAlgn="base">
              <a:buFont typeface="Courier New" panose="02070309020205020404" pitchFamily="49" charset="0"/>
              <a:buChar char="o"/>
            </a:pPr>
            <a:r>
              <a:rPr lang="en-US" sz="3600" dirty="0">
                <a:latin typeface="ADLaM Display" panose="02010000000000000000" pitchFamily="2" charset="0"/>
                <a:ea typeface="ADLaM Display" panose="02010000000000000000" pitchFamily="2" charset="0"/>
                <a:cs typeface="ADLaM Display" panose="02010000000000000000" pitchFamily="2" charset="0"/>
              </a:rPr>
              <a:t>Questions and Answers</a:t>
            </a:r>
          </a:p>
        </p:txBody>
      </p:sp>
    </p:spTree>
    <p:extLst>
      <p:ext uri="{BB962C8B-B14F-4D97-AF65-F5344CB8AC3E}">
        <p14:creationId xmlns:p14="http://schemas.microsoft.com/office/powerpoint/2010/main" val="2334915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21FA-7E60-F9BB-D259-CCB39547AF78}"/>
            </a:ext>
          </a:extLst>
        </p:cNvPr>
        <p:cNvGrpSpPr/>
        <p:nvPr/>
      </p:nvGrpSpPr>
      <p:grpSpPr>
        <a:xfrm>
          <a:off x="0" y="0"/>
          <a:ext cx="0" cy="0"/>
          <a:chOff x="0" y="0"/>
          <a:chExt cx="0" cy="0"/>
        </a:xfrm>
      </p:grpSpPr>
      <p:pic>
        <p:nvPicPr>
          <p:cNvPr id="3" name="Picture 2" descr="A red and black background with two pages&#10;&#10;AI-generated content may be incorrect.">
            <a:extLst>
              <a:ext uri="{FF2B5EF4-FFF2-40B4-BE49-F238E27FC236}">
                <a16:creationId xmlns:a16="http://schemas.microsoft.com/office/drawing/2014/main" id="{A3E817CE-DFCC-2A3F-6180-BC494F558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B3BDBDE-2CB6-39E8-8B8E-B2EADBFC2532}"/>
              </a:ext>
            </a:extLst>
          </p:cNvPr>
          <p:cNvSpPr txBox="1"/>
          <p:nvPr/>
        </p:nvSpPr>
        <p:spPr>
          <a:xfrm>
            <a:off x="914399" y="618259"/>
            <a:ext cx="9923319" cy="1446550"/>
          </a:xfrm>
          <a:prstGeom prst="rect">
            <a:avLst/>
          </a:prstGeom>
          <a:noFill/>
        </p:spPr>
        <p:txBody>
          <a:bodyPr wrap="square" rtlCol="0">
            <a:spAutoFit/>
          </a:bodyPr>
          <a:lstStyle/>
          <a:p>
            <a:pPr algn="ctr"/>
            <a:r>
              <a:rPr lang="en-US" sz="88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a:t>
            </a:r>
            <a:endParaRPr lang="en-US" u="sng" dirty="0"/>
          </a:p>
        </p:txBody>
      </p:sp>
      <p:sp>
        <p:nvSpPr>
          <p:cNvPr id="5" name="Rectangle: Rounded Corners 4">
            <a:extLst>
              <a:ext uri="{FF2B5EF4-FFF2-40B4-BE49-F238E27FC236}">
                <a16:creationId xmlns:a16="http://schemas.microsoft.com/office/drawing/2014/main" id="{24EB48F4-C633-89BD-EB3F-090826F3BF7A}"/>
              </a:ext>
            </a:extLst>
          </p:cNvPr>
          <p:cNvSpPr/>
          <p:nvPr/>
        </p:nvSpPr>
        <p:spPr>
          <a:xfrm>
            <a:off x="351293" y="2587337"/>
            <a:ext cx="11637818" cy="4097000"/>
          </a:xfrm>
          <a:prstGeom prst="roundRect">
            <a:avLst/>
          </a:prstGeom>
          <a:solidFill>
            <a:srgbClr val="9C3435"/>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u="sng" dirty="0">
                <a:latin typeface="Amasis MT Pro Light" panose="02040304050005020304" pitchFamily="18" charset="0"/>
              </a:rPr>
              <a:t>John 8:44</a:t>
            </a:r>
            <a:r>
              <a:rPr lang="en-US" sz="3600" dirty="0">
                <a:latin typeface="Amasis MT Pro Light" panose="02040304050005020304" pitchFamily="18" charset="0"/>
              </a:rPr>
              <a:t>: “Ye are of your father the devil, and the lusts of your father ye will do. He was a murderer from the beginning, and abode not in the truth, because there is no</a:t>
            </a:r>
          </a:p>
          <a:p>
            <a:pPr algn="ctr"/>
            <a:r>
              <a:rPr lang="en-US" sz="3600" dirty="0">
                <a:latin typeface="Amasis MT Pro Light" panose="02040304050005020304" pitchFamily="18" charset="0"/>
              </a:rPr>
              <a:t>truth in him. When he </a:t>
            </a:r>
            <a:r>
              <a:rPr lang="en-US" sz="3600" dirty="0" err="1">
                <a:latin typeface="Amasis MT Pro Light" panose="02040304050005020304" pitchFamily="18" charset="0"/>
              </a:rPr>
              <a:t>speaketh</a:t>
            </a:r>
            <a:r>
              <a:rPr lang="en-US" sz="3600" dirty="0">
                <a:latin typeface="Amasis MT Pro Light" panose="02040304050005020304" pitchFamily="18" charset="0"/>
              </a:rPr>
              <a:t> a lie, he </a:t>
            </a:r>
            <a:r>
              <a:rPr lang="en-US" sz="3600" dirty="0" err="1">
                <a:latin typeface="Amasis MT Pro Light" panose="02040304050005020304" pitchFamily="18" charset="0"/>
              </a:rPr>
              <a:t>speaketh</a:t>
            </a:r>
            <a:r>
              <a:rPr lang="en-US" sz="3600" dirty="0">
                <a:latin typeface="Amasis MT Pro Light" panose="02040304050005020304" pitchFamily="18" charset="0"/>
              </a:rPr>
              <a:t> of his own: for he is a liar, and the father of it.”</a:t>
            </a:r>
          </a:p>
        </p:txBody>
      </p:sp>
    </p:spTree>
    <p:extLst>
      <p:ext uri="{BB962C8B-B14F-4D97-AF65-F5344CB8AC3E}">
        <p14:creationId xmlns:p14="http://schemas.microsoft.com/office/powerpoint/2010/main" val="3556323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0A507-1AD4-18C6-E666-EAAF34696042}"/>
            </a:ext>
          </a:extLst>
        </p:cNvPr>
        <p:cNvGrpSpPr/>
        <p:nvPr/>
      </p:nvGrpSpPr>
      <p:grpSpPr>
        <a:xfrm>
          <a:off x="0" y="0"/>
          <a:ext cx="0" cy="0"/>
          <a:chOff x="0" y="0"/>
          <a:chExt cx="0" cy="0"/>
        </a:xfrm>
      </p:grpSpPr>
      <p:pic>
        <p:nvPicPr>
          <p:cNvPr id="3" name="Picture 2" descr="A close-up of a person's hands&#10;&#10;AI-generated content may be incorrect.">
            <a:extLst>
              <a:ext uri="{FF2B5EF4-FFF2-40B4-BE49-F238E27FC236}">
                <a16:creationId xmlns:a16="http://schemas.microsoft.com/office/drawing/2014/main" id="{BB192CB7-680E-EB8E-433C-8D6385D0E9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Beveled 3">
            <a:extLst>
              <a:ext uri="{FF2B5EF4-FFF2-40B4-BE49-F238E27FC236}">
                <a16:creationId xmlns:a16="http://schemas.microsoft.com/office/drawing/2014/main" id="{D1A72C64-34D0-0320-E76C-5FD6AC4215C1}"/>
              </a:ext>
            </a:extLst>
          </p:cNvPr>
          <p:cNvSpPr/>
          <p:nvPr/>
        </p:nvSpPr>
        <p:spPr>
          <a:xfrm>
            <a:off x="895350" y="420833"/>
            <a:ext cx="10401300" cy="5205845"/>
          </a:xfrm>
          <a:prstGeom prst="bevel">
            <a:avLst/>
          </a:prstGeom>
          <a:solidFill>
            <a:srgbClr val="B93C3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dirty="0">
                <a:latin typeface="Aptos Serif" panose="02020604070405020304" pitchFamily="18" charset="0"/>
                <a:cs typeface="Aptos Serif" panose="02020604070405020304" pitchFamily="18" charset="0"/>
              </a:rPr>
              <a:t>Sincerity is NO Substitution for Purity!</a:t>
            </a:r>
          </a:p>
        </p:txBody>
      </p:sp>
    </p:spTree>
    <p:extLst>
      <p:ext uri="{BB962C8B-B14F-4D97-AF65-F5344CB8AC3E}">
        <p14:creationId xmlns:p14="http://schemas.microsoft.com/office/powerpoint/2010/main" val="1986721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31C7F-EC65-7C05-AC46-8F25E312E60E}"/>
            </a:ext>
          </a:extLst>
        </p:cNvPr>
        <p:cNvGrpSpPr/>
        <p:nvPr/>
      </p:nvGrpSpPr>
      <p:grpSpPr>
        <a:xfrm>
          <a:off x="0" y="0"/>
          <a:ext cx="0" cy="0"/>
          <a:chOff x="0" y="0"/>
          <a:chExt cx="0" cy="0"/>
        </a:xfrm>
      </p:grpSpPr>
      <p:pic>
        <p:nvPicPr>
          <p:cNvPr id="3" name="Picture 2" descr="A person raising their hands">
            <a:extLst>
              <a:ext uri="{FF2B5EF4-FFF2-40B4-BE49-F238E27FC236}">
                <a16:creationId xmlns:a16="http://schemas.microsoft.com/office/drawing/2014/main" id="{A8B32B33-CC83-448F-0C9B-6DB414461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A8B92ED-E37C-017D-E746-8C3ECD266619}"/>
              </a:ext>
            </a:extLst>
          </p:cNvPr>
          <p:cNvSpPr/>
          <p:nvPr/>
        </p:nvSpPr>
        <p:spPr>
          <a:xfrm>
            <a:off x="126423" y="426028"/>
            <a:ext cx="11778096" cy="6156613"/>
          </a:xfrm>
          <a:prstGeom prst="rect">
            <a:avLst/>
          </a:prstGeom>
          <a:solidFill>
            <a:srgbClr val="A4263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8B623F-07C7-1E32-1AF3-2755DBC7C186}"/>
              </a:ext>
            </a:extLst>
          </p:cNvPr>
          <p:cNvSpPr txBox="1"/>
          <p:nvPr/>
        </p:nvSpPr>
        <p:spPr>
          <a:xfrm>
            <a:off x="126423" y="816206"/>
            <a:ext cx="11627427" cy="5016758"/>
          </a:xfrm>
          <a:prstGeom prst="rect">
            <a:avLst/>
          </a:prstGeom>
          <a:noFill/>
        </p:spPr>
        <p:txBody>
          <a:bodyPr wrap="square" rtlCol="0">
            <a:spAutoFit/>
          </a:bodyPr>
          <a:lstStyle/>
          <a:p>
            <a:pPr marL="342900" indent="-342900" algn="ctr" fontAlgn="base">
              <a:buFont typeface="Wingdings" panose="05000000000000000000" pitchFamily="2" charset="2"/>
              <a:buChar char="q"/>
            </a:pPr>
            <a:r>
              <a:rPr lang="en-US" sz="3200" dirty="0">
                <a:solidFill>
                  <a:schemeClr val="bg1"/>
                </a:solidFill>
                <a:latin typeface="Aptos Serif" panose="02020604070405020304" pitchFamily="18" charset="0"/>
                <a:cs typeface="Aptos Serif" panose="02020604070405020304" pitchFamily="18" charset="0"/>
              </a:rPr>
              <a:t>God comes to those who meet His conditions. He doesn't come because we want Him to come. ​</a:t>
            </a:r>
          </a:p>
          <a:p>
            <a:pPr marL="342900" indent="-342900" algn="ctr" fontAlgn="base">
              <a:buFont typeface="Wingdings" panose="05000000000000000000" pitchFamily="2" charset="2"/>
              <a:buChar char="q"/>
            </a:pPr>
            <a:endParaRPr lang="en-US" sz="3200" dirty="0">
              <a:solidFill>
                <a:schemeClr val="bg1"/>
              </a:solidFill>
              <a:latin typeface="Aptos Serif" panose="02020604070405020304" pitchFamily="18" charset="0"/>
              <a:cs typeface="Aptos Serif" panose="02020604070405020304" pitchFamily="18" charset="0"/>
            </a:endParaRPr>
          </a:p>
          <a:p>
            <a:pPr marL="342900" indent="-342900" algn="ctr" fontAlgn="base">
              <a:buFont typeface="Wingdings" panose="05000000000000000000" pitchFamily="2" charset="2"/>
              <a:buChar char="q"/>
            </a:pPr>
            <a:r>
              <a:rPr lang="en-US" sz="3200" dirty="0">
                <a:solidFill>
                  <a:schemeClr val="bg1"/>
                </a:solidFill>
                <a:latin typeface="Aptos Serif" panose="02020604070405020304" pitchFamily="18" charset="0"/>
                <a:cs typeface="Aptos Serif" panose="02020604070405020304" pitchFamily="18" charset="0"/>
              </a:rPr>
              <a:t>Perhaps, this is why so many Christians never experience the reality of God's manifest presence. They truly want Him to come but they have no idea what qualifies them to receive this awesome gift. ​</a:t>
            </a:r>
          </a:p>
          <a:p>
            <a:pPr marL="342900" indent="-342900" algn="ctr" fontAlgn="base">
              <a:buFont typeface="Wingdings" panose="05000000000000000000" pitchFamily="2" charset="2"/>
              <a:buChar char="q"/>
            </a:pPr>
            <a:endParaRPr lang="en-US" sz="3200" dirty="0">
              <a:solidFill>
                <a:schemeClr val="bg1"/>
              </a:solidFill>
              <a:latin typeface="Aptos Serif" panose="02020604070405020304" pitchFamily="18" charset="0"/>
              <a:cs typeface="Aptos Serif" panose="02020604070405020304" pitchFamily="18" charset="0"/>
            </a:endParaRPr>
          </a:p>
          <a:p>
            <a:pPr marL="342900" indent="-342900" algn="ctr" fontAlgn="base">
              <a:buFont typeface="Wingdings" panose="05000000000000000000" pitchFamily="2" charset="2"/>
              <a:buChar char="q"/>
            </a:pPr>
            <a:r>
              <a:rPr lang="en-US" sz="3200" dirty="0">
                <a:solidFill>
                  <a:schemeClr val="bg1"/>
                </a:solidFill>
                <a:latin typeface="Aptos Serif" panose="02020604070405020304" pitchFamily="18" charset="0"/>
                <a:cs typeface="Aptos Serif" panose="02020604070405020304" pitchFamily="18" charset="0"/>
              </a:rPr>
              <a:t>Those who want to live in His presence must be as He is, but this is often not the case for most Christians. </a:t>
            </a:r>
            <a:endParaRPr lang="en-US" sz="3200" dirty="0"/>
          </a:p>
        </p:txBody>
      </p:sp>
    </p:spTree>
    <p:extLst>
      <p:ext uri="{BB962C8B-B14F-4D97-AF65-F5344CB8AC3E}">
        <p14:creationId xmlns:p14="http://schemas.microsoft.com/office/powerpoint/2010/main" val="2088232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89726-9E37-7AB4-0F7F-20586EAE3481}"/>
            </a:ext>
          </a:extLst>
        </p:cNvPr>
        <p:cNvGrpSpPr/>
        <p:nvPr/>
      </p:nvGrpSpPr>
      <p:grpSpPr>
        <a:xfrm>
          <a:off x="0" y="0"/>
          <a:ext cx="0" cy="0"/>
          <a:chOff x="0" y="0"/>
          <a:chExt cx="0" cy="0"/>
        </a:xfrm>
      </p:grpSpPr>
      <p:pic>
        <p:nvPicPr>
          <p:cNvPr id="3" name="Picture 2" descr="A close-up of a person's hands&#10;&#10;AI-generated content may be incorrect.">
            <a:extLst>
              <a:ext uri="{FF2B5EF4-FFF2-40B4-BE49-F238E27FC236}">
                <a16:creationId xmlns:a16="http://schemas.microsoft.com/office/drawing/2014/main" id="{DA365AFF-BA8A-B8F1-E9D4-0E87765051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Beveled 3">
            <a:extLst>
              <a:ext uri="{FF2B5EF4-FFF2-40B4-BE49-F238E27FC236}">
                <a16:creationId xmlns:a16="http://schemas.microsoft.com/office/drawing/2014/main" id="{2376FE9D-E0D1-7ED5-E280-47F7317BB6CC}"/>
              </a:ext>
            </a:extLst>
          </p:cNvPr>
          <p:cNvSpPr/>
          <p:nvPr/>
        </p:nvSpPr>
        <p:spPr>
          <a:xfrm>
            <a:off x="895350" y="420833"/>
            <a:ext cx="10401300" cy="5205845"/>
          </a:xfrm>
          <a:prstGeom prst="bevel">
            <a:avLst/>
          </a:prstGeom>
          <a:solidFill>
            <a:srgbClr val="A33F3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600" dirty="0">
                <a:latin typeface="Aptos Serif" panose="02020604070405020304" pitchFamily="18" charset="0"/>
                <a:cs typeface="Aptos Serif" panose="02020604070405020304" pitchFamily="18" charset="0"/>
              </a:rPr>
              <a:t>CONSECRATE YOURSELVES!</a:t>
            </a:r>
          </a:p>
        </p:txBody>
      </p:sp>
    </p:spTree>
    <p:extLst>
      <p:ext uri="{BB962C8B-B14F-4D97-AF65-F5344CB8AC3E}">
        <p14:creationId xmlns:p14="http://schemas.microsoft.com/office/powerpoint/2010/main" val="1306528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51CDF-F2A9-78B4-F5DF-696A85C810E6}"/>
            </a:ext>
          </a:extLst>
        </p:cNvPr>
        <p:cNvGrpSpPr/>
        <p:nvPr/>
      </p:nvGrpSpPr>
      <p:grpSpPr>
        <a:xfrm>
          <a:off x="0" y="0"/>
          <a:ext cx="0" cy="0"/>
          <a:chOff x="0" y="0"/>
          <a:chExt cx="0" cy="0"/>
        </a:xfrm>
      </p:grpSpPr>
      <p:pic>
        <p:nvPicPr>
          <p:cNvPr id="3" name="Picture 2" descr="A person raising their hands">
            <a:extLst>
              <a:ext uri="{FF2B5EF4-FFF2-40B4-BE49-F238E27FC236}">
                <a16:creationId xmlns:a16="http://schemas.microsoft.com/office/drawing/2014/main" id="{D6FBBB17-2178-8E62-02C5-50B5D95B2B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0043283-DE01-9894-EF91-53415004A248}"/>
              </a:ext>
            </a:extLst>
          </p:cNvPr>
          <p:cNvSpPr/>
          <p:nvPr/>
        </p:nvSpPr>
        <p:spPr>
          <a:xfrm>
            <a:off x="126423" y="409483"/>
            <a:ext cx="11778096" cy="6156613"/>
          </a:xfrm>
          <a:prstGeom prst="rect">
            <a:avLst/>
          </a:prstGeom>
          <a:solidFill>
            <a:srgbClr val="A4263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286D6F-5E34-7AEF-34BB-7073D0051688}"/>
              </a:ext>
            </a:extLst>
          </p:cNvPr>
          <p:cNvSpPr txBox="1"/>
          <p:nvPr/>
        </p:nvSpPr>
        <p:spPr>
          <a:xfrm>
            <a:off x="126423" y="671633"/>
            <a:ext cx="11627427" cy="6001643"/>
          </a:xfrm>
          <a:prstGeom prst="rect">
            <a:avLst/>
          </a:prstGeom>
          <a:noFill/>
        </p:spPr>
        <p:txBody>
          <a:bodyPr wrap="square" rtlCol="0">
            <a:spAutoFit/>
          </a:bodyPr>
          <a:lstStyle/>
          <a:p>
            <a:pPr marL="342900" indent="-342900" algn="ctr" fontAlgn="base">
              <a:buFont typeface="Wingdings" panose="05000000000000000000" pitchFamily="2" charset="2"/>
              <a:buChar char="q"/>
            </a:pPr>
            <a:r>
              <a:rPr lang="en-US" sz="2800" dirty="0">
                <a:solidFill>
                  <a:schemeClr val="bg1"/>
                </a:solidFill>
                <a:latin typeface="Aptos Serif" panose="02020604070405020304" pitchFamily="18" charset="0"/>
                <a:cs typeface="Aptos Serif" panose="02020604070405020304" pitchFamily="18" charset="0"/>
              </a:rPr>
              <a:t>God </a:t>
            </a:r>
            <a:r>
              <a:rPr lang="en-US" sz="2800" dirty="0">
                <a:solidFill>
                  <a:srgbClr val="FFFF00"/>
                </a:solidFill>
                <a:latin typeface="Aptos Serif" panose="02020604070405020304" pitchFamily="18" charset="0"/>
                <a:cs typeface="Aptos Serif" panose="02020604070405020304" pitchFamily="18" charset="0"/>
              </a:rPr>
              <a:t>demanded</a:t>
            </a:r>
            <a:r>
              <a:rPr lang="en-US" sz="2800" dirty="0">
                <a:solidFill>
                  <a:schemeClr val="bg1"/>
                </a:solidFill>
                <a:latin typeface="Aptos Serif" panose="02020604070405020304" pitchFamily="18" charset="0"/>
                <a:cs typeface="Aptos Serif" panose="02020604070405020304" pitchFamily="18" charset="0"/>
              </a:rPr>
              <a:t> that His people cleanse themselves from sin before they came into His presence. ​</a:t>
            </a:r>
          </a:p>
          <a:p>
            <a:pPr marL="342900" indent="-342900" algn="ctr" fontAlgn="base">
              <a:buFont typeface="Wingdings" panose="05000000000000000000" pitchFamily="2" charset="2"/>
              <a:buChar char="q"/>
            </a:pPr>
            <a:endParaRPr lang="en-US" sz="2800" dirty="0">
              <a:solidFill>
                <a:schemeClr val="bg1"/>
              </a:solidFill>
              <a:latin typeface="Aptos Serif" panose="02020604070405020304" pitchFamily="18" charset="0"/>
              <a:cs typeface="Aptos Serif" panose="02020604070405020304" pitchFamily="18" charset="0"/>
            </a:endParaRPr>
          </a:p>
          <a:p>
            <a:pPr algn="ctr" fontAlgn="base"/>
            <a:endParaRPr lang="en-US" sz="2800" dirty="0">
              <a:solidFill>
                <a:schemeClr val="bg1"/>
              </a:solidFill>
              <a:latin typeface="Aptos Serif" panose="02020604070405020304" pitchFamily="18" charset="0"/>
              <a:cs typeface="Aptos Serif" panose="02020604070405020304" pitchFamily="18" charset="0"/>
            </a:endParaRPr>
          </a:p>
          <a:p>
            <a:pPr algn="ctr" fontAlgn="base"/>
            <a:endParaRPr lang="en-US" sz="2800" dirty="0">
              <a:solidFill>
                <a:schemeClr val="bg1"/>
              </a:solidFill>
              <a:latin typeface="Aptos Serif" panose="02020604070405020304" pitchFamily="18" charset="0"/>
              <a:cs typeface="Aptos Serif" panose="02020604070405020304" pitchFamily="18" charset="0"/>
            </a:endParaRPr>
          </a:p>
          <a:p>
            <a:pPr marL="342900" indent="-342900" algn="ctr" fontAlgn="base">
              <a:buFont typeface="Wingdings" panose="05000000000000000000" pitchFamily="2" charset="2"/>
              <a:buChar char="q"/>
            </a:pPr>
            <a:r>
              <a:rPr lang="en-US" sz="2800" dirty="0">
                <a:solidFill>
                  <a:schemeClr val="bg1"/>
                </a:solidFill>
                <a:latin typeface="Aptos Serif" panose="02020604070405020304" pitchFamily="18" charset="0"/>
                <a:cs typeface="Aptos Serif" panose="02020604070405020304" pitchFamily="18" charset="0"/>
              </a:rPr>
              <a:t>For the ancient Hebrews this meant a series of ritual washings of themselves and their garments, both for the people and the priest.</a:t>
            </a:r>
          </a:p>
          <a:p>
            <a:pPr algn="ctr" fontAlgn="base"/>
            <a:endParaRPr lang="en-US" sz="2800" dirty="0">
              <a:solidFill>
                <a:schemeClr val="bg1"/>
              </a:solidFill>
              <a:latin typeface="Aptos Serif" panose="02020604070405020304" pitchFamily="18" charset="0"/>
              <a:cs typeface="Aptos Serif" panose="02020604070405020304" pitchFamily="18" charset="0"/>
            </a:endParaRPr>
          </a:p>
          <a:p>
            <a:pPr algn="ctr" fontAlgn="base"/>
            <a:endParaRPr lang="en-US" sz="2800" dirty="0">
              <a:solidFill>
                <a:schemeClr val="bg1"/>
              </a:solidFill>
              <a:latin typeface="Aptos Serif" panose="02020604070405020304" pitchFamily="18" charset="0"/>
              <a:cs typeface="Aptos Serif" panose="02020604070405020304" pitchFamily="18" charset="0"/>
            </a:endParaRPr>
          </a:p>
          <a:p>
            <a:pPr algn="ctr" fontAlgn="base"/>
            <a:endParaRPr lang="en-US" sz="2800" dirty="0">
              <a:solidFill>
                <a:schemeClr val="bg1"/>
              </a:solidFill>
              <a:latin typeface="Aptos Serif" panose="02020604070405020304" pitchFamily="18" charset="0"/>
              <a:cs typeface="Aptos Serif" panose="02020604070405020304" pitchFamily="18" charset="0"/>
            </a:endParaRPr>
          </a:p>
          <a:p>
            <a:pPr marL="342900" indent="-342900" algn="ctr" fontAlgn="base">
              <a:buFont typeface="Wingdings" panose="05000000000000000000" pitchFamily="2" charset="2"/>
              <a:buChar char="q"/>
            </a:pPr>
            <a:r>
              <a:rPr lang="en-US" sz="2800" dirty="0">
                <a:solidFill>
                  <a:schemeClr val="bg1"/>
                </a:solidFill>
                <a:latin typeface="Aptos Serif" panose="02020604070405020304" pitchFamily="18" charset="0"/>
                <a:cs typeface="Aptos Serif" panose="02020604070405020304" pitchFamily="18" charset="0"/>
              </a:rPr>
              <a:t>Consecration in </a:t>
            </a:r>
            <a:r>
              <a:rPr lang="en-US" sz="2800" dirty="0">
                <a:solidFill>
                  <a:srgbClr val="FFFF00"/>
                </a:solidFill>
                <a:latin typeface="Aptos Serif" panose="02020604070405020304" pitchFamily="18" charset="0"/>
                <a:cs typeface="Aptos Serif" panose="02020604070405020304" pitchFamily="18" charset="0"/>
              </a:rPr>
              <a:t>preparation</a:t>
            </a:r>
            <a:r>
              <a:rPr lang="en-US" sz="2800" dirty="0">
                <a:solidFill>
                  <a:schemeClr val="bg1"/>
                </a:solidFill>
                <a:latin typeface="Aptos Serif" panose="02020604070405020304" pitchFamily="18" charset="0"/>
                <a:cs typeface="Aptos Serif" panose="02020604070405020304" pitchFamily="18" charset="0"/>
              </a:rPr>
              <a:t> for serving God or meeting with Him also meant that the priest were to wear certain clothes, symbols, and to present sacrifices. ​</a:t>
            </a:r>
          </a:p>
          <a:p>
            <a:pPr algn="ctr" fontAlgn="base"/>
            <a:endParaRPr lang="en-US" sz="2000" dirty="0">
              <a:solidFill>
                <a:schemeClr val="bg1"/>
              </a:solidFill>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2895987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83D67-CD16-3662-C02B-E166AB2EF03B}"/>
            </a:ext>
          </a:extLst>
        </p:cNvPr>
        <p:cNvGrpSpPr/>
        <p:nvPr/>
      </p:nvGrpSpPr>
      <p:grpSpPr>
        <a:xfrm>
          <a:off x="0" y="0"/>
          <a:ext cx="0" cy="0"/>
          <a:chOff x="0" y="0"/>
          <a:chExt cx="0" cy="0"/>
        </a:xfrm>
      </p:grpSpPr>
      <p:pic>
        <p:nvPicPr>
          <p:cNvPr id="3" name="Picture 2" descr="A person raising their hands">
            <a:extLst>
              <a:ext uri="{FF2B5EF4-FFF2-40B4-BE49-F238E27FC236}">
                <a16:creationId xmlns:a16="http://schemas.microsoft.com/office/drawing/2014/main" id="{A2D2285C-8736-4D03-8EB5-DF4CDE7F1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C98C72F-2EDA-369B-9666-B83C8A5B32D3}"/>
              </a:ext>
            </a:extLst>
          </p:cNvPr>
          <p:cNvSpPr/>
          <p:nvPr/>
        </p:nvSpPr>
        <p:spPr>
          <a:xfrm>
            <a:off x="126423" y="409483"/>
            <a:ext cx="11778096" cy="6156613"/>
          </a:xfrm>
          <a:prstGeom prst="rect">
            <a:avLst/>
          </a:prstGeom>
          <a:solidFill>
            <a:srgbClr val="A4263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3C221C9-41DF-A26D-BFB0-EB36CBCA9C46}"/>
              </a:ext>
            </a:extLst>
          </p:cNvPr>
          <p:cNvSpPr txBox="1"/>
          <p:nvPr/>
        </p:nvSpPr>
        <p:spPr>
          <a:xfrm>
            <a:off x="126423" y="671633"/>
            <a:ext cx="11627427" cy="4708981"/>
          </a:xfrm>
          <a:prstGeom prst="rect">
            <a:avLst/>
          </a:prstGeom>
          <a:noFill/>
        </p:spPr>
        <p:txBody>
          <a:bodyPr wrap="square" rtlCol="0">
            <a:spAutoFit/>
          </a:bodyPr>
          <a:lstStyle/>
          <a:p>
            <a:pPr algn="ctr" fontAlgn="base"/>
            <a:endParaRPr lang="en-US" sz="2800" dirty="0">
              <a:solidFill>
                <a:schemeClr val="bg1"/>
              </a:solidFill>
              <a:latin typeface="Aptos Serif" panose="02020604070405020304" pitchFamily="18" charset="0"/>
              <a:cs typeface="Aptos Serif" panose="02020604070405020304" pitchFamily="18" charset="0"/>
            </a:endParaRPr>
          </a:p>
          <a:p>
            <a:pPr algn="ctr" fontAlgn="base"/>
            <a:r>
              <a:rPr lang="en-US" sz="2800" b="1" u="sng" dirty="0">
                <a:solidFill>
                  <a:schemeClr val="bg1"/>
                </a:solidFill>
                <a:latin typeface="Aptos Serif" panose="02020604070405020304" pitchFamily="18" charset="0"/>
                <a:cs typeface="Aptos Serif" panose="02020604070405020304" pitchFamily="18" charset="0"/>
              </a:rPr>
              <a:t>Leviticus 20: 7</a:t>
            </a:r>
            <a:r>
              <a:rPr lang="en-US" sz="2800" b="1" dirty="0">
                <a:solidFill>
                  <a:schemeClr val="bg1"/>
                </a:solidFill>
                <a:latin typeface="Aptos Serif" panose="02020604070405020304" pitchFamily="18" charset="0"/>
                <a:cs typeface="Aptos Serif" panose="02020604070405020304" pitchFamily="18" charset="0"/>
              </a:rPr>
              <a:t> </a:t>
            </a:r>
            <a:r>
              <a:rPr lang="en-US" sz="2800" dirty="0">
                <a:solidFill>
                  <a:schemeClr val="bg1"/>
                </a:solidFill>
                <a:latin typeface="Aptos Serif" panose="02020604070405020304" pitchFamily="18" charset="0"/>
                <a:cs typeface="Aptos Serif" panose="02020604070405020304" pitchFamily="18" charset="0"/>
              </a:rPr>
              <a:t>“Consecrate yourselves and be holy, because I am the Lord your God. Keep my decrees and follow them. I am the Lord, who makes you holy.​”</a:t>
            </a:r>
          </a:p>
          <a:p>
            <a:pPr marL="342900" indent="-342900" algn="ctr" fontAlgn="base">
              <a:buFont typeface="Wingdings" panose="05000000000000000000" pitchFamily="2" charset="2"/>
              <a:buChar char="q"/>
            </a:pPr>
            <a:endParaRPr lang="en-US" sz="2800" dirty="0">
              <a:solidFill>
                <a:schemeClr val="bg1"/>
              </a:solidFill>
              <a:latin typeface="Aptos Serif" panose="02020604070405020304" pitchFamily="18" charset="0"/>
              <a:cs typeface="Aptos Serif" panose="02020604070405020304" pitchFamily="18" charset="0"/>
            </a:endParaRPr>
          </a:p>
          <a:p>
            <a:pPr algn="ctr" fontAlgn="base"/>
            <a:endParaRPr lang="en-US" sz="2800" dirty="0">
              <a:solidFill>
                <a:schemeClr val="bg1"/>
              </a:solidFill>
              <a:latin typeface="Aptos Serif" panose="02020604070405020304" pitchFamily="18" charset="0"/>
              <a:cs typeface="Aptos Serif" panose="02020604070405020304" pitchFamily="18" charset="0"/>
            </a:endParaRPr>
          </a:p>
          <a:p>
            <a:pPr algn="ctr" fontAlgn="base"/>
            <a:r>
              <a:rPr lang="en-US" sz="2800" dirty="0">
                <a:solidFill>
                  <a:srgbClr val="FFFF00"/>
                </a:solidFill>
                <a:latin typeface="Aptos Serif" panose="02020604070405020304" pitchFamily="18" charset="0"/>
                <a:cs typeface="Aptos Serif" panose="02020604070405020304" pitchFamily="18" charset="0"/>
              </a:rPr>
              <a:t>Jesus makes it clear, however, that uncleanliness on the outside it's not the only form of impurity. In fact, it isn't the most important source of contamination. Rather uncleanliness of heart is what pollutes our lives. (Mark 7:14b-23)</a:t>
            </a:r>
            <a:endParaRPr lang="en-US" sz="2800" dirty="0">
              <a:solidFill>
                <a:srgbClr val="FFFF00"/>
              </a:solidFill>
            </a:endParaRPr>
          </a:p>
          <a:p>
            <a:pPr algn="ctr" fontAlgn="base"/>
            <a:endParaRPr lang="en-US" sz="2000" dirty="0">
              <a:solidFill>
                <a:schemeClr val="bg1"/>
              </a:solidFill>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25927862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345</TotalTime>
  <Words>1084</Words>
  <Application>Microsoft Office PowerPoint</Application>
  <PresentationFormat>Widescreen</PresentationFormat>
  <Paragraphs>72</Paragraphs>
  <Slides>18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ADLaM Display</vt:lpstr>
      <vt:lpstr>Amasis MT Pro</vt:lpstr>
      <vt:lpstr>Amasis MT Pro Light</vt:lpstr>
      <vt:lpstr>Aptos</vt:lpstr>
      <vt:lpstr>Aptos Display</vt:lpstr>
      <vt:lpstr>Aptos Serif</vt:lpstr>
      <vt:lpstr>Arial</vt:lpstr>
      <vt:lpstr>Courier New</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Preston Jacob</cp:lastModifiedBy>
  <cp:revision>2</cp:revision>
  <dcterms:created xsi:type="dcterms:W3CDTF">2025-12-09T12:28:01Z</dcterms:created>
  <dcterms:modified xsi:type="dcterms:W3CDTF">2025-12-10T22:26:27Z</dcterms:modified>
</cp:coreProperties>
</file>