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5" r:id="rId6"/>
    <p:sldId id="266" r:id="rId7"/>
    <p:sldId id="261" r:id="rId8"/>
    <p:sldId id="270" r:id="rId9"/>
    <p:sldId id="267" r:id="rId10"/>
    <p:sldId id="269" r:id="rId11"/>
    <p:sldId id="271" r:id="rId12"/>
    <p:sldId id="268" r:id="rId13"/>
    <p:sldId id="272" r:id="rId14"/>
    <p:sldId id="273" r:id="rId15"/>
    <p:sldId id="275" r:id="rId16"/>
    <p:sldId id="274" r:id="rId17"/>
    <p:sldId id="276" r:id="rId18"/>
    <p:sldId id="279" r:id="rId19"/>
    <p:sldId id="280" r:id="rId20"/>
    <p:sldId id="277" r:id="rId21"/>
    <p:sldId id="278" r:id="rId22"/>
    <p:sldId id="283" r:id="rId23"/>
    <p:sldId id="288" r:id="rId24"/>
    <p:sldId id="287" r:id="rId25"/>
    <p:sldId id="289" r:id="rId26"/>
    <p:sldId id="263" r:id="rId27"/>
    <p:sldId id="284" r:id="rId28"/>
    <p:sldId id="286" r:id="rId29"/>
    <p:sldId id="262" r:id="rId30"/>
    <p:sldId id="285" r:id="rId31"/>
    <p:sldId id="290" r:id="rId32"/>
    <p:sldId id="281" r:id="rId33"/>
    <p:sldId id="282"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2932"/>
    <a:srgbClr val="792B46"/>
    <a:srgbClr val="A42B40"/>
    <a:srgbClr val="5A25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106" d="100"/>
          <a:sy n="106" d="100"/>
        </p:scale>
        <p:origin x="7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9B7E6C-92DB-6119-1684-EAFB761D3359}"/>
              </a:ext>
            </a:extLst>
          </p:cNvPr>
          <p:cNvSpPr>
            <a:spLocks noGrp="1"/>
          </p:cNvSpPr>
          <p:nvPr>
            <p:ph type="dt" sz="half" idx="10"/>
          </p:nvPr>
        </p:nvSpPr>
        <p:spPr/>
        <p:txBody>
          <a:bodyPr/>
          <a:lstStyle/>
          <a:p>
            <a:fld id="{969AB705-54B8-4D63-B38B-6CF21AABCBE4}" type="datetimeFigureOut">
              <a:rPr lang="en-US" smtClean="0"/>
              <a:t>12/3/2025</a:t>
            </a:fld>
            <a:endParaRPr lang="en-US"/>
          </a:p>
        </p:txBody>
      </p:sp>
      <p:sp>
        <p:nvSpPr>
          <p:cNvPr id="3" name="Footer Placeholder 2">
            <a:extLst>
              <a:ext uri="{FF2B5EF4-FFF2-40B4-BE49-F238E27FC236}">
                <a16:creationId xmlns:a16="http://schemas.microsoft.com/office/drawing/2014/main" id="{637A5347-4288-A956-37F7-554A05996E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E2E747-6786-594C-0DA6-BE1D62C8B9F0}"/>
              </a:ext>
            </a:extLst>
          </p:cNvPr>
          <p:cNvSpPr>
            <a:spLocks noGrp="1"/>
          </p:cNvSpPr>
          <p:nvPr>
            <p:ph type="sldNum" sz="quarter" idx="12"/>
          </p:nvPr>
        </p:nvSpPr>
        <p:spPr/>
        <p:txBody>
          <a:bodyPr/>
          <a:lstStyle/>
          <a:p>
            <a:fld id="{FEBFD61C-C072-4B3E-8349-0791CC861B6D}" type="slidenum">
              <a:rPr lang="en-US" smtClean="0"/>
              <a:t>‹#›</a:t>
            </a:fld>
            <a:endParaRPr lang="en-US"/>
          </a:p>
        </p:txBody>
      </p:sp>
    </p:spTree>
    <p:extLst>
      <p:ext uri="{BB962C8B-B14F-4D97-AF65-F5344CB8AC3E}">
        <p14:creationId xmlns:p14="http://schemas.microsoft.com/office/powerpoint/2010/main" val="385630806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57F479-DF5D-8D6C-6276-B0A97F973A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B46143-76B0-D887-2438-402F76B726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7181C-F6A6-BDAD-664C-EE49D430D9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9AB705-54B8-4D63-B38B-6CF21AABCBE4}" type="datetimeFigureOut">
              <a:rPr lang="en-US" smtClean="0"/>
              <a:t>12/3/2025</a:t>
            </a:fld>
            <a:endParaRPr lang="en-US"/>
          </a:p>
        </p:txBody>
      </p:sp>
      <p:sp>
        <p:nvSpPr>
          <p:cNvPr id="5" name="Footer Placeholder 4">
            <a:extLst>
              <a:ext uri="{FF2B5EF4-FFF2-40B4-BE49-F238E27FC236}">
                <a16:creationId xmlns:a16="http://schemas.microsoft.com/office/drawing/2014/main" id="{6D1C70B2-14DE-E320-11DD-CB7577620E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7F53D5D-8532-A4CC-C994-77721155F0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EBFD61C-C072-4B3E-8349-0791CC861B6D}" type="slidenum">
              <a:rPr lang="en-US" smtClean="0"/>
              <a:t>‹#›</a:t>
            </a:fld>
            <a:endParaRPr lang="en-US"/>
          </a:p>
        </p:txBody>
      </p:sp>
    </p:spTree>
    <p:extLst>
      <p:ext uri="{BB962C8B-B14F-4D97-AF65-F5344CB8AC3E}">
        <p14:creationId xmlns:p14="http://schemas.microsoft.com/office/powerpoint/2010/main" val="26667715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text on a red background&#10;&#10;AI-generated content may be incorrect.">
            <a:extLst>
              <a:ext uri="{FF2B5EF4-FFF2-40B4-BE49-F238E27FC236}">
                <a16:creationId xmlns:a16="http://schemas.microsoft.com/office/drawing/2014/main" id="{65B0909F-E48B-1B67-D3F1-DB953B300DD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25836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BE782-69FF-92B8-955C-F0F23A22912E}"/>
            </a:ext>
          </a:extLst>
        </p:cNvPr>
        <p:cNvGrpSpPr/>
        <p:nvPr/>
      </p:nvGrpSpPr>
      <p:grpSpPr>
        <a:xfrm>
          <a:off x="0" y="0"/>
          <a:ext cx="0" cy="0"/>
          <a:chOff x="0" y="0"/>
          <a:chExt cx="0" cy="0"/>
        </a:xfrm>
      </p:grpSpPr>
      <p:pic>
        <p:nvPicPr>
          <p:cNvPr id="7" name="Picture 6" descr="A red and black background with two pages&#10;&#10;AI-generated content may be incorrect.">
            <a:extLst>
              <a:ext uri="{FF2B5EF4-FFF2-40B4-BE49-F238E27FC236}">
                <a16:creationId xmlns:a16="http://schemas.microsoft.com/office/drawing/2014/main" id="{4B6FC60F-AE05-2372-3DA5-5536B443ABC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FA532244-8278-DA09-3130-F6BD37E12600}"/>
              </a:ext>
            </a:extLst>
          </p:cNvPr>
          <p:cNvSpPr/>
          <p:nvPr/>
        </p:nvSpPr>
        <p:spPr>
          <a:xfrm>
            <a:off x="76845" y="394854"/>
            <a:ext cx="12038311" cy="6328064"/>
          </a:xfrm>
          <a:prstGeom prst="rect">
            <a:avLst/>
          </a:prstGeom>
          <a:solidFill>
            <a:srgbClr val="79293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5DBF8D-7CF8-CE74-AAE5-BC85DB944F4B}"/>
              </a:ext>
            </a:extLst>
          </p:cNvPr>
          <p:cNvSpPr txBox="1"/>
          <p:nvPr/>
        </p:nvSpPr>
        <p:spPr>
          <a:xfrm>
            <a:off x="121659" y="1845577"/>
            <a:ext cx="11855163" cy="2381165"/>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000" b="1" i="1" u="none" strike="noStrike" kern="1200" cap="none" spc="0" normalizeH="0" baseline="0" noProof="0" dirty="0">
              <a:ln>
                <a:noFill/>
              </a:ln>
              <a:solidFill>
                <a:srgbClr val="FFFF00"/>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200" b="1" i="0" u="none" strike="noStrike" kern="1200" cap="none" spc="0" normalizeH="0" baseline="0" noProof="0" dirty="0">
                <a:ln>
                  <a:noFill/>
                </a:ln>
                <a:solidFill>
                  <a:schemeClr val="bg1"/>
                </a:solidFill>
                <a:effectLst/>
                <a:uLnTx/>
                <a:uFillTx/>
                <a:latin typeface="Alasassy Caps" pitchFamily="2" charset="0"/>
              </a:rPr>
              <a:t>In other words, </a:t>
            </a:r>
            <a:r>
              <a:rPr kumimoji="0" lang="en-US" sz="4200" b="1" i="1" u="sng" strike="noStrike" kern="1200" cap="none" spc="0" normalizeH="0" baseline="0" noProof="0" dirty="0" err="1">
                <a:ln>
                  <a:noFill/>
                </a:ln>
                <a:solidFill>
                  <a:srgbClr val="FFC000"/>
                </a:solidFill>
                <a:effectLst/>
                <a:uLnTx/>
                <a:uFillTx/>
                <a:latin typeface="Alasassy Caps" pitchFamily="2" charset="0"/>
              </a:rPr>
              <a:t>todah</a:t>
            </a:r>
            <a:r>
              <a:rPr kumimoji="0" lang="en-US" sz="4200" b="1" i="1" u="sng" strike="noStrike" kern="1200" cap="none" spc="0" normalizeH="0" baseline="0" noProof="0" dirty="0">
                <a:ln>
                  <a:noFill/>
                </a:ln>
                <a:solidFill>
                  <a:srgbClr val="FFC000"/>
                </a:solidFill>
                <a:effectLst/>
                <a:uLnTx/>
                <a:uFillTx/>
                <a:latin typeface="Alasassy Caps" pitchFamily="2" charset="0"/>
              </a:rPr>
              <a:t> </a:t>
            </a:r>
            <a:r>
              <a:rPr kumimoji="0" lang="en-US" sz="4200" b="1" i="0" u="none" strike="noStrike" kern="1200" cap="none" spc="0" normalizeH="0" baseline="0" noProof="0" dirty="0">
                <a:ln>
                  <a:noFill/>
                </a:ln>
                <a:solidFill>
                  <a:schemeClr val="bg1"/>
                </a:solidFill>
                <a:effectLst/>
                <a:uLnTx/>
                <a:uFillTx/>
                <a:latin typeface="Alasassy Caps" pitchFamily="2" charset="0"/>
              </a:rPr>
              <a:t>is our sacrifice, </a:t>
            </a:r>
            <a:r>
              <a:rPr lang="en-US" sz="4200" b="1" dirty="0">
                <a:solidFill>
                  <a:schemeClr val="bg1"/>
                </a:solidFill>
                <a:latin typeface="Alasassy Caps" pitchFamily="2" charset="0"/>
              </a:rPr>
              <a:t>and</a:t>
            </a:r>
            <a:r>
              <a:rPr kumimoji="0" lang="en-US" sz="4200" b="1" i="0" u="none" strike="noStrike" kern="1200" cap="none" spc="0" normalizeH="0" baseline="0" noProof="0" dirty="0">
                <a:ln>
                  <a:noFill/>
                </a:ln>
                <a:solidFill>
                  <a:schemeClr val="bg1"/>
                </a:solidFill>
                <a:effectLst/>
                <a:uLnTx/>
                <a:uFillTx/>
                <a:latin typeface="Alasassy Caps" pitchFamily="2" charset="0"/>
              </a:rPr>
              <a:t> offering, that tells God we want Him and are willing to make an effort to be with Him. </a:t>
            </a:r>
            <a:endParaRPr kumimoji="0" lang="he-IL" sz="4200" b="1" i="0" u="none" strike="noStrike" kern="1200" cap="none" spc="0" normalizeH="0" baseline="0" noProof="0" dirty="0">
              <a:ln>
                <a:noFill/>
              </a:ln>
              <a:solidFill>
                <a:schemeClr val="bg1"/>
              </a:solidFill>
              <a:effectLst/>
              <a:uLnTx/>
              <a:uFillTx/>
              <a:latin typeface="Alasassy Caps" pitchFamily="2" charset="0"/>
              <a:cs typeface="Arial" panose="020B0604020202020204" pitchFamily="34" charset="0"/>
            </a:endParaRPr>
          </a:p>
        </p:txBody>
      </p:sp>
    </p:spTree>
    <p:extLst>
      <p:ext uri="{BB962C8B-B14F-4D97-AF65-F5344CB8AC3E}">
        <p14:creationId xmlns:p14="http://schemas.microsoft.com/office/powerpoint/2010/main" val="1688567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B980A-C8FA-B8E9-B5B0-A1FC4C853308}"/>
            </a:ext>
          </a:extLst>
        </p:cNvPr>
        <p:cNvGrpSpPr/>
        <p:nvPr/>
      </p:nvGrpSpPr>
      <p:grpSpPr>
        <a:xfrm>
          <a:off x="0" y="0"/>
          <a:ext cx="0" cy="0"/>
          <a:chOff x="0" y="0"/>
          <a:chExt cx="0" cy="0"/>
        </a:xfrm>
      </p:grpSpPr>
      <p:pic>
        <p:nvPicPr>
          <p:cNvPr id="7" name="Picture 6" descr="A group of hands raised in the air&#10;&#10;AI-generated content may be incorrect.">
            <a:extLst>
              <a:ext uri="{FF2B5EF4-FFF2-40B4-BE49-F238E27FC236}">
                <a16:creationId xmlns:a16="http://schemas.microsoft.com/office/drawing/2014/main" id="{25C6BD6A-9CF0-6E6F-1EE6-BFBA5DFEFA5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B01C735C-125C-17A7-8D1F-F274BCB33003}"/>
              </a:ext>
            </a:extLst>
          </p:cNvPr>
          <p:cNvSpPr/>
          <p:nvPr/>
        </p:nvSpPr>
        <p:spPr>
          <a:xfrm>
            <a:off x="150669" y="1792431"/>
            <a:ext cx="11753500" cy="3558886"/>
          </a:xfrm>
          <a:prstGeom prst="rect">
            <a:avLst/>
          </a:prstGeom>
          <a:solidFill>
            <a:schemeClr val="accent1">
              <a:lumMod val="75000"/>
            </a:schemeClr>
          </a:solidFill>
          <a:ln w="57150">
            <a:solidFill>
              <a:schemeClr val="bg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i="1" u="sng" dirty="0">
                <a:solidFill>
                  <a:schemeClr val="bg1"/>
                </a:solidFill>
                <a:ea typeface="ADLaM Display" panose="02010000000000000000" pitchFamily="2" charset="0"/>
                <a:cs typeface="ADLaM Display" panose="02010000000000000000" pitchFamily="2" charset="0"/>
              </a:rPr>
              <a:t>Yadah</a:t>
            </a:r>
            <a:r>
              <a:rPr lang="en-US" sz="5400" b="1" u="sng" dirty="0">
                <a:solidFill>
                  <a:schemeClr val="bg1"/>
                </a:solidFill>
                <a:ea typeface="ADLaM Display" panose="02010000000000000000" pitchFamily="2" charset="0"/>
                <a:cs typeface="ADLaM Display" panose="02010000000000000000" pitchFamily="2" charset="0"/>
              </a:rPr>
              <a:t> </a:t>
            </a:r>
            <a:r>
              <a:rPr lang="en-US" sz="5400" b="1" dirty="0">
                <a:solidFill>
                  <a:schemeClr val="bg1"/>
                </a:solidFill>
                <a:ea typeface="ADLaM Display" panose="02010000000000000000" pitchFamily="2" charset="0"/>
                <a:cs typeface="ADLaM Display" panose="02010000000000000000" pitchFamily="2" charset="0"/>
              </a:rPr>
              <a:t>(</a:t>
            </a:r>
            <a:r>
              <a:rPr lang="he-IL" sz="5400" b="1" dirty="0">
                <a:solidFill>
                  <a:schemeClr val="bg1"/>
                </a:solidFill>
                <a:ea typeface="ADLaM Display" panose="02010000000000000000" pitchFamily="2" charset="0"/>
              </a:rPr>
              <a:t>יָדָה</a:t>
            </a:r>
            <a:r>
              <a:rPr lang="en-US" sz="5400" b="1" dirty="0">
                <a:solidFill>
                  <a:schemeClr val="bg1"/>
                </a:solidFill>
                <a:ea typeface="ADLaM Display" panose="02010000000000000000" pitchFamily="2" charset="0"/>
                <a:cs typeface="ADLaM Display" panose="02010000000000000000" pitchFamily="2" charset="0"/>
              </a:rPr>
              <a:t>) “To Confess” and </a:t>
            </a:r>
          </a:p>
          <a:p>
            <a:pPr algn="ctr"/>
            <a:r>
              <a:rPr lang="en-US" sz="5400" b="1" dirty="0">
                <a:solidFill>
                  <a:schemeClr val="bg1"/>
                </a:solidFill>
                <a:ea typeface="ADLaM Display" panose="02010000000000000000" pitchFamily="2" charset="0"/>
                <a:cs typeface="ADLaM Display" panose="02010000000000000000" pitchFamily="2" charset="0"/>
              </a:rPr>
              <a:t>“To Praise”</a:t>
            </a:r>
          </a:p>
        </p:txBody>
      </p:sp>
    </p:spTree>
    <p:extLst>
      <p:ext uri="{BB962C8B-B14F-4D97-AF65-F5344CB8AC3E}">
        <p14:creationId xmlns:p14="http://schemas.microsoft.com/office/powerpoint/2010/main" val="1431070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220E1-EE55-AB6F-29A4-12601D6E26DF}"/>
            </a:ext>
          </a:extLst>
        </p:cNvPr>
        <p:cNvGrpSpPr/>
        <p:nvPr/>
      </p:nvGrpSpPr>
      <p:grpSpPr>
        <a:xfrm>
          <a:off x="0" y="0"/>
          <a:ext cx="0" cy="0"/>
          <a:chOff x="0" y="0"/>
          <a:chExt cx="0" cy="0"/>
        </a:xfrm>
      </p:grpSpPr>
      <p:pic>
        <p:nvPicPr>
          <p:cNvPr id="7" name="Picture 6" descr="A red and black background with two pages&#10;&#10;AI-generated content may be incorrect.">
            <a:extLst>
              <a:ext uri="{FF2B5EF4-FFF2-40B4-BE49-F238E27FC236}">
                <a16:creationId xmlns:a16="http://schemas.microsoft.com/office/drawing/2014/main" id="{591E3E8B-B57C-49BF-F49B-4ADB281FAC7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7957C84-0B98-210A-C344-CF570BA05393}"/>
              </a:ext>
            </a:extLst>
          </p:cNvPr>
          <p:cNvSpPr/>
          <p:nvPr/>
        </p:nvSpPr>
        <p:spPr>
          <a:xfrm>
            <a:off x="76844" y="394854"/>
            <a:ext cx="12038311" cy="6328064"/>
          </a:xfrm>
          <a:prstGeom prst="rect">
            <a:avLst/>
          </a:prstGeom>
          <a:solidFill>
            <a:srgbClr val="79293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BEFAC85-FF3B-EBFE-80F0-52295E30994A}"/>
              </a:ext>
            </a:extLst>
          </p:cNvPr>
          <p:cNvSpPr txBox="1"/>
          <p:nvPr/>
        </p:nvSpPr>
        <p:spPr>
          <a:xfrm>
            <a:off x="119383" y="498544"/>
            <a:ext cx="11953232" cy="6001643"/>
          </a:xfrm>
          <a:prstGeom prst="rect">
            <a:avLst/>
          </a:prstGeom>
          <a:noFill/>
        </p:spPr>
        <p:txBody>
          <a:bodyPr wrap="square">
            <a:spAutoFit/>
          </a:bodyPr>
          <a:lstStyle/>
          <a:p>
            <a:pPr algn="ctr"/>
            <a:r>
              <a:rPr lang="en-US" sz="3200" b="1" u="sng" dirty="0">
                <a:solidFill>
                  <a:schemeClr val="bg1"/>
                </a:solidFill>
                <a:latin typeface="Alasassy Caps" pitchFamily="2" charset="0"/>
              </a:rPr>
              <a:t>Yadah</a:t>
            </a:r>
            <a:r>
              <a:rPr lang="en-US" sz="3200" b="1" dirty="0">
                <a:solidFill>
                  <a:schemeClr val="bg1"/>
                </a:solidFill>
                <a:latin typeface="Alasassy Caps" pitchFamily="2" charset="0"/>
              </a:rPr>
              <a:t> is the second dimension of praise, not surprisingly, has some of the same meaning as </a:t>
            </a:r>
            <a:r>
              <a:rPr lang="en-US" sz="3200" b="1" i="1" dirty="0" err="1">
                <a:solidFill>
                  <a:schemeClr val="accent2">
                    <a:lumMod val="60000"/>
                    <a:lumOff val="40000"/>
                  </a:schemeClr>
                </a:solidFill>
                <a:latin typeface="Alasassy Caps" pitchFamily="2" charset="0"/>
              </a:rPr>
              <a:t>todah</a:t>
            </a:r>
            <a:r>
              <a:rPr lang="en-US" sz="3200" b="1" dirty="0">
                <a:solidFill>
                  <a:schemeClr val="bg1"/>
                </a:solidFill>
                <a:latin typeface="Alasassy Caps" pitchFamily="2" charset="0"/>
              </a:rPr>
              <a:t>. </a:t>
            </a:r>
          </a:p>
          <a:p>
            <a:pPr algn="ctr"/>
            <a:endParaRPr lang="en-US" sz="3200" b="1" dirty="0">
              <a:solidFill>
                <a:schemeClr val="bg1"/>
              </a:solidFill>
              <a:latin typeface="Alasassy Caps" pitchFamily="2" charset="0"/>
            </a:endParaRPr>
          </a:p>
          <a:p>
            <a:pPr algn="ctr"/>
            <a:r>
              <a:rPr lang="en-US" sz="3200" b="1" dirty="0">
                <a:solidFill>
                  <a:schemeClr val="bg1"/>
                </a:solidFill>
                <a:latin typeface="Alasassy Caps" pitchFamily="2" charset="0"/>
              </a:rPr>
              <a:t>Literally, </a:t>
            </a:r>
            <a:r>
              <a:rPr lang="en-US" sz="3200" b="1" i="1" u="sng" dirty="0">
                <a:solidFill>
                  <a:schemeClr val="accent2">
                    <a:lumMod val="60000"/>
                    <a:lumOff val="40000"/>
                  </a:schemeClr>
                </a:solidFill>
                <a:latin typeface="Alasassy Caps" pitchFamily="2" charset="0"/>
              </a:rPr>
              <a:t>yadah</a:t>
            </a:r>
            <a:r>
              <a:rPr lang="en-US" sz="3200" b="1" dirty="0">
                <a:solidFill>
                  <a:schemeClr val="bg1"/>
                </a:solidFill>
                <a:latin typeface="Alasassy Caps" pitchFamily="2" charset="0"/>
              </a:rPr>
              <a:t> means to use or hold out the hand , or to physically throw a stone or an arrow at or away from something (Lam 3:53; Jer 50:14). </a:t>
            </a:r>
          </a:p>
          <a:p>
            <a:pPr algn="ctr"/>
            <a:endParaRPr lang="en-US" sz="3200" b="1" dirty="0">
              <a:solidFill>
                <a:schemeClr val="bg1"/>
              </a:solidFill>
              <a:latin typeface="Alasassy Caps" pitchFamily="2" charset="0"/>
            </a:endParaRPr>
          </a:p>
          <a:p>
            <a:pPr algn="ctr"/>
            <a:r>
              <a:rPr lang="en-US" sz="3200" b="1" dirty="0">
                <a:solidFill>
                  <a:schemeClr val="bg1"/>
                </a:solidFill>
                <a:latin typeface="Alasassy Caps" pitchFamily="2" charset="0"/>
              </a:rPr>
              <a:t>this praise in public worship </a:t>
            </a:r>
            <a:r>
              <a:rPr lang="en-US" sz="3200" b="1" dirty="0" err="1">
                <a:solidFill>
                  <a:schemeClr val="bg1"/>
                </a:solidFill>
                <a:latin typeface="Alasassy Caps" pitchFamily="2" charset="0"/>
              </a:rPr>
              <a:t>iand</a:t>
            </a:r>
            <a:r>
              <a:rPr lang="en-US" sz="3200" b="1" dirty="0">
                <a:solidFill>
                  <a:schemeClr val="bg1"/>
                </a:solidFill>
                <a:latin typeface="Alasassy Caps" pitchFamily="2" charset="0"/>
              </a:rPr>
              <a:t> accompanied by man's recognition of his unworthiness to receive all God's benefits. thus, </a:t>
            </a:r>
            <a:r>
              <a:rPr lang="en-US" sz="3200" b="1" dirty="0">
                <a:solidFill>
                  <a:schemeClr val="accent2">
                    <a:lumMod val="60000"/>
                    <a:lumOff val="40000"/>
                  </a:schemeClr>
                </a:solidFill>
                <a:latin typeface="Alasassy Caps" pitchFamily="2" charset="0"/>
              </a:rPr>
              <a:t>yada</a:t>
            </a:r>
            <a:r>
              <a:rPr lang="en-US" sz="3200" b="1" dirty="0">
                <a:solidFill>
                  <a:schemeClr val="bg1"/>
                </a:solidFill>
                <a:latin typeface="Alasassy Caps" pitchFamily="2" charset="0"/>
              </a:rPr>
              <a:t>, like </a:t>
            </a:r>
            <a:r>
              <a:rPr lang="en-US" sz="3200" b="1" i="1" dirty="0" err="1">
                <a:solidFill>
                  <a:schemeClr val="accent2">
                    <a:lumMod val="60000"/>
                    <a:lumOff val="40000"/>
                  </a:schemeClr>
                </a:solidFill>
                <a:latin typeface="Alasassy Caps" pitchFamily="2" charset="0"/>
              </a:rPr>
              <a:t>todah</a:t>
            </a:r>
            <a:r>
              <a:rPr lang="en-US" sz="3200" b="1" dirty="0">
                <a:solidFill>
                  <a:schemeClr val="bg1"/>
                </a:solidFill>
                <a:latin typeface="Alasassy Caps" pitchFamily="2" charset="0"/>
              </a:rPr>
              <a:t>, may have the meaning of making confession for sin. </a:t>
            </a:r>
          </a:p>
          <a:p>
            <a:pPr algn="ctr"/>
            <a:endParaRPr lang="en-US" sz="3200" b="1" dirty="0">
              <a:solidFill>
                <a:schemeClr val="bg1"/>
              </a:solidFill>
              <a:latin typeface="Alasassy Caps" pitchFamily="2" charset="0"/>
            </a:endParaRPr>
          </a:p>
          <a:p>
            <a:pPr algn="ctr"/>
            <a:r>
              <a:rPr lang="en-US" sz="3200" b="1" dirty="0">
                <a:solidFill>
                  <a:schemeClr val="bg1"/>
                </a:solidFill>
                <a:latin typeface="Alasassy Caps" pitchFamily="2" charset="0"/>
              </a:rPr>
              <a:t>Hence, it is translated “confess” or “confession” some 20 times in the Old Testament. </a:t>
            </a:r>
          </a:p>
        </p:txBody>
      </p:sp>
    </p:spTree>
    <p:extLst>
      <p:ext uri="{BB962C8B-B14F-4D97-AF65-F5344CB8AC3E}">
        <p14:creationId xmlns:p14="http://schemas.microsoft.com/office/powerpoint/2010/main" val="2248070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0A59E-2784-CACC-950B-4BCA73CC6C8E}"/>
            </a:ext>
          </a:extLst>
        </p:cNvPr>
        <p:cNvGrpSpPr/>
        <p:nvPr/>
      </p:nvGrpSpPr>
      <p:grpSpPr>
        <a:xfrm>
          <a:off x="0" y="0"/>
          <a:ext cx="0" cy="0"/>
          <a:chOff x="0" y="0"/>
          <a:chExt cx="0" cy="0"/>
        </a:xfrm>
      </p:grpSpPr>
      <p:pic>
        <p:nvPicPr>
          <p:cNvPr id="7" name="Picture 6" descr="A group of hands raised in the air&#10;&#10;AI-generated content may be incorrect.">
            <a:extLst>
              <a:ext uri="{FF2B5EF4-FFF2-40B4-BE49-F238E27FC236}">
                <a16:creationId xmlns:a16="http://schemas.microsoft.com/office/drawing/2014/main" id="{534D1E6C-4F8E-9BF0-CCB4-4918807CEF6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610DBC7C-BFCC-5445-CE70-B5928EEDED47}"/>
              </a:ext>
            </a:extLst>
          </p:cNvPr>
          <p:cNvSpPr/>
          <p:nvPr/>
        </p:nvSpPr>
        <p:spPr>
          <a:xfrm>
            <a:off x="150669" y="1792431"/>
            <a:ext cx="11753500" cy="3558886"/>
          </a:xfrm>
          <a:prstGeom prst="rect">
            <a:avLst/>
          </a:prstGeom>
          <a:solidFill>
            <a:schemeClr val="accent1">
              <a:lumMod val="75000"/>
            </a:schemeClr>
          </a:solidFill>
          <a:ln w="57150">
            <a:solidFill>
              <a:schemeClr val="bg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i="1" u="sng" dirty="0"/>
              <a:t>Halal</a:t>
            </a:r>
            <a:r>
              <a:rPr lang="he-IL" sz="6600" b="1" u="sng" dirty="0"/>
              <a:t>הָלַל</a:t>
            </a:r>
            <a:r>
              <a:rPr lang="he-IL" sz="6600" b="1" dirty="0"/>
              <a:t>): </a:t>
            </a:r>
            <a:r>
              <a:rPr lang="en-US" sz="6600" b="1" dirty="0"/>
              <a:t> “To Praise”)</a:t>
            </a:r>
            <a:endParaRPr lang="en-US" sz="6600"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2855211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1FF26-3701-1D74-9A70-344BF439F287}"/>
            </a:ext>
          </a:extLst>
        </p:cNvPr>
        <p:cNvGrpSpPr/>
        <p:nvPr/>
      </p:nvGrpSpPr>
      <p:grpSpPr>
        <a:xfrm>
          <a:off x="0" y="0"/>
          <a:ext cx="0" cy="0"/>
          <a:chOff x="0" y="0"/>
          <a:chExt cx="0" cy="0"/>
        </a:xfrm>
      </p:grpSpPr>
      <p:pic>
        <p:nvPicPr>
          <p:cNvPr id="7" name="Picture 6" descr="A red and black background with two pages&#10;&#10;AI-generated content may be incorrect.">
            <a:extLst>
              <a:ext uri="{FF2B5EF4-FFF2-40B4-BE49-F238E27FC236}">
                <a16:creationId xmlns:a16="http://schemas.microsoft.com/office/drawing/2014/main" id="{9F61E8BB-4301-DC8F-715B-D395AEB0F09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239ED04-5CC7-5C15-BD46-755B9A19C9C5}"/>
              </a:ext>
            </a:extLst>
          </p:cNvPr>
          <p:cNvSpPr/>
          <p:nvPr/>
        </p:nvSpPr>
        <p:spPr>
          <a:xfrm>
            <a:off x="76844" y="394854"/>
            <a:ext cx="12038311" cy="6328064"/>
          </a:xfrm>
          <a:prstGeom prst="rect">
            <a:avLst/>
          </a:prstGeom>
          <a:solidFill>
            <a:srgbClr val="79293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b="1" u="sng" dirty="0">
                <a:solidFill>
                  <a:schemeClr val="bg1"/>
                </a:solidFill>
                <a:latin typeface="Alasassy Caps" pitchFamily="2" charset="0"/>
              </a:rPr>
              <a:t>Halal</a:t>
            </a:r>
            <a:r>
              <a:rPr lang="en-US" sz="3200" b="1" dirty="0">
                <a:solidFill>
                  <a:schemeClr val="bg1"/>
                </a:solidFill>
                <a:latin typeface="Alasassy Caps" pitchFamily="2" charset="0"/>
              </a:rPr>
              <a:t> is the</a:t>
            </a:r>
            <a:r>
              <a:rPr kumimoji="0" lang="en-US" sz="3200" b="1" i="0" u="none" strike="noStrike" kern="1200" cap="none" spc="0" normalizeH="0" baseline="0" noProof="0" dirty="0">
                <a:ln>
                  <a:noFill/>
                </a:ln>
                <a:solidFill>
                  <a:schemeClr val="bg1"/>
                </a:solidFill>
                <a:effectLst/>
                <a:uLnTx/>
                <a:uFillTx/>
                <a:latin typeface="Alasassy Caps" pitchFamily="2" charset="0"/>
              </a:rPr>
              <a:t> third dimension of praise, is derived from a primitive root that means, among other things, “</a:t>
            </a:r>
            <a:r>
              <a:rPr kumimoji="0" lang="en-US" sz="3200" b="1" i="0" u="none" strike="noStrike" kern="1200" cap="none" spc="0" normalizeH="0" baseline="0" noProof="0" dirty="0">
                <a:ln>
                  <a:noFill/>
                </a:ln>
                <a:solidFill>
                  <a:srgbClr val="FFFF00"/>
                </a:solidFill>
                <a:effectLst/>
                <a:uLnTx/>
                <a:uFillTx/>
                <a:latin typeface="Alasassy Caps" pitchFamily="2" charset="0"/>
              </a:rPr>
              <a:t>to be clear</a:t>
            </a:r>
            <a:r>
              <a:rPr kumimoji="0" lang="en-US" sz="3200" b="1" i="0" u="none" strike="noStrike" kern="1200" cap="none" spc="0" normalizeH="0" baseline="0" noProof="0" dirty="0">
                <a:ln>
                  <a:noFill/>
                </a:ln>
                <a:solidFill>
                  <a:schemeClr val="bg1"/>
                </a:solidFill>
                <a:effectLst/>
                <a:uLnTx/>
                <a:uFillTx/>
                <a:latin typeface="Alasassy Caps" pitchFamily="2" charset="0"/>
              </a:rPr>
              <a:t>,” “</a:t>
            </a:r>
            <a:r>
              <a:rPr kumimoji="0" lang="en-US" sz="3200" b="1" i="0" u="none" strike="noStrike" kern="1200" cap="none" spc="0" normalizeH="0" baseline="0" noProof="0" dirty="0">
                <a:ln>
                  <a:noFill/>
                </a:ln>
                <a:solidFill>
                  <a:srgbClr val="FFFF00"/>
                </a:solidFill>
                <a:effectLst/>
                <a:uLnTx/>
                <a:uFillTx/>
                <a:latin typeface="Alasassy Caps" pitchFamily="2" charset="0"/>
              </a:rPr>
              <a:t>to shine</a:t>
            </a:r>
            <a:r>
              <a:rPr kumimoji="0" lang="en-US" sz="3200" b="1" i="0" u="none" strike="noStrike" kern="1200" cap="none" spc="0" normalizeH="0" baseline="0" noProof="0" dirty="0">
                <a:ln>
                  <a:noFill/>
                </a:ln>
                <a:solidFill>
                  <a:schemeClr val="bg1"/>
                </a:solidFill>
                <a:effectLst/>
                <a:uLnTx/>
                <a:uFillTx/>
                <a:latin typeface="Alasassy Caps" pitchFamily="2" charset="0"/>
              </a:rPr>
              <a:t>,” “</a:t>
            </a:r>
            <a:r>
              <a:rPr kumimoji="0" lang="en-US" sz="3200" b="1" i="0" u="none" strike="noStrike" kern="1200" cap="none" spc="0" normalizeH="0" baseline="0" noProof="0" dirty="0">
                <a:ln>
                  <a:noFill/>
                </a:ln>
                <a:solidFill>
                  <a:srgbClr val="FFFF00"/>
                </a:solidFill>
                <a:effectLst/>
                <a:uLnTx/>
                <a:uFillTx/>
                <a:latin typeface="Alasassy Caps" pitchFamily="2" charset="0"/>
              </a:rPr>
              <a:t>to make a show</a:t>
            </a:r>
            <a:r>
              <a:rPr kumimoji="0" lang="en-US" sz="3200" b="1" i="0" u="none" strike="noStrike" kern="1200" cap="none" spc="0" normalizeH="0" baseline="0" noProof="0" dirty="0">
                <a:ln>
                  <a:noFill/>
                </a:ln>
                <a:solidFill>
                  <a:schemeClr val="bg1"/>
                </a:solidFill>
                <a:effectLst/>
                <a:uLnTx/>
                <a:uFillTx/>
                <a:latin typeface="Alasassy Caps" pitchFamily="2" charset="0"/>
              </a:rPr>
              <a:t>,” “</a:t>
            </a:r>
            <a:r>
              <a:rPr kumimoji="0" lang="en-US" sz="3200" b="1" i="0" u="none" strike="noStrike" kern="1200" cap="none" spc="0" normalizeH="0" baseline="0" noProof="0" dirty="0">
                <a:ln>
                  <a:noFill/>
                </a:ln>
                <a:solidFill>
                  <a:srgbClr val="FFFF00"/>
                </a:solidFill>
                <a:effectLst/>
                <a:uLnTx/>
                <a:uFillTx/>
                <a:latin typeface="Alasassy Caps" pitchFamily="2" charset="0"/>
              </a:rPr>
              <a:t>to boast</a:t>
            </a:r>
            <a:r>
              <a:rPr kumimoji="0" lang="en-US" sz="3200" b="1" i="0" u="none" strike="noStrike" kern="1200" cap="none" spc="0" normalizeH="0" baseline="0" noProof="0" dirty="0">
                <a:ln>
                  <a:noFill/>
                </a:ln>
                <a:solidFill>
                  <a:schemeClr val="bg1"/>
                </a:solidFill>
                <a:effectLst/>
                <a:uLnTx/>
                <a:uFillTx/>
                <a:latin typeface="Alasassy Caps" pitchFamily="2" charset="0"/>
              </a:rPr>
              <a:t>,” “</a:t>
            </a:r>
            <a:r>
              <a:rPr kumimoji="0" lang="en-US" sz="3200" b="1" i="0" u="none" strike="noStrike" kern="1200" cap="none" spc="0" normalizeH="0" baseline="0" noProof="0" dirty="0">
                <a:ln>
                  <a:noFill/>
                </a:ln>
                <a:solidFill>
                  <a:srgbClr val="FFFF00"/>
                </a:solidFill>
                <a:effectLst/>
                <a:uLnTx/>
                <a:uFillTx/>
                <a:latin typeface="Alasassy Caps" pitchFamily="2" charset="0"/>
              </a:rPr>
              <a:t>to be foolish</a:t>
            </a:r>
            <a:r>
              <a:rPr kumimoji="0" lang="en-US" sz="3200" b="1" i="0" u="none" strike="noStrike" kern="1200" cap="none" spc="0" normalizeH="0" baseline="0" noProof="0" dirty="0">
                <a:ln>
                  <a:noFill/>
                </a:ln>
                <a:solidFill>
                  <a:schemeClr val="bg1"/>
                </a:solidFill>
                <a:effectLst/>
                <a:uLnTx/>
                <a:uFillTx/>
                <a:latin typeface="Alasassy Caps" pitchFamily="2" charset="0"/>
              </a:rPr>
              <a:t>,” “</a:t>
            </a:r>
            <a:r>
              <a:rPr kumimoji="0" lang="en-US" sz="3200" b="1" i="0" u="none" strike="noStrike" kern="1200" cap="none" spc="0" normalizeH="0" baseline="0" noProof="0" dirty="0">
                <a:ln>
                  <a:noFill/>
                </a:ln>
                <a:solidFill>
                  <a:srgbClr val="FFFF00"/>
                </a:solidFill>
                <a:effectLst/>
                <a:uLnTx/>
                <a:uFillTx/>
                <a:latin typeface="Alasassy Caps" pitchFamily="2" charset="0"/>
              </a:rPr>
              <a:t>to rave</a:t>
            </a:r>
            <a:r>
              <a:rPr kumimoji="0" lang="en-US" sz="3200" b="1" i="0" u="none" strike="noStrike" kern="1200" cap="none" spc="0" normalizeH="0" baseline="0" noProof="0" dirty="0">
                <a:ln>
                  <a:noFill/>
                </a:ln>
                <a:solidFill>
                  <a:schemeClr val="bg1"/>
                </a:solidFill>
                <a:effectLst/>
                <a:uLnTx/>
                <a:uFillTx/>
                <a:latin typeface="Alasassy Caps" pitchFamily="2" charset="0"/>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3200" b="1" dirty="0">
              <a:solidFill>
                <a:schemeClr val="bg1"/>
              </a:solidFill>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uLnTx/>
                <a:uFillTx/>
                <a:latin typeface="Alasassy Caps" pitchFamily="2" charset="0"/>
              </a:rPr>
              <a:t>Therefore, some people won't praise God with </a:t>
            </a:r>
            <a:r>
              <a:rPr kumimoji="0" lang="en-US" sz="3200" b="1" i="1" u="sng" strike="noStrike" kern="1200" cap="none" spc="0" normalizeH="0" baseline="0" noProof="0" dirty="0">
                <a:ln>
                  <a:noFill/>
                </a:ln>
                <a:solidFill>
                  <a:srgbClr val="FFFF00"/>
                </a:solidFill>
                <a:effectLst/>
                <a:uLnTx/>
                <a:uFillTx/>
                <a:latin typeface="Alasassy Caps" pitchFamily="2" charset="0"/>
              </a:rPr>
              <a:t>halal</a:t>
            </a:r>
            <a:r>
              <a:rPr kumimoji="0" lang="en-US" sz="3200" b="1" i="0" u="none" strike="noStrike" kern="1200" cap="none" spc="0" normalizeH="0" baseline="0" noProof="0" dirty="0">
                <a:ln>
                  <a:noFill/>
                </a:ln>
                <a:solidFill>
                  <a:schemeClr val="bg1"/>
                </a:solidFill>
                <a:effectLst/>
                <a:uLnTx/>
                <a:uFillTx/>
                <a:latin typeface="Alasassy Caps" pitchFamily="2" charset="0"/>
              </a:rPr>
              <a:t> because they are too dignified. They refuse to look even a little bit foolish in their celebration of God.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uLnTx/>
                <a:uFillTx/>
                <a:latin typeface="Alasassy Caps" pitchFamily="2" charset="0"/>
              </a:rPr>
              <a:t>Found in the Old Testament more than 160 times, </a:t>
            </a:r>
            <a:r>
              <a:rPr kumimoji="0" lang="en-US" sz="3200" b="1" i="1" u="sng" strike="noStrike" kern="1200" cap="none" spc="0" normalizeH="0" baseline="0" noProof="0" dirty="0">
                <a:ln>
                  <a:noFill/>
                </a:ln>
                <a:solidFill>
                  <a:srgbClr val="FFFF00"/>
                </a:solidFill>
                <a:effectLst/>
                <a:uLnTx/>
                <a:uFillTx/>
                <a:latin typeface="Alasassy Caps" pitchFamily="2" charset="0"/>
              </a:rPr>
              <a:t>halal</a:t>
            </a:r>
            <a:r>
              <a:rPr kumimoji="0" lang="en-US" sz="3200" b="1" i="0" u="none" strike="noStrike" kern="1200" cap="none" spc="0" normalizeH="0" baseline="0" noProof="0" dirty="0">
                <a:ln>
                  <a:noFill/>
                </a:ln>
                <a:solidFill>
                  <a:schemeClr val="bg1"/>
                </a:solidFill>
                <a:effectLst/>
                <a:uLnTx/>
                <a:uFillTx/>
                <a:latin typeface="Alasassy Caps" pitchFamily="2" charset="0"/>
              </a:rPr>
              <a:t> may also be used in the praise of people, but the more common usage is the praise of God-hence, the word </a:t>
            </a:r>
            <a:r>
              <a:rPr kumimoji="0" lang="en-US" sz="3200" b="1" i="1" u="sng" strike="noStrike" kern="1200" cap="none" spc="0" normalizeH="0" baseline="0" noProof="0" dirty="0">
                <a:ln>
                  <a:noFill/>
                </a:ln>
                <a:solidFill>
                  <a:srgbClr val="FFFF00"/>
                </a:solidFill>
                <a:effectLst/>
                <a:uLnTx/>
                <a:uFillTx/>
                <a:latin typeface="Alasassy Caps" pitchFamily="2" charset="0"/>
              </a:rPr>
              <a:t>Hallelujah</a:t>
            </a:r>
            <a:r>
              <a:rPr kumimoji="0" lang="en-US" sz="3200" b="1" i="0" u="none" strike="noStrike" kern="1200" cap="none" spc="0" normalizeH="0" baseline="0" noProof="0" dirty="0">
                <a:ln>
                  <a:noFill/>
                </a:ln>
                <a:solidFill>
                  <a:schemeClr val="bg1"/>
                </a:solidFill>
                <a:effectLst/>
                <a:uLnTx/>
                <a:uFillTx/>
                <a:latin typeface="Alasassy Caps" pitchFamily="2" charset="0"/>
              </a:rPr>
              <a:t>, a Hebrew word from the same root, which is usually translated “praise the Lord!” </a:t>
            </a:r>
          </a:p>
        </p:txBody>
      </p:sp>
    </p:spTree>
    <p:extLst>
      <p:ext uri="{BB962C8B-B14F-4D97-AF65-F5344CB8AC3E}">
        <p14:creationId xmlns:p14="http://schemas.microsoft.com/office/powerpoint/2010/main" val="1257898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E240B-5EB7-86FC-8854-4F3DDBF216AC}"/>
            </a:ext>
          </a:extLst>
        </p:cNvPr>
        <p:cNvGrpSpPr/>
        <p:nvPr/>
      </p:nvGrpSpPr>
      <p:grpSpPr>
        <a:xfrm>
          <a:off x="0" y="0"/>
          <a:ext cx="0" cy="0"/>
          <a:chOff x="0" y="0"/>
          <a:chExt cx="0" cy="0"/>
        </a:xfrm>
      </p:grpSpPr>
      <p:pic>
        <p:nvPicPr>
          <p:cNvPr id="7" name="Picture 6" descr="A group of hands raised in the air&#10;&#10;AI-generated content may be incorrect.">
            <a:extLst>
              <a:ext uri="{FF2B5EF4-FFF2-40B4-BE49-F238E27FC236}">
                <a16:creationId xmlns:a16="http://schemas.microsoft.com/office/drawing/2014/main" id="{3BD9DA2E-F09D-15FD-9103-EA661FBF0AC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C76A7855-F7B6-535B-C642-D85CBA4E48B3}"/>
              </a:ext>
            </a:extLst>
          </p:cNvPr>
          <p:cNvSpPr/>
          <p:nvPr/>
        </p:nvSpPr>
        <p:spPr>
          <a:xfrm>
            <a:off x="150669" y="1792431"/>
            <a:ext cx="11753500" cy="3558886"/>
          </a:xfrm>
          <a:prstGeom prst="rect">
            <a:avLst/>
          </a:prstGeom>
          <a:solidFill>
            <a:schemeClr val="accent1">
              <a:lumMod val="75000"/>
            </a:schemeClr>
          </a:solidFill>
          <a:ln w="57150">
            <a:solidFill>
              <a:schemeClr val="bg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i="1" dirty="0"/>
              <a:t>Shabach</a:t>
            </a:r>
            <a:r>
              <a:rPr lang="en-US" sz="6600" dirty="0"/>
              <a:t> </a:t>
            </a:r>
            <a:r>
              <a:rPr lang="he-IL" sz="6600" dirty="0"/>
              <a:t>שָׁבַח): </a:t>
            </a:r>
            <a:r>
              <a:rPr lang="en-US" sz="6600" dirty="0"/>
              <a:t> “</a:t>
            </a:r>
            <a:r>
              <a:rPr lang="en-US" sz="6600" b="1" dirty="0"/>
              <a:t>To Glorify</a:t>
            </a:r>
            <a:r>
              <a:rPr lang="en-US" sz="6600" dirty="0"/>
              <a:t>”) </a:t>
            </a:r>
            <a:endParaRPr lang="en-US" sz="6600"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389071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9C70C-0487-8AC3-6A04-C0397DA10A97}"/>
            </a:ext>
          </a:extLst>
        </p:cNvPr>
        <p:cNvGrpSpPr/>
        <p:nvPr/>
      </p:nvGrpSpPr>
      <p:grpSpPr>
        <a:xfrm>
          <a:off x="0" y="0"/>
          <a:ext cx="0" cy="0"/>
          <a:chOff x="0" y="0"/>
          <a:chExt cx="0" cy="0"/>
        </a:xfrm>
      </p:grpSpPr>
      <p:pic>
        <p:nvPicPr>
          <p:cNvPr id="7" name="Picture 6" descr="A red and black background with two pages&#10;&#10;AI-generated content may be incorrect.">
            <a:extLst>
              <a:ext uri="{FF2B5EF4-FFF2-40B4-BE49-F238E27FC236}">
                <a16:creationId xmlns:a16="http://schemas.microsoft.com/office/drawing/2014/main" id="{EC23A711-BB57-A0EB-8361-3F72B3D0F68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D7C5E0D3-8DC1-4290-177B-F5ADDE5B1888}"/>
              </a:ext>
            </a:extLst>
          </p:cNvPr>
          <p:cNvSpPr/>
          <p:nvPr/>
        </p:nvSpPr>
        <p:spPr>
          <a:xfrm>
            <a:off x="76844" y="394854"/>
            <a:ext cx="12038311" cy="6328064"/>
          </a:xfrm>
          <a:prstGeom prst="rect">
            <a:avLst/>
          </a:prstGeom>
          <a:solidFill>
            <a:srgbClr val="79293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Alasassy Caps" pitchFamily="2" charset="0"/>
              </a:rPr>
              <a:t> </a:t>
            </a:r>
            <a:r>
              <a:rPr kumimoji="0" lang="en-US" sz="3600" b="1" i="0" u="sng" strike="noStrike" kern="1200" cap="none" spc="0" normalizeH="0" baseline="0" noProof="0" dirty="0">
                <a:ln>
                  <a:noFill/>
                </a:ln>
                <a:solidFill>
                  <a:schemeClr val="bg1"/>
                </a:solidFill>
                <a:effectLst/>
                <a:uLnTx/>
                <a:uFillTx/>
                <a:latin typeface="Alasassy Caps" pitchFamily="2" charset="0"/>
              </a:rPr>
              <a:t>Shabach</a:t>
            </a:r>
            <a:r>
              <a:rPr kumimoji="0" lang="en-US" sz="3600" b="1" i="0" u="none" strike="noStrike" kern="1200" cap="none" spc="0" normalizeH="0" baseline="0" noProof="0" dirty="0">
                <a:ln>
                  <a:noFill/>
                </a:ln>
                <a:solidFill>
                  <a:schemeClr val="bg1"/>
                </a:solidFill>
                <a:effectLst/>
                <a:uLnTx/>
                <a:uFillTx/>
                <a:latin typeface="Alasassy Caps" pitchFamily="2" charset="0"/>
              </a:rPr>
              <a:t> is the 4th dimension of praise. It means to “</a:t>
            </a:r>
            <a:r>
              <a:rPr kumimoji="0" lang="en-US" sz="3600" b="1" i="0" u="none" strike="noStrike" kern="1200" cap="none" spc="0" normalizeH="0" baseline="0" noProof="0" dirty="0">
                <a:ln>
                  <a:noFill/>
                </a:ln>
                <a:solidFill>
                  <a:srgbClr val="FFC000"/>
                </a:solidFill>
                <a:effectLst/>
                <a:uLnTx/>
                <a:uFillTx/>
                <a:latin typeface="Alasassy Caps" pitchFamily="2" charset="0"/>
              </a:rPr>
              <a:t>address in a loud voice,</a:t>
            </a:r>
            <a:r>
              <a:rPr kumimoji="0" lang="en-US" sz="3600" b="1" i="0" u="none" strike="noStrike" kern="1200" cap="none" spc="0" normalizeH="0" baseline="0" noProof="0" dirty="0">
                <a:ln>
                  <a:noFill/>
                </a:ln>
                <a:solidFill>
                  <a:schemeClr val="bg1"/>
                </a:solidFill>
                <a:effectLst/>
                <a:uLnTx/>
                <a:uFillTx/>
                <a:latin typeface="Alasassy Caps" pitchFamily="2" charset="0"/>
              </a:rPr>
              <a:t>” particularly with a sense of triumph. The words used to translate </a:t>
            </a:r>
            <a:r>
              <a:rPr kumimoji="0" lang="en-US" sz="3600" b="1" i="1" u="none" strike="noStrike" kern="1200" cap="none" spc="0" normalizeH="0" baseline="0" noProof="0" dirty="0" err="1">
                <a:ln>
                  <a:noFill/>
                </a:ln>
                <a:solidFill>
                  <a:schemeClr val="bg1"/>
                </a:solidFill>
                <a:effectLst/>
                <a:uLnTx/>
                <a:uFillTx/>
                <a:latin typeface="Alasassy Caps" pitchFamily="2" charset="0"/>
              </a:rPr>
              <a:t>shabach</a:t>
            </a:r>
            <a:r>
              <a:rPr kumimoji="0" lang="en-US" sz="3600" b="1" i="1" u="none" strike="noStrike" kern="1200" cap="none" spc="0" normalizeH="0" baseline="0" noProof="0" dirty="0">
                <a:ln>
                  <a:noFill/>
                </a:ln>
                <a:solidFill>
                  <a:schemeClr val="bg1"/>
                </a:solidFill>
                <a:effectLst/>
                <a:uLnTx/>
                <a:uFillTx/>
                <a:latin typeface="Alasassy Caps" pitchFamily="2" charset="0"/>
              </a:rPr>
              <a:t> </a:t>
            </a:r>
            <a:r>
              <a:rPr kumimoji="0" lang="en-US" sz="3600" b="1" i="0" u="none" strike="noStrike" kern="1200" cap="none" spc="0" normalizeH="0" baseline="0" noProof="0" dirty="0">
                <a:ln>
                  <a:noFill/>
                </a:ln>
                <a:solidFill>
                  <a:schemeClr val="bg1"/>
                </a:solidFill>
                <a:effectLst/>
                <a:uLnTx/>
                <a:uFillTx/>
                <a:latin typeface="Alasassy Caps" pitchFamily="2" charset="0"/>
              </a:rPr>
              <a:t>includes “</a:t>
            </a:r>
            <a:r>
              <a:rPr kumimoji="0" lang="en-US" sz="3600" b="1" i="0" u="none" strike="noStrike" kern="1200" cap="none" spc="0" normalizeH="0" baseline="0" noProof="0" dirty="0">
                <a:ln>
                  <a:noFill/>
                </a:ln>
                <a:solidFill>
                  <a:srgbClr val="FFC000"/>
                </a:solidFill>
                <a:effectLst/>
                <a:uLnTx/>
                <a:uFillTx/>
                <a:latin typeface="Alasassy Caps" pitchFamily="2" charset="0"/>
              </a:rPr>
              <a:t>glory</a:t>
            </a:r>
            <a:r>
              <a:rPr kumimoji="0" lang="en-US" sz="3600" b="1" i="0" u="none" strike="noStrike" kern="1200" cap="none" spc="0" normalizeH="0" baseline="0" noProof="0" dirty="0">
                <a:ln>
                  <a:noFill/>
                </a:ln>
                <a:solidFill>
                  <a:schemeClr val="bg1"/>
                </a:solidFill>
                <a:effectLst/>
                <a:uLnTx/>
                <a:uFillTx/>
                <a:latin typeface="Alasassy Caps" pitchFamily="2" charset="0"/>
              </a:rPr>
              <a:t>” and “</a:t>
            </a:r>
            <a:r>
              <a:rPr kumimoji="0" lang="en-US" sz="3600" b="1" i="0" u="none" strike="noStrike" kern="1200" cap="none" spc="0" normalizeH="0" baseline="0" noProof="0" dirty="0">
                <a:ln>
                  <a:noFill/>
                </a:ln>
                <a:solidFill>
                  <a:srgbClr val="FFC000"/>
                </a:solidFill>
                <a:effectLst/>
                <a:uLnTx/>
                <a:uFillTx/>
                <a:latin typeface="Alasassy Caps" pitchFamily="2" charset="0"/>
              </a:rPr>
              <a:t>glorify</a:t>
            </a:r>
            <a:r>
              <a:rPr kumimoji="0" lang="en-US" sz="3600" b="1" i="0" u="none" strike="noStrike" kern="1200" cap="none" spc="0" normalizeH="0" baseline="0" noProof="0" dirty="0">
                <a:ln>
                  <a:noFill/>
                </a:ln>
                <a:solidFill>
                  <a:schemeClr val="bg1"/>
                </a:solidFill>
                <a:effectLst/>
                <a:uLnTx/>
                <a:uFillTx/>
                <a:latin typeface="Alasassy Caps" pitchFamily="2" charset="0"/>
              </a:rPr>
              <a:t>” (Ps. 63:3), “</a:t>
            </a:r>
            <a:r>
              <a:rPr kumimoji="0" lang="en-US" sz="3600" b="1" i="0" u="none" strike="noStrike" kern="1200" cap="none" spc="0" normalizeH="0" baseline="0" noProof="0" dirty="0">
                <a:ln>
                  <a:noFill/>
                </a:ln>
                <a:solidFill>
                  <a:srgbClr val="FFC000"/>
                </a:solidFill>
                <a:effectLst/>
                <a:uLnTx/>
                <a:uFillTx/>
                <a:latin typeface="Alasassy Caps" pitchFamily="2" charset="0"/>
              </a:rPr>
              <a:t>command</a:t>
            </a:r>
            <a:r>
              <a:rPr kumimoji="0" lang="en-US" sz="3600" b="1" i="0" u="none" strike="noStrike" kern="1200" cap="none" spc="0" normalizeH="0" baseline="0" noProof="0" dirty="0">
                <a:ln>
                  <a:noFill/>
                </a:ln>
                <a:solidFill>
                  <a:schemeClr val="bg1"/>
                </a:solidFill>
                <a:effectLst/>
                <a:uLnTx/>
                <a:uFillTx/>
                <a:latin typeface="Alasassy Caps" pitchFamily="2" charset="0"/>
              </a:rPr>
              <a:t>” (Ps. 145:4), and “</a:t>
            </a:r>
            <a:r>
              <a:rPr kumimoji="0" lang="en-US" sz="3600" b="1" i="0" u="none" strike="noStrike" kern="1200" cap="none" spc="0" normalizeH="0" baseline="0" noProof="0" dirty="0">
                <a:ln>
                  <a:noFill/>
                </a:ln>
                <a:solidFill>
                  <a:srgbClr val="FFC000"/>
                </a:solidFill>
                <a:effectLst/>
                <a:uLnTx/>
                <a:uFillTx/>
                <a:latin typeface="Alasassy Caps" pitchFamily="2" charset="0"/>
              </a:rPr>
              <a:t>extol</a:t>
            </a:r>
            <a:r>
              <a:rPr kumimoji="0" lang="en-US" sz="3600" b="1" i="0" u="none" strike="noStrike" kern="1200" cap="none" spc="0" normalizeH="0" baseline="0" noProof="0" dirty="0">
                <a:ln>
                  <a:noFill/>
                </a:ln>
                <a:solidFill>
                  <a:schemeClr val="bg1"/>
                </a:solidFill>
                <a:effectLst/>
                <a:uLnTx/>
                <a:uFillTx/>
                <a:latin typeface="Alasassy Caps" pitchFamily="2" charset="0"/>
              </a:rPr>
              <a:t>” (Ps. 117:1).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Alasassy Caps" pitchFamily="2" charset="0"/>
              </a:rPr>
              <a:t>When we address the Lord with a </a:t>
            </a:r>
            <a:r>
              <a:rPr kumimoji="0" lang="en-US" sz="3600" b="1" i="0" u="none" strike="noStrike" kern="1200" cap="none" spc="0" normalizeH="0" baseline="0" noProof="0" dirty="0">
                <a:ln>
                  <a:noFill/>
                </a:ln>
                <a:solidFill>
                  <a:srgbClr val="FFFF00"/>
                </a:solidFill>
                <a:effectLst/>
                <a:uLnTx/>
                <a:uFillTx/>
                <a:latin typeface="Alasassy Caps" pitchFamily="2" charset="0"/>
              </a:rPr>
              <a:t>loud voice </a:t>
            </a:r>
            <a:r>
              <a:rPr kumimoji="0" lang="en-US" sz="3600" b="1" i="0" u="none" strike="noStrike" kern="1200" cap="none" spc="0" normalizeH="0" baseline="0" noProof="0" dirty="0">
                <a:ln>
                  <a:noFill/>
                </a:ln>
                <a:solidFill>
                  <a:schemeClr val="bg1"/>
                </a:solidFill>
                <a:effectLst/>
                <a:uLnTx/>
                <a:uFillTx/>
                <a:latin typeface="Alasassy Caps" pitchFamily="2" charset="0"/>
              </a:rPr>
              <a:t>of trumpet, we commend him with for His character and nature and commend Him to fulfill all He has said He will do. We approach Him with </a:t>
            </a:r>
            <a:r>
              <a:rPr kumimoji="0" lang="en-US" sz="3600" b="1" i="1" u="none" strike="noStrike" kern="1200" cap="none" spc="0" normalizeH="0" baseline="0" noProof="0" dirty="0" err="1">
                <a:ln>
                  <a:noFill/>
                </a:ln>
                <a:solidFill>
                  <a:schemeClr val="bg1"/>
                </a:solidFill>
                <a:effectLst/>
                <a:uLnTx/>
                <a:uFillTx/>
                <a:latin typeface="Alasassy Caps" pitchFamily="2" charset="0"/>
              </a:rPr>
              <a:t>shabach</a:t>
            </a:r>
            <a:r>
              <a:rPr kumimoji="0" lang="en-US" sz="3600" b="1" i="0" u="none" strike="noStrike" kern="1200" cap="none" spc="0" normalizeH="0" baseline="0" noProof="0" dirty="0">
                <a:ln>
                  <a:noFill/>
                </a:ln>
                <a:solidFill>
                  <a:schemeClr val="bg1"/>
                </a:solidFill>
                <a:effectLst/>
                <a:uLnTx/>
                <a:uFillTx/>
                <a:latin typeface="Alasassy Caps" pitchFamily="2" charset="0"/>
              </a:rPr>
              <a:t> because we want Him to respond to our needs. </a:t>
            </a:r>
          </a:p>
        </p:txBody>
      </p:sp>
    </p:spTree>
    <p:extLst>
      <p:ext uri="{BB962C8B-B14F-4D97-AF65-F5344CB8AC3E}">
        <p14:creationId xmlns:p14="http://schemas.microsoft.com/office/powerpoint/2010/main" val="3995219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A1DF4-B022-255E-48C0-7187E7DB1BA8}"/>
            </a:ext>
          </a:extLst>
        </p:cNvPr>
        <p:cNvGrpSpPr/>
        <p:nvPr/>
      </p:nvGrpSpPr>
      <p:grpSpPr>
        <a:xfrm>
          <a:off x="0" y="0"/>
          <a:ext cx="0" cy="0"/>
          <a:chOff x="0" y="0"/>
          <a:chExt cx="0" cy="0"/>
        </a:xfrm>
      </p:grpSpPr>
      <p:pic>
        <p:nvPicPr>
          <p:cNvPr id="7" name="Picture 6" descr="A group of hands raised in the air&#10;&#10;AI-generated content may be incorrect.">
            <a:extLst>
              <a:ext uri="{FF2B5EF4-FFF2-40B4-BE49-F238E27FC236}">
                <a16:creationId xmlns:a16="http://schemas.microsoft.com/office/drawing/2014/main" id="{BD2E2A59-FE51-A594-2195-6BF98E838FA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11A93102-6096-B9B3-714A-1FE95DCB0A51}"/>
              </a:ext>
            </a:extLst>
          </p:cNvPr>
          <p:cNvSpPr/>
          <p:nvPr/>
        </p:nvSpPr>
        <p:spPr>
          <a:xfrm>
            <a:off x="150669" y="1792431"/>
            <a:ext cx="11753500" cy="3558886"/>
          </a:xfrm>
          <a:prstGeom prst="rect">
            <a:avLst/>
          </a:prstGeom>
          <a:solidFill>
            <a:schemeClr val="accent1">
              <a:lumMod val="75000"/>
            </a:schemeClr>
          </a:solidFill>
          <a:ln w="57150">
            <a:solidFill>
              <a:schemeClr val="bg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i="1"/>
              <a:t>Zamar</a:t>
            </a:r>
            <a:r>
              <a:rPr lang="he-IL" sz="6600" b="1"/>
              <a:t>זָמַר):</a:t>
            </a:r>
            <a:r>
              <a:rPr lang="en-US" sz="6600" b="1"/>
              <a:t> “To Sing</a:t>
            </a:r>
            <a:r>
              <a:rPr lang="en-US" sz="6600"/>
              <a:t>”)</a:t>
            </a:r>
            <a:endParaRPr lang="en-US" sz="6600"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3278722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DC07A-DCF7-5B6B-AF24-D38ACD1E424E}"/>
            </a:ext>
          </a:extLst>
        </p:cNvPr>
        <p:cNvGrpSpPr/>
        <p:nvPr/>
      </p:nvGrpSpPr>
      <p:grpSpPr>
        <a:xfrm>
          <a:off x="0" y="0"/>
          <a:ext cx="0" cy="0"/>
          <a:chOff x="0" y="0"/>
          <a:chExt cx="0" cy="0"/>
        </a:xfrm>
      </p:grpSpPr>
      <p:pic>
        <p:nvPicPr>
          <p:cNvPr id="7" name="Picture 6" descr="A red and black background with two pages&#10;&#10;AI-generated content may be incorrect.">
            <a:extLst>
              <a:ext uri="{FF2B5EF4-FFF2-40B4-BE49-F238E27FC236}">
                <a16:creationId xmlns:a16="http://schemas.microsoft.com/office/drawing/2014/main" id="{F5365F83-7073-FB29-4510-943F8957D71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97824F8-CCF0-C4D7-8FA6-FA5A85A13B5D}"/>
              </a:ext>
            </a:extLst>
          </p:cNvPr>
          <p:cNvSpPr/>
          <p:nvPr/>
        </p:nvSpPr>
        <p:spPr>
          <a:xfrm>
            <a:off x="76844" y="394854"/>
            <a:ext cx="12038311" cy="6328064"/>
          </a:xfrm>
          <a:prstGeom prst="rect">
            <a:avLst/>
          </a:prstGeom>
          <a:solidFill>
            <a:srgbClr val="79293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u="sng" strike="noStrike" kern="1200" cap="none" spc="0" normalizeH="0" baseline="0" noProof="0" dirty="0">
                <a:ln>
                  <a:noFill/>
                </a:ln>
                <a:solidFill>
                  <a:schemeClr val="bg1"/>
                </a:solidFill>
                <a:effectLst/>
                <a:uLnTx/>
                <a:uFillTx/>
                <a:latin typeface="Alasassy Caps" pitchFamily="2" charset="0"/>
              </a:rPr>
              <a:t>Zamar</a:t>
            </a:r>
            <a:r>
              <a:rPr kumimoji="0" lang="en-US" sz="3200" b="1" i="0" u="none" strike="noStrike" kern="1200" cap="none" spc="0" normalizeH="0" baseline="0" noProof="0" dirty="0">
                <a:ln>
                  <a:noFill/>
                </a:ln>
                <a:solidFill>
                  <a:schemeClr val="bg1"/>
                </a:solidFill>
                <a:effectLst/>
                <a:uLnTx/>
                <a:uFillTx/>
                <a:latin typeface="Alasassy Caps" pitchFamily="2" charset="0"/>
              </a:rPr>
              <a:t> is the 5th dimension of praise is based on a primitive root that means “</a:t>
            </a:r>
            <a:r>
              <a:rPr kumimoji="0" lang="en-US" sz="3200" b="1" i="0" u="none" strike="noStrike" kern="1200" cap="none" spc="0" normalizeH="0" baseline="0" noProof="0" dirty="0">
                <a:ln>
                  <a:noFill/>
                </a:ln>
                <a:solidFill>
                  <a:srgbClr val="FFC000"/>
                </a:solidFill>
                <a:effectLst/>
                <a:uLnTx/>
                <a:uFillTx/>
                <a:latin typeface="Alasassy Caps" pitchFamily="2" charset="0"/>
              </a:rPr>
              <a:t>to touch the strings or part of a musical instrument</a:t>
            </a:r>
            <a:r>
              <a:rPr kumimoji="0" lang="en-US" sz="3200" b="1" i="0" u="none" strike="noStrike" kern="1200" cap="none" spc="0" normalizeH="0" baseline="0" noProof="0" dirty="0">
                <a:ln>
                  <a:noFill/>
                </a:ln>
                <a:solidFill>
                  <a:schemeClr val="bg1"/>
                </a:solidFill>
                <a:effectLst/>
                <a:uLnTx/>
                <a:uFillTx/>
                <a:latin typeface="Alasassy Caps" pitchFamily="2" charset="0"/>
              </a:rPr>
              <a:t>” with the sense of playing it or making music that is accompanied by the voice.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uLnTx/>
                <a:uFillTx/>
                <a:latin typeface="Alasassy Caps" pitchFamily="2" charset="0"/>
              </a:rPr>
              <a:t> </a:t>
            </a:r>
            <a:r>
              <a:rPr kumimoji="0" lang="en-US" sz="3200" b="1" u="none" strike="noStrike" kern="1200" cap="none" spc="0" normalizeH="0" baseline="0" noProof="0" dirty="0">
                <a:ln>
                  <a:noFill/>
                </a:ln>
                <a:solidFill>
                  <a:schemeClr val="bg1"/>
                </a:solidFill>
                <a:effectLst/>
                <a:uLnTx/>
                <a:uFillTx/>
                <a:latin typeface="Alasassy Caps" pitchFamily="2" charset="0"/>
              </a:rPr>
              <a:t>Zamar</a:t>
            </a:r>
            <a:r>
              <a:rPr kumimoji="0" lang="en-US" sz="3200" b="1" i="0" u="none" strike="noStrike" kern="1200" cap="none" spc="0" normalizeH="0" baseline="0" noProof="0" dirty="0">
                <a:ln>
                  <a:noFill/>
                </a:ln>
                <a:solidFill>
                  <a:schemeClr val="bg1"/>
                </a:solidFill>
                <a:effectLst/>
                <a:uLnTx/>
                <a:uFillTx/>
                <a:latin typeface="Alasassy Caps" pitchFamily="2" charset="0"/>
              </a:rPr>
              <a:t> has the connotation of celebration with song and music and is often found in a parallel structure with </a:t>
            </a:r>
            <a:r>
              <a:rPr kumimoji="0" lang="en-US" sz="3200" b="1" i="1" u="sng" strike="noStrike" kern="1200" cap="none" spc="0" normalizeH="0" baseline="0" noProof="0" dirty="0">
                <a:ln>
                  <a:noFill/>
                </a:ln>
                <a:solidFill>
                  <a:schemeClr val="accent2">
                    <a:lumMod val="60000"/>
                    <a:lumOff val="40000"/>
                  </a:schemeClr>
                </a:solidFill>
                <a:effectLst/>
                <a:uLnTx/>
                <a:uFillTx/>
                <a:latin typeface="Alasassy Caps" pitchFamily="2" charset="0"/>
              </a:rPr>
              <a:t>SHIR</a:t>
            </a:r>
            <a:r>
              <a:rPr kumimoji="0" lang="en-US" sz="3200" b="1" i="0" u="none" strike="noStrike" kern="1200" cap="none" spc="0" normalizeH="0" baseline="0" noProof="0" dirty="0">
                <a:ln>
                  <a:noFill/>
                </a:ln>
                <a:solidFill>
                  <a:schemeClr val="bg1"/>
                </a:solidFill>
                <a:effectLst/>
                <a:uLnTx/>
                <a:uFillTx/>
                <a:latin typeface="Alasassy Caps" pitchFamily="2" charset="0"/>
              </a:rPr>
              <a:t>, another Hebrew word for singing.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chemeClr val="bg1"/>
              </a:solidFill>
              <a:effectLst/>
              <a:uLnTx/>
              <a:uFillTx/>
              <a:latin typeface="Alasassy Caps" pitchFamily="2" charset="0"/>
            </a:endParaRPr>
          </a:p>
          <a:p>
            <a:pPr algn="ctr">
              <a:lnSpc>
                <a:spcPct val="90000"/>
              </a:lnSpc>
              <a:spcBef>
                <a:spcPts val="1000"/>
              </a:spcBef>
              <a:defRPr/>
            </a:pPr>
            <a:r>
              <a:rPr lang="en-US" sz="3200" b="1" dirty="0">
                <a:latin typeface="Alasassy Caps" pitchFamily="2" charset="0"/>
              </a:rPr>
              <a:t>Praise starts with </a:t>
            </a:r>
            <a:r>
              <a:rPr lang="en-US" sz="3200" b="1" i="1" dirty="0" err="1">
                <a:solidFill>
                  <a:srgbClr val="FFC000"/>
                </a:solidFill>
                <a:latin typeface="Alasassy Caps" pitchFamily="2" charset="0"/>
              </a:rPr>
              <a:t>todah</a:t>
            </a:r>
            <a:r>
              <a:rPr lang="en-US" sz="3200" b="1" dirty="0">
                <a:latin typeface="Alasassy Caps" pitchFamily="2" charset="0"/>
              </a:rPr>
              <a:t> and yadah-thanksgiving-which may be given by everyone, since we all have breath.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chemeClr val="bg1"/>
              </a:solidFill>
              <a:effectLst/>
              <a:uLnTx/>
              <a:uFillTx/>
              <a:latin typeface="Alasassy Caps" pitchFamily="2" charset="0"/>
            </a:endParaRPr>
          </a:p>
        </p:txBody>
      </p:sp>
    </p:spTree>
    <p:extLst>
      <p:ext uri="{BB962C8B-B14F-4D97-AF65-F5344CB8AC3E}">
        <p14:creationId xmlns:p14="http://schemas.microsoft.com/office/powerpoint/2010/main" val="3560927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EC2CB-B62D-2584-3BB9-D79A5C80CFEC}"/>
            </a:ext>
          </a:extLst>
        </p:cNvPr>
        <p:cNvGrpSpPr/>
        <p:nvPr/>
      </p:nvGrpSpPr>
      <p:grpSpPr>
        <a:xfrm>
          <a:off x="0" y="0"/>
          <a:ext cx="0" cy="0"/>
          <a:chOff x="0" y="0"/>
          <a:chExt cx="0" cy="0"/>
        </a:xfrm>
      </p:grpSpPr>
      <p:pic>
        <p:nvPicPr>
          <p:cNvPr id="7" name="Picture 6" descr="A red and black background with two pages&#10;&#10;AI-generated content may be incorrect.">
            <a:extLst>
              <a:ext uri="{FF2B5EF4-FFF2-40B4-BE49-F238E27FC236}">
                <a16:creationId xmlns:a16="http://schemas.microsoft.com/office/drawing/2014/main" id="{2CCDAFEB-94A6-5B08-F3BD-01FC11EFEAB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96CBF96-FA09-0EE1-DD33-B2581B00808C}"/>
              </a:ext>
            </a:extLst>
          </p:cNvPr>
          <p:cNvSpPr/>
          <p:nvPr/>
        </p:nvSpPr>
        <p:spPr>
          <a:xfrm>
            <a:off x="111159" y="410439"/>
            <a:ext cx="11969682" cy="6328064"/>
          </a:xfrm>
          <a:prstGeom prst="rect">
            <a:avLst/>
          </a:prstGeom>
          <a:solidFill>
            <a:srgbClr val="79293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u="sng" dirty="0">
                <a:solidFill>
                  <a:schemeClr val="accent2">
                    <a:lumMod val="60000"/>
                    <a:lumOff val="40000"/>
                  </a:schemeClr>
                </a:solidFill>
                <a:latin typeface="Alasassy Caps" pitchFamily="2" charset="0"/>
              </a:rPr>
              <a:t>Psalm 150:6</a:t>
            </a:r>
            <a:r>
              <a:rPr lang="en-US" sz="4400" b="1" dirty="0">
                <a:solidFill>
                  <a:schemeClr val="accent2">
                    <a:lumMod val="60000"/>
                    <a:lumOff val="40000"/>
                  </a:schemeClr>
                </a:solidFill>
                <a:latin typeface="Alasassy Caps" pitchFamily="2" charset="0"/>
              </a:rPr>
              <a:t> “Let </a:t>
            </a:r>
            <a:r>
              <a:rPr lang="en-US" sz="4400" b="1" dirty="0">
                <a:solidFill>
                  <a:schemeClr val="bg1"/>
                </a:solidFill>
                <a:latin typeface="Alasassy Caps" pitchFamily="2" charset="0"/>
              </a:rPr>
              <a:t>everything</a:t>
            </a:r>
            <a:r>
              <a:rPr lang="en-US" sz="4400" b="1" dirty="0">
                <a:solidFill>
                  <a:schemeClr val="accent2">
                    <a:lumMod val="60000"/>
                    <a:lumOff val="40000"/>
                  </a:schemeClr>
                </a:solidFill>
                <a:latin typeface="Alasassy Caps" pitchFamily="2" charset="0"/>
              </a:rPr>
              <a:t> that hath breath </a:t>
            </a:r>
            <a:r>
              <a:rPr lang="en-US" sz="4400" b="1" dirty="0">
                <a:solidFill>
                  <a:schemeClr val="bg1"/>
                </a:solidFill>
                <a:latin typeface="Alasassy Caps" pitchFamily="2" charset="0"/>
              </a:rPr>
              <a:t>praise</a:t>
            </a:r>
            <a:r>
              <a:rPr lang="en-US" sz="4400" b="1" dirty="0">
                <a:solidFill>
                  <a:schemeClr val="accent2">
                    <a:lumMod val="60000"/>
                    <a:lumOff val="40000"/>
                  </a:schemeClr>
                </a:solidFill>
                <a:latin typeface="Alasassy Caps" pitchFamily="2" charset="0"/>
              </a:rPr>
              <a:t> </a:t>
            </a:r>
            <a:r>
              <a:rPr lang="en-US" sz="4400" b="1" dirty="0">
                <a:solidFill>
                  <a:schemeClr val="bg1"/>
                </a:solidFill>
                <a:latin typeface="Alasassy Caps" pitchFamily="2" charset="0"/>
              </a:rPr>
              <a:t>the Lord.</a:t>
            </a:r>
            <a:r>
              <a:rPr lang="en-US" sz="4400" b="1" dirty="0">
                <a:solidFill>
                  <a:schemeClr val="accent2">
                    <a:lumMod val="60000"/>
                    <a:lumOff val="40000"/>
                  </a:schemeClr>
                </a:solidFill>
                <a:latin typeface="Alasassy Caps" pitchFamily="2" charset="0"/>
              </a:rPr>
              <a:t> Praise ye the Lord.”</a:t>
            </a:r>
          </a:p>
          <a:p>
            <a:pPr algn="ctr"/>
            <a:endParaRPr lang="en-US" sz="4400" b="1" dirty="0">
              <a:solidFill>
                <a:schemeClr val="accent2">
                  <a:lumMod val="60000"/>
                  <a:lumOff val="40000"/>
                </a:schemeClr>
              </a:solidFill>
              <a:latin typeface="Alasassy Caps" pitchFamily="2" charset="0"/>
            </a:endParaRPr>
          </a:p>
          <a:p>
            <a:pPr algn="ctr"/>
            <a:endParaRPr lang="en-US" sz="3600" b="1" dirty="0">
              <a:solidFill>
                <a:srgbClr val="FF0000"/>
              </a:solidFill>
              <a:latin typeface="Alasassy Caps" pitchFamily="2" charset="0"/>
            </a:endParaRPr>
          </a:p>
          <a:p>
            <a:pPr algn="ctr"/>
            <a:r>
              <a:rPr lang="en-US" sz="3600" b="1" dirty="0">
                <a:solidFill>
                  <a:srgbClr val="FFC000"/>
                </a:solidFill>
                <a:latin typeface="Alasassy Caps" pitchFamily="2" charset="0"/>
              </a:rPr>
              <a:t>Thanksgiving</a:t>
            </a:r>
            <a:r>
              <a:rPr lang="en-US" sz="3600" b="1" dirty="0">
                <a:latin typeface="Alasassy Caps" pitchFamily="2" charset="0"/>
              </a:rPr>
              <a:t> must come from our own </a:t>
            </a:r>
            <a:r>
              <a:rPr lang="en-US" sz="3600" b="1" dirty="0">
                <a:solidFill>
                  <a:srgbClr val="FFC000"/>
                </a:solidFill>
                <a:latin typeface="Alasassy Caps" pitchFamily="2" charset="0"/>
              </a:rPr>
              <a:t>grateful</a:t>
            </a:r>
            <a:r>
              <a:rPr lang="en-US" sz="3600" b="1" dirty="0">
                <a:latin typeface="Alasassy Caps" pitchFamily="2" charset="0"/>
              </a:rPr>
              <a:t> heart and be expressed by willing lips. </a:t>
            </a:r>
            <a:r>
              <a:rPr lang="en-US" sz="3600" b="1" dirty="0">
                <a:solidFill>
                  <a:srgbClr val="FFC000"/>
                </a:solidFill>
                <a:latin typeface="Alasassy Caps" pitchFamily="2" charset="0"/>
              </a:rPr>
              <a:t>We</a:t>
            </a:r>
            <a:r>
              <a:rPr lang="en-US" sz="3600" b="1" dirty="0">
                <a:latin typeface="Alasassy Caps" pitchFamily="2" charset="0"/>
              </a:rPr>
              <a:t> have to know that we have something to </a:t>
            </a:r>
            <a:r>
              <a:rPr lang="en-US" sz="3600" b="1" dirty="0">
                <a:solidFill>
                  <a:srgbClr val="FFC000"/>
                </a:solidFill>
                <a:latin typeface="Alasassy Caps" pitchFamily="2" charset="0"/>
              </a:rPr>
              <a:t>celebrate</a:t>
            </a:r>
            <a:r>
              <a:rPr lang="en-US" sz="3600" b="1" dirty="0">
                <a:latin typeface="Alasassy Caps" pitchFamily="2" charset="0"/>
              </a:rPr>
              <a:t> before the celebration can happen. </a:t>
            </a:r>
          </a:p>
        </p:txBody>
      </p:sp>
      <p:cxnSp>
        <p:nvCxnSpPr>
          <p:cNvPr id="4" name="Straight Connector 3">
            <a:extLst>
              <a:ext uri="{FF2B5EF4-FFF2-40B4-BE49-F238E27FC236}">
                <a16:creationId xmlns:a16="http://schemas.microsoft.com/office/drawing/2014/main" id="{9F1D16D9-DAB3-5E3F-2573-E49BA8C3F725}"/>
              </a:ext>
            </a:extLst>
          </p:cNvPr>
          <p:cNvCxnSpPr>
            <a:cxnSpLocks/>
          </p:cNvCxnSpPr>
          <p:nvPr/>
        </p:nvCxnSpPr>
        <p:spPr>
          <a:xfrm>
            <a:off x="1095375" y="3247159"/>
            <a:ext cx="10001249" cy="0"/>
          </a:xfrm>
          <a:prstGeom prst="line">
            <a:avLst/>
          </a:prstGeom>
          <a:ln w="57150">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5209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A70E6-D772-1E13-F4A2-EF00B85F9DBD}"/>
            </a:ext>
          </a:extLst>
        </p:cNvPr>
        <p:cNvGrpSpPr/>
        <p:nvPr/>
      </p:nvGrpSpPr>
      <p:grpSpPr>
        <a:xfrm>
          <a:off x="0" y="0"/>
          <a:ext cx="0" cy="0"/>
          <a:chOff x="0" y="0"/>
          <a:chExt cx="0" cy="0"/>
        </a:xfrm>
      </p:grpSpPr>
      <p:pic>
        <p:nvPicPr>
          <p:cNvPr id="3" name="Picture 2" descr="A red and white background with text and hands in the air&#10;&#10;AI-generated content may be incorrect.">
            <a:extLst>
              <a:ext uri="{FF2B5EF4-FFF2-40B4-BE49-F238E27FC236}">
                <a16:creationId xmlns:a16="http://schemas.microsoft.com/office/drawing/2014/main" id="{57A51FEE-6A8E-2527-C0FE-5839B6387CE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BB2A4F0-83F4-DDA6-1B70-2B3AEB2556FA}"/>
              </a:ext>
            </a:extLst>
          </p:cNvPr>
          <p:cNvSpPr txBox="1"/>
          <p:nvPr/>
        </p:nvSpPr>
        <p:spPr>
          <a:xfrm>
            <a:off x="285269" y="6242113"/>
            <a:ext cx="2968386" cy="369332"/>
          </a:xfrm>
          <a:prstGeom prst="rect">
            <a:avLst/>
          </a:prstGeom>
          <a:noFill/>
        </p:spPr>
        <p:txBody>
          <a:bodyPr wrap="square">
            <a:spAutoFit/>
          </a:bodyPr>
          <a:lstStyle/>
          <a:p>
            <a:pPr algn="ctr"/>
            <a:r>
              <a:rPr lang="en-US" b="1" dirty="0">
                <a:solidFill>
                  <a:schemeClr val="bg1"/>
                </a:solidFill>
              </a:rPr>
              <a:t>Dr. Mark E. Whitlock, Jr.</a:t>
            </a:r>
          </a:p>
        </p:txBody>
      </p:sp>
      <p:sp>
        <p:nvSpPr>
          <p:cNvPr id="8" name="TextBox 7">
            <a:extLst>
              <a:ext uri="{FF2B5EF4-FFF2-40B4-BE49-F238E27FC236}">
                <a16:creationId xmlns:a16="http://schemas.microsoft.com/office/drawing/2014/main" id="{38BFDED9-16DC-6561-CD6A-99815ED9CB51}"/>
              </a:ext>
            </a:extLst>
          </p:cNvPr>
          <p:cNvSpPr txBox="1"/>
          <p:nvPr/>
        </p:nvSpPr>
        <p:spPr>
          <a:xfrm>
            <a:off x="8938346" y="6242113"/>
            <a:ext cx="3201699" cy="369332"/>
          </a:xfrm>
          <a:prstGeom prst="rect">
            <a:avLst/>
          </a:prstGeom>
          <a:noFill/>
        </p:spPr>
        <p:txBody>
          <a:bodyPr wrap="square">
            <a:spAutoFit/>
          </a:bodyPr>
          <a:lstStyle/>
          <a:p>
            <a:pPr algn="ctr"/>
            <a:r>
              <a:rPr lang="en-US" b="1" dirty="0">
                <a:solidFill>
                  <a:schemeClr val="bg1"/>
                </a:solidFill>
              </a:rPr>
              <a:t>December 3, 2025</a:t>
            </a:r>
          </a:p>
        </p:txBody>
      </p:sp>
      <p:sp>
        <p:nvSpPr>
          <p:cNvPr id="4" name="Rectangle 3">
            <a:extLst>
              <a:ext uri="{FF2B5EF4-FFF2-40B4-BE49-F238E27FC236}">
                <a16:creationId xmlns:a16="http://schemas.microsoft.com/office/drawing/2014/main" id="{B7C0A85D-229B-FF62-0209-25596C8AA40A}"/>
              </a:ext>
            </a:extLst>
          </p:cNvPr>
          <p:cNvSpPr/>
          <p:nvPr/>
        </p:nvSpPr>
        <p:spPr>
          <a:xfrm>
            <a:off x="285270" y="2231567"/>
            <a:ext cx="11621460" cy="2839317"/>
          </a:xfrm>
          <a:custGeom>
            <a:avLst/>
            <a:gdLst>
              <a:gd name="connsiteX0" fmla="*/ 0 w 11621460"/>
              <a:gd name="connsiteY0" fmla="*/ 0 h 2839317"/>
              <a:gd name="connsiteX1" fmla="*/ 348644 w 11621460"/>
              <a:gd name="connsiteY1" fmla="*/ 0 h 2839317"/>
              <a:gd name="connsiteX2" fmla="*/ 813502 w 11621460"/>
              <a:gd name="connsiteY2" fmla="*/ 0 h 2839317"/>
              <a:gd name="connsiteX3" fmla="*/ 1162146 w 11621460"/>
              <a:gd name="connsiteY3" fmla="*/ 0 h 2839317"/>
              <a:gd name="connsiteX4" fmla="*/ 1975648 w 11621460"/>
              <a:gd name="connsiteY4" fmla="*/ 0 h 2839317"/>
              <a:gd name="connsiteX5" fmla="*/ 2208077 w 11621460"/>
              <a:gd name="connsiteY5" fmla="*/ 0 h 2839317"/>
              <a:gd name="connsiteX6" fmla="*/ 2440507 w 11621460"/>
              <a:gd name="connsiteY6" fmla="*/ 0 h 2839317"/>
              <a:gd name="connsiteX7" fmla="*/ 2905365 w 11621460"/>
              <a:gd name="connsiteY7" fmla="*/ 0 h 2839317"/>
              <a:gd name="connsiteX8" fmla="*/ 3137794 w 11621460"/>
              <a:gd name="connsiteY8" fmla="*/ 0 h 2839317"/>
              <a:gd name="connsiteX9" fmla="*/ 3951296 w 11621460"/>
              <a:gd name="connsiteY9" fmla="*/ 0 h 2839317"/>
              <a:gd name="connsiteX10" fmla="*/ 4764799 w 11621460"/>
              <a:gd name="connsiteY10" fmla="*/ 0 h 2839317"/>
              <a:gd name="connsiteX11" fmla="*/ 5345872 w 11621460"/>
              <a:gd name="connsiteY11" fmla="*/ 0 h 2839317"/>
              <a:gd name="connsiteX12" fmla="*/ 5578301 w 11621460"/>
              <a:gd name="connsiteY12" fmla="*/ 0 h 2839317"/>
              <a:gd name="connsiteX13" fmla="*/ 6275588 w 11621460"/>
              <a:gd name="connsiteY13" fmla="*/ 0 h 2839317"/>
              <a:gd name="connsiteX14" fmla="*/ 6740447 w 11621460"/>
              <a:gd name="connsiteY14" fmla="*/ 0 h 2839317"/>
              <a:gd name="connsiteX15" fmla="*/ 7437734 w 11621460"/>
              <a:gd name="connsiteY15" fmla="*/ 0 h 2839317"/>
              <a:gd name="connsiteX16" fmla="*/ 8018807 w 11621460"/>
              <a:gd name="connsiteY16" fmla="*/ 0 h 2839317"/>
              <a:gd name="connsiteX17" fmla="*/ 8716095 w 11621460"/>
              <a:gd name="connsiteY17" fmla="*/ 0 h 2839317"/>
              <a:gd name="connsiteX18" fmla="*/ 9064739 w 11621460"/>
              <a:gd name="connsiteY18" fmla="*/ 0 h 2839317"/>
              <a:gd name="connsiteX19" fmla="*/ 9878241 w 11621460"/>
              <a:gd name="connsiteY19" fmla="*/ 0 h 2839317"/>
              <a:gd name="connsiteX20" fmla="*/ 10459314 w 11621460"/>
              <a:gd name="connsiteY20" fmla="*/ 0 h 2839317"/>
              <a:gd name="connsiteX21" fmla="*/ 10691743 w 11621460"/>
              <a:gd name="connsiteY21" fmla="*/ 0 h 2839317"/>
              <a:gd name="connsiteX22" fmla="*/ 11621460 w 11621460"/>
              <a:gd name="connsiteY22" fmla="*/ 0 h 2839317"/>
              <a:gd name="connsiteX23" fmla="*/ 11621460 w 11621460"/>
              <a:gd name="connsiteY23" fmla="*/ 624650 h 2839317"/>
              <a:gd name="connsiteX24" fmla="*/ 11621460 w 11621460"/>
              <a:gd name="connsiteY24" fmla="*/ 1107334 h 2839317"/>
              <a:gd name="connsiteX25" fmla="*/ 11621460 w 11621460"/>
              <a:gd name="connsiteY25" fmla="*/ 1618411 h 2839317"/>
              <a:gd name="connsiteX26" fmla="*/ 11621460 w 11621460"/>
              <a:gd name="connsiteY26" fmla="*/ 2243060 h 2839317"/>
              <a:gd name="connsiteX27" fmla="*/ 11621460 w 11621460"/>
              <a:gd name="connsiteY27" fmla="*/ 2839317 h 2839317"/>
              <a:gd name="connsiteX28" fmla="*/ 11040387 w 11621460"/>
              <a:gd name="connsiteY28" fmla="*/ 2839317 h 2839317"/>
              <a:gd name="connsiteX29" fmla="*/ 10691743 w 11621460"/>
              <a:gd name="connsiteY29" fmla="*/ 2839317 h 2839317"/>
              <a:gd name="connsiteX30" fmla="*/ 10343099 w 11621460"/>
              <a:gd name="connsiteY30" fmla="*/ 2839317 h 2839317"/>
              <a:gd name="connsiteX31" fmla="*/ 9529597 w 11621460"/>
              <a:gd name="connsiteY31" fmla="*/ 2839317 h 2839317"/>
              <a:gd name="connsiteX32" fmla="*/ 8716095 w 11621460"/>
              <a:gd name="connsiteY32" fmla="*/ 2839317 h 2839317"/>
              <a:gd name="connsiteX33" fmla="*/ 7902593 w 11621460"/>
              <a:gd name="connsiteY33" fmla="*/ 2839317 h 2839317"/>
              <a:gd name="connsiteX34" fmla="*/ 7321520 w 11621460"/>
              <a:gd name="connsiteY34" fmla="*/ 2839317 h 2839317"/>
              <a:gd name="connsiteX35" fmla="*/ 6508018 w 11621460"/>
              <a:gd name="connsiteY35" fmla="*/ 2839317 h 2839317"/>
              <a:gd name="connsiteX36" fmla="*/ 5810730 w 11621460"/>
              <a:gd name="connsiteY36" fmla="*/ 2839317 h 2839317"/>
              <a:gd name="connsiteX37" fmla="*/ 5462086 w 11621460"/>
              <a:gd name="connsiteY37" fmla="*/ 2839317 h 2839317"/>
              <a:gd name="connsiteX38" fmla="*/ 4997228 w 11621460"/>
              <a:gd name="connsiteY38" fmla="*/ 2839317 h 2839317"/>
              <a:gd name="connsiteX39" fmla="*/ 4532369 w 11621460"/>
              <a:gd name="connsiteY39" fmla="*/ 2839317 h 2839317"/>
              <a:gd name="connsiteX40" fmla="*/ 3835082 w 11621460"/>
              <a:gd name="connsiteY40" fmla="*/ 2839317 h 2839317"/>
              <a:gd name="connsiteX41" fmla="*/ 3137794 w 11621460"/>
              <a:gd name="connsiteY41" fmla="*/ 2839317 h 2839317"/>
              <a:gd name="connsiteX42" fmla="*/ 2905365 w 11621460"/>
              <a:gd name="connsiteY42" fmla="*/ 2839317 h 2839317"/>
              <a:gd name="connsiteX43" fmla="*/ 2091863 w 11621460"/>
              <a:gd name="connsiteY43" fmla="*/ 2839317 h 2839317"/>
              <a:gd name="connsiteX44" fmla="*/ 1278361 w 11621460"/>
              <a:gd name="connsiteY44" fmla="*/ 2839317 h 2839317"/>
              <a:gd name="connsiteX45" fmla="*/ 1045931 w 11621460"/>
              <a:gd name="connsiteY45" fmla="*/ 2839317 h 2839317"/>
              <a:gd name="connsiteX46" fmla="*/ 0 w 11621460"/>
              <a:gd name="connsiteY46" fmla="*/ 2839317 h 2839317"/>
              <a:gd name="connsiteX47" fmla="*/ 0 w 11621460"/>
              <a:gd name="connsiteY47" fmla="*/ 2328240 h 2839317"/>
              <a:gd name="connsiteX48" fmla="*/ 0 w 11621460"/>
              <a:gd name="connsiteY48" fmla="*/ 1731983 h 2839317"/>
              <a:gd name="connsiteX49" fmla="*/ 0 w 11621460"/>
              <a:gd name="connsiteY49" fmla="*/ 1135727 h 2839317"/>
              <a:gd name="connsiteX50" fmla="*/ 0 w 11621460"/>
              <a:gd name="connsiteY50" fmla="*/ 624650 h 2839317"/>
              <a:gd name="connsiteX51" fmla="*/ 0 w 11621460"/>
              <a:gd name="connsiteY51" fmla="*/ 0 h 283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621460" h="2839317" fill="none" extrusionOk="0">
                <a:moveTo>
                  <a:pt x="0" y="0"/>
                </a:moveTo>
                <a:cubicBezTo>
                  <a:pt x="118362" y="-21494"/>
                  <a:pt x="276269" y="40670"/>
                  <a:pt x="348644" y="0"/>
                </a:cubicBezTo>
                <a:cubicBezTo>
                  <a:pt x="421019" y="-40670"/>
                  <a:pt x="684814" y="21514"/>
                  <a:pt x="813502" y="0"/>
                </a:cubicBezTo>
                <a:cubicBezTo>
                  <a:pt x="942190" y="-21514"/>
                  <a:pt x="1034001" y="21578"/>
                  <a:pt x="1162146" y="0"/>
                </a:cubicBezTo>
                <a:cubicBezTo>
                  <a:pt x="1290291" y="-21578"/>
                  <a:pt x="1590691" y="43325"/>
                  <a:pt x="1975648" y="0"/>
                </a:cubicBezTo>
                <a:cubicBezTo>
                  <a:pt x="2360605" y="-43325"/>
                  <a:pt x="2156525" y="9592"/>
                  <a:pt x="2208077" y="0"/>
                </a:cubicBezTo>
                <a:cubicBezTo>
                  <a:pt x="2259629" y="-9592"/>
                  <a:pt x="2353303" y="21356"/>
                  <a:pt x="2440507" y="0"/>
                </a:cubicBezTo>
                <a:cubicBezTo>
                  <a:pt x="2527711" y="-21356"/>
                  <a:pt x="2759790" y="19652"/>
                  <a:pt x="2905365" y="0"/>
                </a:cubicBezTo>
                <a:cubicBezTo>
                  <a:pt x="3050940" y="-19652"/>
                  <a:pt x="3079350" y="15175"/>
                  <a:pt x="3137794" y="0"/>
                </a:cubicBezTo>
                <a:cubicBezTo>
                  <a:pt x="3196238" y="-15175"/>
                  <a:pt x="3604876" y="86742"/>
                  <a:pt x="3951296" y="0"/>
                </a:cubicBezTo>
                <a:cubicBezTo>
                  <a:pt x="4297716" y="-86742"/>
                  <a:pt x="4488559" y="93347"/>
                  <a:pt x="4764799" y="0"/>
                </a:cubicBezTo>
                <a:cubicBezTo>
                  <a:pt x="5041039" y="-93347"/>
                  <a:pt x="5132813" y="51675"/>
                  <a:pt x="5345872" y="0"/>
                </a:cubicBezTo>
                <a:cubicBezTo>
                  <a:pt x="5558931" y="-51675"/>
                  <a:pt x="5496982" y="19734"/>
                  <a:pt x="5578301" y="0"/>
                </a:cubicBezTo>
                <a:cubicBezTo>
                  <a:pt x="5659620" y="-19734"/>
                  <a:pt x="6118111" y="78235"/>
                  <a:pt x="6275588" y="0"/>
                </a:cubicBezTo>
                <a:cubicBezTo>
                  <a:pt x="6433065" y="-78235"/>
                  <a:pt x="6614948" y="33956"/>
                  <a:pt x="6740447" y="0"/>
                </a:cubicBezTo>
                <a:cubicBezTo>
                  <a:pt x="6865946" y="-33956"/>
                  <a:pt x="7208953" y="46447"/>
                  <a:pt x="7437734" y="0"/>
                </a:cubicBezTo>
                <a:cubicBezTo>
                  <a:pt x="7666515" y="-46447"/>
                  <a:pt x="7892370" y="34594"/>
                  <a:pt x="8018807" y="0"/>
                </a:cubicBezTo>
                <a:cubicBezTo>
                  <a:pt x="8145244" y="-34594"/>
                  <a:pt x="8390875" y="58788"/>
                  <a:pt x="8716095" y="0"/>
                </a:cubicBezTo>
                <a:cubicBezTo>
                  <a:pt x="9041315" y="-58788"/>
                  <a:pt x="8901499" y="30515"/>
                  <a:pt x="9064739" y="0"/>
                </a:cubicBezTo>
                <a:cubicBezTo>
                  <a:pt x="9227979" y="-30515"/>
                  <a:pt x="9569704" y="6177"/>
                  <a:pt x="9878241" y="0"/>
                </a:cubicBezTo>
                <a:cubicBezTo>
                  <a:pt x="10186778" y="-6177"/>
                  <a:pt x="10322853" y="20250"/>
                  <a:pt x="10459314" y="0"/>
                </a:cubicBezTo>
                <a:cubicBezTo>
                  <a:pt x="10595775" y="-20250"/>
                  <a:pt x="10625589" y="17094"/>
                  <a:pt x="10691743" y="0"/>
                </a:cubicBezTo>
                <a:cubicBezTo>
                  <a:pt x="10757897" y="-17094"/>
                  <a:pt x="11199018" y="58906"/>
                  <a:pt x="11621460" y="0"/>
                </a:cubicBezTo>
                <a:cubicBezTo>
                  <a:pt x="11683189" y="182861"/>
                  <a:pt x="11577590" y="455722"/>
                  <a:pt x="11621460" y="624650"/>
                </a:cubicBezTo>
                <a:cubicBezTo>
                  <a:pt x="11665330" y="793578"/>
                  <a:pt x="11570387" y="945166"/>
                  <a:pt x="11621460" y="1107334"/>
                </a:cubicBezTo>
                <a:cubicBezTo>
                  <a:pt x="11672533" y="1269502"/>
                  <a:pt x="11570730" y="1509440"/>
                  <a:pt x="11621460" y="1618411"/>
                </a:cubicBezTo>
                <a:cubicBezTo>
                  <a:pt x="11672190" y="1727382"/>
                  <a:pt x="11566659" y="1969359"/>
                  <a:pt x="11621460" y="2243060"/>
                </a:cubicBezTo>
                <a:cubicBezTo>
                  <a:pt x="11676261" y="2516761"/>
                  <a:pt x="11567072" y="2544752"/>
                  <a:pt x="11621460" y="2839317"/>
                </a:cubicBezTo>
                <a:cubicBezTo>
                  <a:pt x="11442250" y="2852684"/>
                  <a:pt x="11213719" y="2797147"/>
                  <a:pt x="11040387" y="2839317"/>
                </a:cubicBezTo>
                <a:cubicBezTo>
                  <a:pt x="10867055" y="2881487"/>
                  <a:pt x="10774145" y="2832831"/>
                  <a:pt x="10691743" y="2839317"/>
                </a:cubicBezTo>
                <a:cubicBezTo>
                  <a:pt x="10609341" y="2845803"/>
                  <a:pt x="10499197" y="2809611"/>
                  <a:pt x="10343099" y="2839317"/>
                </a:cubicBezTo>
                <a:cubicBezTo>
                  <a:pt x="10187001" y="2869023"/>
                  <a:pt x="9796506" y="2774602"/>
                  <a:pt x="9529597" y="2839317"/>
                </a:cubicBezTo>
                <a:cubicBezTo>
                  <a:pt x="9262688" y="2904032"/>
                  <a:pt x="8903834" y="2753158"/>
                  <a:pt x="8716095" y="2839317"/>
                </a:cubicBezTo>
                <a:cubicBezTo>
                  <a:pt x="8528356" y="2925476"/>
                  <a:pt x="8265720" y="2830099"/>
                  <a:pt x="7902593" y="2839317"/>
                </a:cubicBezTo>
                <a:cubicBezTo>
                  <a:pt x="7539466" y="2848535"/>
                  <a:pt x="7482967" y="2789424"/>
                  <a:pt x="7321520" y="2839317"/>
                </a:cubicBezTo>
                <a:cubicBezTo>
                  <a:pt x="7160073" y="2889210"/>
                  <a:pt x="6732088" y="2751667"/>
                  <a:pt x="6508018" y="2839317"/>
                </a:cubicBezTo>
                <a:cubicBezTo>
                  <a:pt x="6283948" y="2926967"/>
                  <a:pt x="6002415" y="2837885"/>
                  <a:pt x="5810730" y="2839317"/>
                </a:cubicBezTo>
                <a:cubicBezTo>
                  <a:pt x="5619045" y="2840749"/>
                  <a:pt x="5561493" y="2801778"/>
                  <a:pt x="5462086" y="2839317"/>
                </a:cubicBezTo>
                <a:cubicBezTo>
                  <a:pt x="5362679" y="2876856"/>
                  <a:pt x="5228103" y="2786269"/>
                  <a:pt x="4997228" y="2839317"/>
                </a:cubicBezTo>
                <a:cubicBezTo>
                  <a:pt x="4766353" y="2892365"/>
                  <a:pt x="4738162" y="2790355"/>
                  <a:pt x="4532369" y="2839317"/>
                </a:cubicBezTo>
                <a:cubicBezTo>
                  <a:pt x="4326576" y="2888279"/>
                  <a:pt x="3982191" y="2795300"/>
                  <a:pt x="3835082" y="2839317"/>
                </a:cubicBezTo>
                <a:cubicBezTo>
                  <a:pt x="3687973" y="2883334"/>
                  <a:pt x="3326316" y="2807681"/>
                  <a:pt x="3137794" y="2839317"/>
                </a:cubicBezTo>
                <a:cubicBezTo>
                  <a:pt x="2949272" y="2870953"/>
                  <a:pt x="3012250" y="2836044"/>
                  <a:pt x="2905365" y="2839317"/>
                </a:cubicBezTo>
                <a:cubicBezTo>
                  <a:pt x="2798480" y="2842590"/>
                  <a:pt x="2324630" y="2757398"/>
                  <a:pt x="2091863" y="2839317"/>
                </a:cubicBezTo>
                <a:cubicBezTo>
                  <a:pt x="1859096" y="2921236"/>
                  <a:pt x="1617191" y="2811732"/>
                  <a:pt x="1278361" y="2839317"/>
                </a:cubicBezTo>
                <a:cubicBezTo>
                  <a:pt x="939531" y="2866902"/>
                  <a:pt x="1116306" y="2812398"/>
                  <a:pt x="1045931" y="2839317"/>
                </a:cubicBezTo>
                <a:cubicBezTo>
                  <a:pt x="975556" y="2866236"/>
                  <a:pt x="373755" y="2786803"/>
                  <a:pt x="0" y="2839317"/>
                </a:cubicBezTo>
                <a:cubicBezTo>
                  <a:pt x="-48077" y="2664962"/>
                  <a:pt x="45018" y="2434125"/>
                  <a:pt x="0" y="2328240"/>
                </a:cubicBezTo>
                <a:cubicBezTo>
                  <a:pt x="-45018" y="2222355"/>
                  <a:pt x="4865" y="1915744"/>
                  <a:pt x="0" y="1731983"/>
                </a:cubicBezTo>
                <a:cubicBezTo>
                  <a:pt x="-4865" y="1548222"/>
                  <a:pt x="32014" y="1297180"/>
                  <a:pt x="0" y="1135727"/>
                </a:cubicBezTo>
                <a:cubicBezTo>
                  <a:pt x="-32014" y="974274"/>
                  <a:pt x="51289" y="838909"/>
                  <a:pt x="0" y="624650"/>
                </a:cubicBezTo>
                <a:cubicBezTo>
                  <a:pt x="-51289" y="410391"/>
                  <a:pt x="67354" y="154792"/>
                  <a:pt x="0" y="0"/>
                </a:cubicBezTo>
                <a:close/>
              </a:path>
              <a:path w="11621460" h="2839317" stroke="0" extrusionOk="0">
                <a:moveTo>
                  <a:pt x="0" y="0"/>
                </a:moveTo>
                <a:cubicBezTo>
                  <a:pt x="244908" y="-79570"/>
                  <a:pt x="420562" y="62025"/>
                  <a:pt x="813502" y="0"/>
                </a:cubicBezTo>
                <a:cubicBezTo>
                  <a:pt x="1206442" y="-62025"/>
                  <a:pt x="1276206" y="60253"/>
                  <a:pt x="1627004" y="0"/>
                </a:cubicBezTo>
                <a:cubicBezTo>
                  <a:pt x="1977802" y="-60253"/>
                  <a:pt x="1984170" y="13753"/>
                  <a:pt x="2091863" y="0"/>
                </a:cubicBezTo>
                <a:cubicBezTo>
                  <a:pt x="2199556" y="-13753"/>
                  <a:pt x="2434282" y="41514"/>
                  <a:pt x="2672936" y="0"/>
                </a:cubicBezTo>
                <a:cubicBezTo>
                  <a:pt x="2911590" y="-41514"/>
                  <a:pt x="3230678" y="70671"/>
                  <a:pt x="3486438" y="0"/>
                </a:cubicBezTo>
                <a:cubicBezTo>
                  <a:pt x="3742198" y="-70671"/>
                  <a:pt x="3739683" y="6046"/>
                  <a:pt x="3835082" y="0"/>
                </a:cubicBezTo>
                <a:cubicBezTo>
                  <a:pt x="3930481" y="-6046"/>
                  <a:pt x="4296090" y="45268"/>
                  <a:pt x="4416155" y="0"/>
                </a:cubicBezTo>
                <a:cubicBezTo>
                  <a:pt x="4536220" y="-45268"/>
                  <a:pt x="4683119" y="41988"/>
                  <a:pt x="4881013" y="0"/>
                </a:cubicBezTo>
                <a:cubicBezTo>
                  <a:pt x="5078907" y="-41988"/>
                  <a:pt x="5330489" y="53465"/>
                  <a:pt x="5578301" y="0"/>
                </a:cubicBezTo>
                <a:cubicBezTo>
                  <a:pt x="5826113" y="-53465"/>
                  <a:pt x="5877828" y="38347"/>
                  <a:pt x="6043159" y="0"/>
                </a:cubicBezTo>
                <a:cubicBezTo>
                  <a:pt x="6208490" y="-38347"/>
                  <a:pt x="6413928" y="35375"/>
                  <a:pt x="6624232" y="0"/>
                </a:cubicBezTo>
                <a:cubicBezTo>
                  <a:pt x="6834536" y="-35375"/>
                  <a:pt x="6868509" y="2904"/>
                  <a:pt x="6972876" y="0"/>
                </a:cubicBezTo>
                <a:cubicBezTo>
                  <a:pt x="7077243" y="-2904"/>
                  <a:pt x="7574362" y="65177"/>
                  <a:pt x="7786378" y="0"/>
                </a:cubicBezTo>
                <a:cubicBezTo>
                  <a:pt x="7998394" y="-65177"/>
                  <a:pt x="8033144" y="11259"/>
                  <a:pt x="8135022" y="0"/>
                </a:cubicBezTo>
                <a:cubicBezTo>
                  <a:pt x="8236900" y="-11259"/>
                  <a:pt x="8314692" y="22880"/>
                  <a:pt x="8483666" y="0"/>
                </a:cubicBezTo>
                <a:cubicBezTo>
                  <a:pt x="8652640" y="-22880"/>
                  <a:pt x="8789060" y="18057"/>
                  <a:pt x="8948524" y="0"/>
                </a:cubicBezTo>
                <a:cubicBezTo>
                  <a:pt x="9107988" y="-18057"/>
                  <a:pt x="9369625" y="76803"/>
                  <a:pt x="9645812" y="0"/>
                </a:cubicBezTo>
                <a:cubicBezTo>
                  <a:pt x="9921999" y="-76803"/>
                  <a:pt x="10004154" y="44014"/>
                  <a:pt x="10343099" y="0"/>
                </a:cubicBezTo>
                <a:cubicBezTo>
                  <a:pt x="10682044" y="-44014"/>
                  <a:pt x="10725840" y="66102"/>
                  <a:pt x="11040387" y="0"/>
                </a:cubicBezTo>
                <a:cubicBezTo>
                  <a:pt x="11354934" y="-66102"/>
                  <a:pt x="11482534" y="28520"/>
                  <a:pt x="11621460" y="0"/>
                </a:cubicBezTo>
                <a:cubicBezTo>
                  <a:pt x="11644611" y="192408"/>
                  <a:pt x="11600138" y="489019"/>
                  <a:pt x="11621460" y="624650"/>
                </a:cubicBezTo>
                <a:cubicBezTo>
                  <a:pt x="11642782" y="760281"/>
                  <a:pt x="11576472" y="936738"/>
                  <a:pt x="11621460" y="1220906"/>
                </a:cubicBezTo>
                <a:cubicBezTo>
                  <a:pt x="11666448" y="1505074"/>
                  <a:pt x="11601635" y="1559359"/>
                  <a:pt x="11621460" y="1703590"/>
                </a:cubicBezTo>
                <a:cubicBezTo>
                  <a:pt x="11641285" y="1847821"/>
                  <a:pt x="11612474" y="2087341"/>
                  <a:pt x="11621460" y="2243060"/>
                </a:cubicBezTo>
                <a:cubicBezTo>
                  <a:pt x="11630446" y="2398779"/>
                  <a:pt x="11584691" y="2681469"/>
                  <a:pt x="11621460" y="2839317"/>
                </a:cubicBezTo>
                <a:cubicBezTo>
                  <a:pt x="11513828" y="2839455"/>
                  <a:pt x="11359305" y="2828699"/>
                  <a:pt x="11272816" y="2839317"/>
                </a:cubicBezTo>
                <a:cubicBezTo>
                  <a:pt x="11186327" y="2849935"/>
                  <a:pt x="10969951" y="2789486"/>
                  <a:pt x="10807958" y="2839317"/>
                </a:cubicBezTo>
                <a:cubicBezTo>
                  <a:pt x="10645965" y="2889148"/>
                  <a:pt x="10350678" y="2761566"/>
                  <a:pt x="9994456" y="2839317"/>
                </a:cubicBezTo>
                <a:cubicBezTo>
                  <a:pt x="9638234" y="2917068"/>
                  <a:pt x="9484755" y="2785569"/>
                  <a:pt x="9180953" y="2839317"/>
                </a:cubicBezTo>
                <a:cubicBezTo>
                  <a:pt x="8877151" y="2893065"/>
                  <a:pt x="8707231" y="2814860"/>
                  <a:pt x="8483666" y="2839317"/>
                </a:cubicBezTo>
                <a:cubicBezTo>
                  <a:pt x="8260101" y="2863774"/>
                  <a:pt x="8360621" y="2829432"/>
                  <a:pt x="8251237" y="2839317"/>
                </a:cubicBezTo>
                <a:cubicBezTo>
                  <a:pt x="8141853" y="2849202"/>
                  <a:pt x="7819858" y="2794061"/>
                  <a:pt x="7437734" y="2839317"/>
                </a:cubicBezTo>
                <a:cubicBezTo>
                  <a:pt x="7055610" y="2884573"/>
                  <a:pt x="7244231" y="2813385"/>
                  <a:pt x="7089091" y="2839317"/>
                </a:cubicBezTo>
                <a:cubicBezTo>
                  <a:pt x="6933951" y="2865249"/>
                  <a:pt x="6823845" y="2817392"/>
                  <a:pt x="6624232" y="2839317"/>
                </a:cubicBezTo>
                <a:cubicBezTo>
                  <a:pt x="6424619" y="2861242"/>
                  <a:pt x="6199985" y="2802599"/>
                  <a:pt x="6043159" y="2839317"/>
                </a:cubicBezTo>
                <a:cubicBezTo>
                  <a:pt x="5886333" y="2876035"/>
                  <a:pt x="5709252" y="2809237"/>
                  <a:pt x="5578301" y="2839317"/>
                </a:cubicBezTo>
                <a:cubicBezTo>
                  <a:pt x="5447350" y="2869397"/>
                  <a:pt x="5435702" y="2814583"/>
                  <a:pt x="5345872" y="2839317"/>
                </a:cubicBezTo>
                <a:cubicBezTo>
                  <a:pt x="5256042" y="2864051"/>
                  <a:pt x="5222303" y="2834782"/>
                  <a:pt x="5113442" y="2839317"/>
                </a:cubicBezTo>
                <a:cubicBezTo>
                  <a:pt x="5004581" y="2843852"/>
                  <a:pt x="4956449" y="2831556"/>
                  <a:pt x="4881013" y="2839317"/>
                </a:cubicBezTo>
                <a:cubicBezTo>
                  <a:pt x="4805577" y="2847078"/>
                  <a:pt x="4637211" y="2835600"/>
                  <a:pt x="4532369" y="2839317"/>
                </a:cubicBezTo>
                <a:cubicBezTo>
                  <a:pt x="4427527" y="2843034"/>
                  <a:pt x="4344339" y="2833387"/>
                  <a:pt x="4183726" y="2839317"/>
                </a:cubicBezTo>
                <a:cubicBezTo>
                  <a:pt x="4023113" y="2845247"/>
                  <a:pt x="3780177" y="2815106"/>
                  <a:pt x="3486438" y="2839317"/>
                </a:cubicBezTo>
                <a:cubicBezTo>
                  <a:pt x="3192699" y="2863528"/>
                  <a:pt x="3116223" y="2822594"/>
                  <a:pt x="2789150" y="2839317"/>
                </a:cubicBezTo>
                <a:cubicBezTo>
                  <a:pt x="2462077" y="2856040"/>
                  <a:pt x="2294378" y="2820476"/>
                  <a:pt x="2091863" y="2839317"/>
                </a:cubicBezTo>
                <a:cubicBezTo>
                  <a:pt x="1889348" y="2858158"/>
                  <a:pt x="1714857" y="2838616"/>
                  <a:pt x="1394575" y="2839317"/>
                </a:cubicBezTo>
                <a:cubicBezTo>
                  <a:pt x="1074293" y="2840018"/>
                  <a:pt x="1271981" y="2818668"/>
                  <a:pt x="1162146" y="2839317"/>
                </a:cubicBezTo>
                <a:cubicBezTo>
                  <a:pt x="1052311" y="2859966"/>
                  <a:pt x="905903" y="2801560"/>
                  <a:pt x="697288" y="2839317"/>
                </a:cubicBezTo>
                <a:cubicBezTo>
                  <a:pt x="488673" y="2877074"/>
                  <a:pt x="194502" y="2814408"/>
                  <a:pt x="0" y="2839317"/>
                </a:cubicBezTo>
                <a:cubicBezTo>
                  <a:pt x="-43772" y="2690193"/>
                  <a:pt x="34950" y="2431452"/>
                  <a:pt x="0" y="2214667"/>
                </a:cubicBezTo>
                <a:cubicBezTo>
                  <a:pt x="-34950" y="1997882"/>
                  <a:pt x="52835" y="1895878"/>
                  <a:pt x="0" y="1731983"/>
                </a:cubicBezTo>
                <a:cubicBezTo>
                  <a:pt x="-52835" y="1568088"/>
                  <a:pt x="24807" y="1287941"/>
                  <a:pt x="0" y="1164120"/>
                </a:cubicBezTo>
                <a:cubicBezTo>
                  <a:pt x="-24807" y="1040299"/>
                  <a:pt x="38805" y="757568"/>
                  <a:pt x="0" y="653043"/>
                </a:cubicBezTo>
                <a:cubicBezTo>
                  <a:pt x="-38805" y="548518"/>
                  <a:pt x="983" y="142439"/>
                  <a:pt x="0" y="0"/>
                </a:cubicBezTo>
                <a:close/>
              </a:path>
            </a:pathLst>
          </a:custGeom>
          <a:solidFill>
            <a:schemeClr val="accent1">
              <a:lumMod val="75000"/>
            </a:schemeClr>
          </a:solidFill>
          <a:ln w="57150">
            <a:solidFill>
              <a:schemeClr val="bg1"/>
            </a:solidFill>
            <a:prstDash val="dash"/>
            <a:extLst>
              <a:ext uri="{C807C97D-BFC1-408E-A445-0C87EB9F89A2}">
                <ask:lineSketchStyleProps xmlns:ask="http://schemas.microsoft.com/office/drawing/2018/sketchyshapes" sd="3897367491">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0" lang="en-US" sz="7200" b="0" i="0" u="none" strike="noStrike" kern="1200" cap="none" spc="0" normalizeH="0" baseline="0" noProof="0" dirty="0">
              <a:ln>
                <a:noFill/>
              </a:ln>
              <a:solidFill>
                <a:schemeClr val="bg1"/>
              </a:solidFill>
              <a:effectLst/>
              <a:uLnTx/>
              <a:uFillTx/>
              <a:latin typeface="Algerian" panose="04020705040A02060702" pitchFamily="82" charset="0"/>
              <a:ea typeface="+mj-ea"/>
              <a:cs typeface="+mj-cs"/>
            </a:endParaRPr>
          </a:p>
          <a:p>
            <a:pPr algn="ctr"/>
            <a:r>
              <a:rPr kumimoji="0" lang="en-US" sz="7200" b="0" i="0" u="none" strike="noStrike" kern="1200" cap="none" spc="0" normalizeH="0" baseline="0" noProof="0" dirty="0">
                <a:ln>
                  <a:noFill/>
                </a:ln>
                <a:solidFill>
                  <a:schemeClr val="bg1"/>
                </a:solidFill>
                <a:effectLst/>
                <a:uLnTx/>
                <a:uFillTx/>
                <a:latin typeface="Algerian" panose="04020705040A02060702" pitchFamily="82" charset="0"/>
                <a:ea typeface="+mj-ea"/>
                <a:cs typeface="+mj-cs"/>
              </a:rPr>
              <a:t>“</a:t>
            </a:r>
            <a:r>
              <a:rPr lang="en-US" sz="7200" dirty="0">
                <a:solidFill>
                  <a:schemeClr val="bg1"/>
                </a:solidFill>
                <a:latin typeface="Algerian" panose="04020705040A02060702" pitchFamily="82" charset="0"/>
                <a:ea typeface="+mj-ea"/>
                <a:cs typeface="+mj-cs"/>
              </a:rPr>
              <a:t>The Progression Of Praise!</a:t>
            </a:r>
            <a:r>
              <a:rPr kumimoji="0" lang="en-US" sz="7200" b="0" i="0" u="none" strike="noStrike" kern="1200" cap="none" spc="0" normalizeH="0" baseline="0" noProof="0" dirty="0">
                <a:ln>
                  <a:noFill/>
                </a:ln>
                <a:solidFill>
                  <a:schemeClr val="bg1"/>
                </a:solidFill>
                <a:effectLst/>
                <a:uLnTx/>
                <a:uFillTx/>
                <a:latin typeface="Algerian" panose="04020705040A02060702" pitchFamily="82" charset="0"/>
                <a:ea typeface="+mj-ea"/>
                <a:cs typeface="+mj-cs"/>
              </a:rPr>
              <a:t>”</a:t>
            </a:r>
            <a:br>
              <a:rPr kumimoji="0" lang="en-US" sz="7200" b="0" i="0" u="none" strike="noStrike" kern="1200" cap="none" spc="0" normalizeH="0" baseline="0" noProof="0" dirty="0">
                <a:ln>
                  <a:noFill/>
                </a:ln>
                <a:solidFill>
                  <a:schemeClr val="tx1"/>
                </a:solidFill>
                <a:effectLst/>
                <a:uLnTx/>
                <a:uFillTx/>
                <a:latin typeface="Algerian" panose="04020705040A02060702" pitchFamily="82" charset="0"/>
                <a:ea typeface="+mj-ea"/>
                <a:cs typeface="+mj-cs"/>
              </a:rPr>
            </a:br>
            <a:endParaRPr lang="en-US" sz="7200" dirty="0">
              <a:solidFill>
                <a:schemeClr val="tx1"/>
              </a:solidFill>
              <a:latin typeface="Algerian" panose="04020705040A02060702" pitchFamily="82" charset="0"/>
            </a:endParaRPr>
          </a:p>
        </p:txBody>
      </p:sp>
    </p:spTree>
    <p:extLst>
      <p:ext uri="{BB962C8B-B14F-4D97-AF65-F5344CB8AC3E}">
        <p14:creationId xmlns:p14="http://schemas.microsoft.com/office/powerpoint/2010/main" val="2087015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3B143-9A39-C0EE-4D0E-5674F683CCB0}"/>
            </a:ext>
          </a:extLst>
        </p:cNvPr>
        <p:cNvGrpSpPr/>
        <p:nvPr/>
      </p:nvGrpSpPr>
      <p:grpSpPr>
        <a:xfrm>
          <a:off x="0" y="0"/>
          <a:ext cx="0" cy="0"/>
          <a:chOff x="0" y="0"/>
          <a:chExt cx="0" cy="0"/>
        </a:xfrm>
      </p:grpSpPr>
      <p:pic>
        <p:nvPicPr>
          <p:cNvPr id="7" name="Picture 6" descr="A group of hands raised in the air&#10;&#10;AI-generated content may be incorrect.">
            <a:extLst>
              <a:ext uri="{FF2B5EF4-FFF2-40B4-BE49-F238E27FC236}">
                <a16:creationId xmlns:a16="http://schemas.microsoft.com/office/drawing/2014/main" id="{A9C243F4-4002-BE96-9132-975A8C3C4CE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85EAB85D-22FF-DB79-D20A-78F4CD929590}"/>
              </a:ext>
            </a:extLst>
          </p:cNvPr>
          <p:cNvSpPr/>
          <p:nvPr/>
        </p:nvSpPr>
        <p:spPr>
          <a:xfrm>
            <a:off x="219250" y="1792431"/>
            <a:ext cx="11753500" cy="3558886"/>
          </a:xfrm>
          <a:prstGeom prst="rect">
            <a:avLst/>
          </a:prstGeom>
          <a:solidFill>
            <a:schemeClr val="accent1">
              <a:lumMod val="75000"/>
            </a:schemeClr>
          </a:solidFill>
          <a:ln w="57150">
            <a:solidFill>
              <a:schemeClr val="bg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i="1" dirty="0"/>
              <a:t>Barak</a:t>
            </a:r>
            <a:r>
              <a:rPr lang="he-IL" sz="6600" b="1" dirty="0"/>
              <a:t>בָּרַךְ):</a:t>
            </a:r>
            <a:r>
              <a:rPr lang="en-US" sz="6600" b="1" dirty="0"/>
              <a:t> “To Bless”)</a:t>
            </a:r>
            <a:endParaRPr lang="en-US" sz="6600"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3671712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1B0B6-26C9-873B-0181-AFC73724FCBC}"/>
            </a:ext>
          </a:extLst>
        </p:cNvPr>
        <p:cNvGrpSpPr/>
        <p:nvPr/>
      </p:nvGrpSpPr>
      <p:grpSpPr>
        <a:xfrm>
          <a:off x="0" y="0"/>
          <a:ext cx="0" cy="0"/>
          <a:chOff x="0" y="0"/>
          <a:chExt cx="0" cy="0"/>
        </a:xfrm>
      </p:grpSpPr>
      <p:pic>
        <p:nvPicPr>
          <p:cNvPr id="7" name="Picture 6" descr="A red and black background with two pages&#10;&#10;AI-generated content may be incorrect.">
            <a:extLst>
              <a:ext uri="{FF2B5EF4-FFF2-40B4-BE49-F238E27FC236}">
                <a16:creationId xmlns:a16="http://schemas.microsoft.com/office/drawing/2014/main" id="{1B5A0E80-1B50-8670-516A-7C4C1288BDF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D353793D-887A-FE8E-311F-6DADA5764B5E}"/>
              </a:ext>
            </a:extLst>
          </p:cNvPr>
          <p:cNvSpPr/>
          <p:nvPr/>
        </p:nvSpPr>
        <p:spPr>
          <a:xfrm>
            <a:off x="153689" y="394854"/>
            <a:ext cx="12038311" cy="6328064"/>
          </a:xfrm>
          <a:prstGeom prst="rect">
            <a:avLst/>
          </a:prstGeom>
          <a:solidFill>
            <a:srgbClr val="79293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1"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sng" strike="noStrike" kern="1200" cap="none" spc="0" normalizeH="0" baseline="0" noProof="0" dirty="0">
                <a:ln>
                  <a:noFill/>
                </a:ln>
                <a:solidFill>
                  <a:schemeClr val="bg1"/>
                </a:solidFill>
                <a:effectLst/>
                <a:uLnTx/>
                <a:uFillTx/>
                <a:latin typeface="Alasassy Caps" pitchFamily="2" charset="0"/>
              </a:rPr>
              <a:t>Barak</a:t>
            </a:r>
            <a:r>
              <a:rPr kumimoji="0" lang="en-US" sz="3200" b="1" i="0" u="none" strike="noStrike" kern="1200" cap="none" spc="0" normalizeH="0" baseline="0" noProof="0" dirty="0">
                <a:ln>
                  <a:noFill/>
                </a:ln>
                <a:solidFill>
                  <a:schemeClr val="bg1"/>
                </a:solidFill>
                <a:effectLst/>
                <a:uLnTx/>
                <a:uFillTx/>
                <a:latin typeface="Alasassy Caps" pitchFamily="2" charset="0"/>
              </a:rPr>
              <a:t> is the sixth portrait of praise, is a primitive root meaning, “</a:t>
            </a:r>
            <a:r>
              <a:rPr kumimoji="0" lang="en-US" sz="3200" b="1" i="0" u="none" strike="noStrike" kern="1200" cap="none" spc="0" normalizeH="0" baseline="0" noProof="0" dirty="0">
                <a:ln>
                  <a:noFill/>
                </a:ln>
                <a:solidFill>
                  <a:srgbClr val="FFC000"/>
                </a:solidFill>
                <a:effectLst/>
                <a:uLnTx/>
                <a:uFillTx/>
                <a:latin typeface="Alasassy Caps" pitchFamily="2" charset="0"/>
              </a:rPr>
              <a:t>to kneel</a:t>
            </a:r>
            <a:r>
              <a:rPr kumimoji="0" lang="en-US" sz="3200" b="1" i="0" u="none" strike="noStrike" kern="1200" cap="none" spc="0" normalizeH="0" baseline="0" noProof="0" dirty="0">
                <a:ln>
                  <a:noFill/>
                </a:ln>
                <a:solidFill>
                  <a:schemeClr val="bg1"/>
                </a:solidFill>
                <a:effectLst/>
                <a:uLnTx/>
                <a:uFillTx/>
                <a:latin typeface="Alasassy Caps" pitchFamily="2" charset="0"/>
              </a:rPr>
              <a:t>.” By implication, it also means, “</a:t>
            </a:r>
            <a:r>
              <a:rPr kumimoji="0" lang="en-US" sz="3200" b="1" i="0" u="none" strike="noStrike" kern="1200" cap="none" spc="0" normalizeH="0" baseline="0" noProof="0" dirty="0">
                <a:ln>
                  <a:noFill/>
                </a:ln>
                <a:solidFill>
                  <a:srgbClr val="FFC000"/>
                </a:solidFill>
                <a:effectLst/>
                <a:uLnTx/>
                <a:uFillTx/>
                <a:latin typeface="Alasassy Caps" pitchFamily="2" charset="0"/>
              </a:rPr>
              <a:t>to bless God</a:t>
            </a:r>
            <a:r>
              <a:rPr kumimoji="0" lang="en-US" sz="3200" b="1" i="0" u="none" strike="noStrike" kern="1200" cap="none" spc="0" normalizeH="0" baseline="0" noProof="0" dirty="0">
                <a:ln>
                  <a:noFill/>
                </a:ln>
                <a:solidFill>
                  <a:schemeClr val="bg1"/>
                </a:solidFill>
                <a:effectLst/>
                <a:uLnTx/>
                <a:uFillTx/>
                <a:latin typeface="Alasassy Caps" pitchFamily="2" charset="0"/>
              </a:rPr>
              <a:t>,” as in an act of adoration.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none" strike="noStrike" kern="1200" cap="none" spc="0" normalizeH="0" baseline="0" noProof="0" dirty="0">
                <a:ln>
                  <a:noFill/>
                </a:ln>
                <a:solidFill>
                  <a:schemeClr val="bg1"/>
                </a:solidFill>
                <a:effectLst/>
                <a:uLnTx/>
                <a:uFillTx/>
                <a:latin typeface="Alasassy Caps" pitchFamily="2" charset="0"/>
              </a:rPr>
              <a:t>Barak</a:t>
            </a:r>
            <a:r>
              <a:rPr kumimoji="0" lang="en-US" sz="3200" b="1" i="0" u="none" strike="noStrike" kern="1200" cap="none" spc="0" normalizeH="0" baseline="0" noProof="0" dirty="0">
                <a:ln>
                  <a:noFill/>
                </a:ln>
                <a:solidFill>
                  <a:schemeClr val="bg1"/>
                </a:solidFill>
                <a:effectLst/>
                <a:uLnTx/>
                <a:uFillTx/>
                <a:latin typeface="Alasassy Caps" pitchFamily="2" charset="0"/>
              </a:rPr>
              <a:t> therefore carries with it a sense of hushed expectancy and often comes when the Holy Spirit begins to minister, filling the praise that has been offered. In this sense, </a:t>
            </a:r>
            <a:r>
              <a:rPr kumimoji="0" lang="en-US" sz="3200" b="1" i="1" u="none" strike="noStrike" kern="1200" cap="none" spc="0" normalizeH="0" baseline="0" noProof="0" dirty="0" err="1">
                <a:ln>
                  <a:noFill/>
                </a:ln>
                <a:solidFill>
                  <a:schemeClr val="bg1"/>
                </a:solidFill>
                <a:effectLst/>
                <a:uLnTx/>
                <a:uFillTx/>
                <a:latin typeface="Alasassy Caps" pitchFamily="2" charset="0"/>
              </a:rPr>
              <a:t>barak</a:t>
            </a:r>
            <a:r>
              <a:rPr kumimoji="0" lang="en-US" sz="3200" b="1" i="0" u="none" strike="noStrike" kern="1200" cap="none" spc="0" normalizeH="0" baseline="0" noProof="0" dirty="0">
                <a:ln>
                  <a:noFill/>
                </a:ln>
                <a:solidFill>
                  <a:schemeClr val="bg1"/>
                </a:solidFill>
                <a:effectLst/>
                <a:uLnTx/>
                <a:uFillTx/>
                <a:latin typeface="Alasassy Caps" pitchFamily="2" charset="0"/>
              </a:rPr>
              <a:t> is the beginning of God’s response in worship. We stop and wait for God to do something.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3200" b="1" dirty="0">
              <a:solidFill>
                <a:schemeClr val="bg1"/>
              </a:solidFill>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lasassy Caps" pitchFamily="2" charset="0"/>
                <a:ea typeface="+mn-ea"/>
                <a:cs typeface="+mn-cs"/>
              </a:rPr>
              <a:t>Too often, we never reach this stage because we are so busy to God that we give Him little or no chance to speak to us.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chemeClr val="bg1"/>
              </a:solidFill>
              <a:effectLst/>
              <a:uLnTx/>
              <a:uFillTx/>
              <a:latin typeface="Alasassy Caps" pitchFamily="2" charset="0"/>
            </a:endParaRPr>
          </a:p>
        </p:txBody>
      </p:sp>
    </p:spTree>
    <p:extLst>
      <p:ext uri="{BB962C8B-B14F-4D97-AF65-F5344CB8AC3E}">
        <p14:creationId xmlns:p14="http://schemas.microsoft.com/office/powerpoint/2010/main" val="3520169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239A7-2C33-31D2-289F-491ECA0D34BF}"/>
            </a:ext>
          </a:extLst>
        </p:cNvPr>
        <p:cNvGrpSpPr/>
        <p:nvPr/>
      </p:nvGrpSpPr>
      <p:grpSpPr>
        <a:xfrm>
          <a:off x="0" y="0"/>
          <a:ext cx="0" cy="0"/>
          <a:chOff x="0" y="0"/>
          <a:chExt cx="0" cy="0"/>
        </a:xfrm>
      </p:grpSpPr>
      <p:pic>
        <p:nvPicPr>
          <p:cNvPr id="7" name="Picture 6" descr="A red and black background with two pages&#10;&#10;AI-generated content may be incorrect.">
            <a:extLst>
              <a:ext uri="{FF2B5EF4-FFF2-40B4-BE49-F238E27FC236}">
                <a16:creationId xmlns:a16="http://schemas.microsoft.com/office/drawing/2014/main" id="{0AFF3358-33D6-103D-FC38-C4481EE735F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965334DA-7BCC-CB70-8DB4-46B07C52712C}"/>
              </a:ext>
            </a:extLst>
          </p:cNvPr>
          <p:cNvSpPr/>
          <p:nvPr/>
        </p:nvSpPr>
        <p:spPr>
          <a:xfrm>
            <a:off x="99588" y="552261"/>
            <a:ext cx="11995841" cy="6183517"/>
          </a:xfrm>
          <a:prstGeom prst="rect">
            <a:avLst/>
          </a:prstGeom>
          <a:solidFill>
            <a:srgbClr val="79293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dirty="0">
                <a:ln>
                  <a:noFill/>
                </a:ln>
                <a:solidFill>
                  <a:schemeClr val="bg1"/>
                </a:solidFill>
                <a:effectLst/>
                <a:uLnTx/>
                <a:uFillTx/>
                <a:latin typeface="Alasassy Caps" pitchFamily="2" charset="0"/>
              </a:rPr>
              <a:t>When we do this, we miss the prophecy, tongues, words of wisdom, encouragement, and edification that He wants to give us, His beloved children.</a:t>
            </a:r>
          </a:p>
        </p:txBody>
      </p:sp>
      <p:sp>
        <p:nvSpPr>
          <p:cNvPr id="3" name="Speech Bubble: Rectangle 2">
            <a:extLst>
              <a:ext uri="{FF2B5EF4-FFF2-40B4-BE49-F238E27FC236}">
                <a16:creationId xmlns:a16="http://schemas.microsoft.com/office/drawing/2014/main" id="{FB34C4EB-EDBC-353E-FBFF-1B08A42273B6}"/>
              </a:ext>
            </a:extLst>
          </p:cNvPr>
          <p:cNvSpPr/>
          <p:nvPr/>
        </p:nvSpPr>
        <p:spPr>
          <a:xfrm>
            <a:off x="307818" y="1167897"/>
            <a:ext cx="11660863" cy="4780230"/>
          </a:xfrm>
          <a:prstGeom prst="wedgeRectCallou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4296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17EA6-2EBF-477D-A22B-0C3A1709666B}"/>
            </a:ext>
          </a:extLst>
        </p:cNvPr>
        <p:cNvGrpSpPr/>
        <p:nvPr/>
      </p:nvGrpSpPr>
      <p:grpSpPr>
        <a:xfrm>
          <a:off x="0" y="0"/>
          <a:ext cx="0" cy="0"/>
          <a:chOff x="0" y="0"/>
          <a:chExt cx="0" cy="0"/>
        </a:xfrm>
      </p:grpSpPr>
      <p:pic>
        <p:nvPicPr>
          <p:cNvPr id="7" name="Picture 6" descr="A group of hands raised in the air&#10;&#10;AI-generated content may be incorrect.">
            <a:extLst>
              <a:ext uri="{FF2B5EF4-FFF2-40B4-BE49-F238E27FC236}">
                <a16:creationId xmlns:a16="http://schemas.microsoft.com/office/drawing/2014/main" id="{11128D1C-E064-8332-8BD2-138EF7BD0E2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89804CD7-ACE1-4E79-EDAE-D57E3F45ADBF}"/>
              </a:ext>
            </a:extLst>
          </p:cNvPr>
          <p:cNvSpPr/>
          <p:nvPr/>
        </p:nvSpPr>
        <p:spPr>
          <a:xfrm>
            <a:off x="219250" y="1792431"/>
            <a:ext cx="11753500" cy="3558886"/>
          </a:xfrm>
          <a:prstGeom prst="rect">
            <a:avLst/>
          </a:prstGeom>
          <a:solidFill>
            <a:schemeClr val="accent1">
              <a:lumMod val="75000"/>
            </a:schemeClr>
          </a:solidFill>
          <a:ln w="57150">
            <a:solidFill>
              <a:schemeClr val="bg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a:t>Tehillah</a:t>
            </a:r>
            <a:r>
              <a:rPr lang="he-IL" sz="6600" b="1"/>
              <a:t>תְּהִלָּה): </a:t>
            </a:r>
            <a:r>
              <a:rPr lang="en-US" sz="6600" b="1"/>
              <a:t> “To Praise”)</a:t>
            </a:r>
            <a:endParaRPr lang="en-US" sz="6600"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1829662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4FCB6-32E3-3BFB-BAA6-9F8AA448E8E4}"/>
            </a:ext>
          </a:extLst>
        </p:cNvPr>
        <p:cNvGrpSpPr/>
        <p:nvPr/>
      </p:nvGrpSpPr>
      <p:grpSpPr>
        <a:xfrm>
          <a:off x="0" y="0"/>
          <a:ext cx="0" cy="0"/>
          <a:chOff x="0" y="0"/>
          <a:chExt cx="0" cy="0"/>
        </a:xfrm>
      </p:grpSpPr>
      <p:pic>
        <p:nvPicPr>
          <p:cNvPr id="7" name="Picture 6" descr="A red and black background with two pages&#10;&#10;AI-generated content may be incorrect.">
            <a:extLst>
              <a:ext uri="{FF2B5EF4-FFF2-40B4-BE49-F238E27FC236}">
                <a16:creationId xmlns:a16="http://schemas.microsoft.com/office/drawing/2014/main" id="{5A2A73D3-60E6-2D28-57B4-1FC10FBC719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ADF6F0F0-2A53-51FF-C1E8-3A010CEB3B83}"/>
              </a:ext>
            </a:extLst>
          </p:cNvPr>
          <p:cNvSpPr/>
          <p:nvPr/>
        </p:nvSpPr>
        <p:spPr>
          <a:xfrm>
            <a:off x="76844" y="394854"/>
            <a:ext cx="12038311" cy="6328064"/>
          </a:xfrm>
          <a:prstGeom prst="rect">
            <a:avLst/>
          </a:prstGeom>
          <a:solidFill>
            <a:srgbClr val="79293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3600" b="1" i="0" u="none" strike="noStrike" kern="1200" cap="none" spc="0" normalizeH="0" baseline="0" noProof="0" dirty="0">
                <a:ln>
                  <a:noFill/>
                </a:ln>
                <a:solidFill>
                  <a:schemeClr val="bg1"/>
                </a:solidFill>
                <a:effectLst/>
                <a:uLnTx/>
                <a:uFillTx/>
                <a:latin typeface="Alasassy Caps" pitchFamily="2" charset="0"/>
              </a:rPr>
              <a:t>Tehillah is the final dimension of praise.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Alasassy Caps" pitchFamily="2" charset="0"/>
              </a:rPr>
              <a:t>It is based on a root that means “</a:t>
            </a:r>
            <a:r>
              <a:rPr kumimoji="0" lang="en-US" sz="3600" b="1" i="0" u="none" strike="noStrike" kern="1200" cap="none" spc="0" normalizeH="0" baseline="0" noProof="0" dirty="0">
                <a:ln>
                  <a:noFill/>
                </a:ln>
                <a:solidFill>
                  <a:srgbClr val="FFC000"/>
                </a:solidFill>
                <a:effectLst/>
                <a:uLnTx/>
                <a:uFillTx/>
                <a:latin typeface="Alasassy Caps" pitchFamily="2" charset="0"/>
              </a:rPr>
              <a:t>laudation</a:t>
            </a:r>
            <a:r>
              <a:rPr kumimoji="0" lang="en-US" sz="3600" b="1" i="0" u="none" strike="noStrike" kern="1200" cap="none" spc="0" normalizeH="0" baseline="0" noProof="0" dirty="0">
                <a:ln>
                  <a:noFill/>
                </a:ln>
                <a:solidFill>
                  <a:schemeClr val="bg1"/>
                </a:solidFill>
                <a:effectLst/>
                <a:uLnTx/>
                <a:uFillTx/>
                <a:latin typeface="Alasassy Caps" pitchFamily="2" charset="0"/>
              </a:rPr>
              <a:t>,” especially as it refers to hymns (Ps. 40:3), and it speaks of the praiseworthy quality of a person or thing.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Alasassy Caps" pitchFamily="2" charset="0"/>
              </a:rPr>
              <a:t>These songs from the heart and the spirit are given to each individual believer and cannot be learned or duplicated. They are unpremeditated utterances inspired by the Holy Spirit and are </a:t>
            </a:r>
            <a:r>
              <a:rPr kumimoji="0" lang="en-US" sz="3600" b="1" i="0" u="none" strike="noStrike" kern="1200" cap="none" spc="0" normalizeH="0" baseline="0" noProof="0" dirty="0">
                <a:ln>
                  <a:noFill/>
                </a:ln>
                <a:solidFill>
                  <a:srgbClr val="FFC000"/>
                </a:solidFill>
                <a:effectLst/>
                <a:uLnTx/>
                <a:uFillTx/>
                <a:latin typeface="Alasassy Caps" pitchFamily="2" charset="0"/>
              </a:rPr>
              <a:t>evidence</a:t>
            </a:r>
            <a:r>
              <a:rPr kumimoji="0" lang="en-US" sz="3600" b="1" i="0" u="none" strike="noStrike" kern="1200" cap="none" spc="0" normalizeH="0" baseline="0" noProof="0" dirty="0">
                <a:ln>
                  <a:noFill/>
                </a:ln>
                <a:solidFill>
                  <a:schemeClr val="bg1"/>
                </a:solidFill>
                <a:effectLst/>
                <a:uLnTx/>
                <a:uFillTx/>
                <a:latin typeface="Alasassy Caps" pitchFamily="2" charset="0"/>
              </a:rPr>
              <a:t> that He is worshiping through us. </a:t>
            </a:r>
          </a:p>
        </p:txBody>
      </p:sp>
    </p:spTree>
    <p:extLst>
      <p:ext uri="{BB962C8B-B14F-4D97-AF65-F5344CB8AC3E}">
        <p14:creationId xmlns:p14="http://schemas.microsoft.com/office/powerpoint/2010/main" val="338764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A1D91-947E-85AB-BB8D-42E678D00176}"/>
            </a:ext>
          </a:extLst>
        </p:cNvPr>
        <p:cNvGrpSpPr/>
        <p:nvPr/>
      </p:nvGrpSpPr>
      <p:grpSpPr>
        <a:xfrm>
          <a:off x="0" y="0"/>
          <a:ext cx="0" cy="0"/>
          <a:chOff x="0" y="0"/>
          <a:chExt cx="0" cy="0"/>
        </a:xfrm>
      </p:grpSpPr>
      <p:pic>
        <p:nvPicPr>
          <p:cNvPr id="7" name="Picture 6" descr="A red and black background with two pages&#10;&#10;AI-generated content may be incorrect.">
            <a:extLst>
              <a:ext uri="{FF2B5EF4-FFF2-40B4-BE49-F238E27FC236}">
                <a16:creationId xmlns:a16="http://schemas.microsoft.com/office/drawing/2014/main" id="{5E13B9C3-30FE-96E3-F3AB-7395F721D80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ED98DA1-4247-96A9-E9E9-03CBF55F779A}"/>
              </a:ext>
            </a:extLst>
          </p:cNvPr>
          <p:cNvSpPr/>
          <p:nvPr/>
        </p:nvSpPr>
        <p:spPr>
          <a:xfrm>
            <a:off x="76844" y="394854"/>
            <a:ext cx="12038311" cy="6328064"/>
          </a:xfrm>
          <a:prstGeom prst="rect">
            <a:avLst/>
          </a:prstGeom>
          <a:solidFill>
            <a:srgbClr val="79293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Alasassy Caps" pitchFamily="2" charset="0"/>
              </a:rPr>
              <a:t>The apostle Paul refers to these types of songs when he writes to the Ephesian church:</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sng" strike="noStrike" kern="1200" cap="none" spc="0" normalizeH="0" baseline="0" noProof="0" dirty="0">
                <a:ln>
                  <a:noFill/>
                </a:ln>
                <a:solidFill>
                  <a:srgbClr val="FFC000"/>
                </a:solidFill>
                <a:effectLst/>
                <a:uLnTx/>
                <a:uFillTx/>
                <a:latin typeface="Alasassy Caps" pitchFamily="2" charset="0"/>
              </a:rPr>
              <a:t>Ephesians 5:19</a:t>
            </a:r>
            <a:r>
              <a:rPr kumimoji="0" lang="en-US" sz="4000" b="1" i="0" strike="noStrike" kern="1200" cap="none" spc="0" normalizeH="0" baseline="0" noProof="0" dirty="0">
                <a:ln>
                  <a:noFill/>
                </a:ln>
                <a:solidFill>
                  <a:srgbClr val="FFC000"/>
                </a:solidFill>
                <a:effectLst/>
                <a:uLnTx/>
                <a:uFillTx/>
                <a:latin typeface="Alasassy Caps" pitchFamily="2" charset="0"/>
              </a:rPr>
              <a:t> </a:t>
            </a:r>
            <a:r>
              <a:rPr kumimoji="0" lang="en-US" sz="4000" b="1" i="0" u="none" strike="noStrike" kern="1200" cap="none" spc="0" normalizeH="0" baseline="0" noProof="0" dirty="0">
                <a:ln>
                  <a:noFill/>
                </a:ln>
                <a:solidFill>
                  <a:srgbClr val="FFC000"/>
                </a:solidFill>
                <a:effectLst/>
                <a:uLnTx/>
                <a:uFillTx/>
                <a:latin typeface="Alasassy Caps" pitchFamily="2" charset="0"/>
              </a:rPr>
              <a:t>“speaking to one another with psalms, hymns, and songs from the Spirit. Sing and make music from your </a:t>
            </a:r>
            <a:r>
              <a:rPr kumimoji="0" lang="en-US" sz="4000" b="1" i="0" u="none" strike="noStrike" kern="1200" cap="none" spc="0" normalizeH="0" baseline="0" noProof="0" dirty="0">
                <a:ln>
                  <a:noFill/>
                </a:ln>
                <a:solidFill>
                  <a:schemeClr val="bg1"/>
                </a:solidFill>
                <a:effectLst/>
                <a:uLnTx/>
                <a:uFillTx/>
                <a:latin typeface="Alasassy Caps" pitchFamily="2" charset="0"/>
              </a:rPr>
              <a:t>heart</a:t>
            </a:r>
            <a:r>
              <a:rPr kumimoji="0" lang="en-US" sz="4000" b="1" i="0" u="none" strike="noStrike" kern="1200" cap="none" spc="0" normalizeH="0" baseline="0" noProof="0" dirty="0">
                <a:ln>
                  <a:noFill/>
                </a:ln>
                <a:solidFill>
                  <a:srgbClr val="FFC000"/>
                </a:solidFill>
                <a:effectLst/>
                <a:uLnTx/>
                <a:uFillTx/>
                <a:latin typeface="Alasassy Caps" pitchFamily="2" charset="0"/>
              </a:rPr>
              <a:t> to the Lord, always giving </a:t>
            </a:r>
            <a:r>
              <a:rPr kumimoji="0" lang="en-US" sz="4000" b="1" i="0" u="none" strike="noStrike" kern="1200" cap="none" spc="0" normalizeH="0" baseline="0" noProof="0" dirty="0">
                <a:ln>
                  <a:noFill/>
                </a:ln>
                <a:solidFill>
                  <a:schemeClr val="bg1"/>
                </a:solidFill>
                <a:effectLst/>
                <a:uLnTx/>
                <a:uFillTx/>
                <a:latin typeface="Alasassy Caps" pitchFamily="2" charset="0"/>
              </a:rPr>
              <a:t>thanks</a:t>
            </a:r>
            <a:r>
              <a:rPr kumimoji="0" lang="en-US" sz="4000" b="1" i="0" u="none" strike="noStrike" kern="1200" cap="none" spc="0" normalizeH="0" baseline="0" noProof="0" dirty="0">
                <a:ln>
                  <a:noFill/>
                </a:ln>
                <a:solidFill>
                  <a:srgbClr val="FFC000"/>
                </a:solidFill>
                <a:effectLst/>
                <a:uLnTx/>
                <a:uFillTx/>
                <a:latin typeface="Alasassy Caps" pitchFamily="2" charset="0"/>
              </a:rPr>
              <a:t> to God the Father for everything, in the name of our Lord Jesus Christ.”</a:t>
            </a:r>
          </a:p>
        </p:txBody>
      </p:sp>
    </p:spTree>
    <p:extLst>
      <p:ext uri="{BB962C8B-B14F-4D97-AF65-F5344CB8AC3E}">
        <p14:creationId xmlns:p14="http://schemas.microsoft.com/office/powerpoint/2010/main" val="2888122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86ABF-ED5F-BB14-E0D3-A7334F9D5821}"/>
            </a:ext>
          </a:extLst>
        </p:cNvPr>
        <p:cNvGrpSpPr/>
        <p:nvPr/>
      </p:nvGrpSpPr>
      <p:grpSpPr>
        <a:xfrm>
          <a:off x="0" y="0"/>
          <a:ext cx="0" cy="0"/>
          <a:chOff x="0" y="0"/>
          <a:chExt cx="0" cy="0"/>
        </a:xfrm>
      </p:grpSpPr>
      <p:pic>
        <p:nvPicPr>
          <p:cNvPr id="7" name="Picture 6" descr="A group of hands raised in the air&#10;&#10;AI-generated content may be incorrect.">
            <a:extLst>
              <a:ext uri="{FF2B5EF4-FFF2-40B4-BE49-F238E27FC236}">
                <a16:creationId xmlns:a16="http://schemas.microsoft.com/office/drawing/2014/main" id="{2A993903-F488-4EDA-BC01-C36DE4CE914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586A4D30-F90D-F17E-40BA-078B1F60D9B1}"/>
              </a:ext>
            </a:extLst>
          </p:cNvPr>
          <p:cNvSpPr/>
          <p:nvPr/>
        </p:nvSpPr>
        <p:spPr>
          <a:xfrm>
            <a:off x="150668" y="2722419"/>
            <a:ext cx="11388437" cy="2332758"/>
          </a:xfrm>
          <a:prstGeom prst="rect">
            <a:avLst/>
          </a:prstGeom>
          <a:solidFill>
            <a:schemeClr val="accent1">
              <a:lumMod val="40000"/>
              <a:lumOff val="60000"/>
            </a:schemeClr>
          </a:solidFill>
          <a:ln w="57150">
            <a:solidFill>
              <a:schemeClr val="bg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latin typeface="Algerian" panose="04020705040A02060702" pitchFamily="82" charset="0"/>
            </a:endParaRPr>
          </a:p>
        </p:txBody>
      </p:sp>
      <p:sp>
        <p:nvSpPr>
          <p:cNvPr id="8" name="Rectangle 7">
            <a:extLst>
              <a:ext uri="{FF2B5EF4-FFF2-40B4-BE49-F238E27FC236}">
                <a16:creationId xmlns:a16="http://schemas.microsoft.com/office/drawing/2014/main" id="{A3886DBD-40C1-676C-5D04-1490CED43580}"/>
              </a:ext>
            </a:extLst>
          </p:cNvPr>
          <p:cNvSpPr/>
          <p:nvPr/>
        </p:nvSpPr>
        <p:spPr>
          <a:xfrm>
            <a:off x="478505" y="2047009"/>
            <a:ext cx="11234989" cy="2566555"/>
          </a:xfrm>
          <a:prstGeom prst="rect">
            <a:avLst/>
          </a:prstGeom>
          <a:solidFill>
            <a:schemeClr val="accent1"/>
          </a:solidFill>
          <a:ln w="57150">
            <a:solidFill>
              <a:schemeClr val="bg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latin typeface="Algerian" panose="04020705040A02060702" pitchFamily="82" charset="0"/>
              </a:rPr>
              <a:t>The Pairing or Progression of the Dimensions in Scriptures</a:t>
            </a:r>
            <a:r>
              <a:rPr kumimoji="0" lang="en-US" sz="4800" b="0" i="0" u="none" strike="noStrike" kern="1200" cap="none" spc="0" normalizeH="0" baseline="0" noProof="0" dirty="0">
                <a:ln>
                  <a:noFill/>
                </a:ln>
                <a:solidFill>
                  <a:schemeClr val="bg1"/>
                </a:solidFill>
                <a:effectLst/>
                <a:uLnTx/>
                <a:uFillTx/>
                <a:latin typeface="Algerian" panose="04020705040A02060702" pitchFamily="82" charset="0"/>
                <a:ea typeface="+mj-ea"/>
                <a:cs typeface="+mj-cs"/>
              </a:rPr>
              <a:t>!</a:t>
            </a:r>
            <a:endParaRPr lang="en-US" sz="4800" dirty="0">
              <a:solidFill>
                <a:schemeClr val="bg1"/>
              </a:solidFill>
              <a:latin typeface="Algerian" panose="04020705040A02060702" pitchFamily="82" charset="0"/>
            </a:endParaRPr>
          </a:p>
        </p:txBody>
      </p:sp>
    </p:spTree>
    <p:extLst>
      <p:ext uri="{BB962C8B-B14F-4D97-AF65-F5344CB8AC3E}">
        <p14:creationId xmlns:p14="http://schemas.microsoft.com/office/powerpoint/2010/main" val="264085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5DB8C-17BC-4BAA-30D4-5B95325C75D5}"/>
            </a:ext>
          </a:extLst>
        </p:cNvPr>
        <p:cNvGrpSpPr/>
        <p:nvPr/>
      </p:nvGrpSpPr>
      <p:grpSpPr>
        <a:xfrm>
          <a:off x="0" y="0"/>
          <a:ext cx="0" cy="0"/>
          <a:chOff x="0" y="0"/>
          <a:chExt cx="0" cy="0"/>
        </a:xfrm>
      </p:grpSpPr>
      <p:pic>
        <p:nvPicPr>
          <p:cNvPr id="7" name="Picture 6" descr="A red and black background with two pages&#10;&#10;AI-generated content may be incorrect.">
            <a:extLst>
              <a:ext uri="{FF2B5EF4-FFF2-40B4-BE49-F238E27FC236}">
                <a16:creationId xmlns:a16="http://schemas.microsoft.com/office/drawing/2014/main" id="{13C36E6A-22DA-B8ED-9AE9-D8D3E09FF21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DCA9ACB-24F7-CDCE-E274-CD9DD4FE8766}"/>
              </a:ext>
            </a:extLst>
          </p:cNvPr>
          <p:cNvSpPr/>
          <p:nvPr/>
        </p:nvSpPr>
        <p:spPr>
          <a:xfrm>
            <a:off x="76844" y="394854"/>
            <a:ext cx="12038311" cy="6328064"/>
          </a:xfrm>
          <a:prstGeom prst="rect">
            <a:avLst/>
          </a:prstGeom>
          <a:solidFill>
            <a:srgbClr val="79293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chemeClr val="bg1"/>
                </a:solidFill>
                <a:effectLst/>
                <a:uLnTx/>
                <a:uFillTx/>
                <a:latin typeface="Alasassy Caps" pitchFamily="2" charset="0"/>
              </a:rPr>
              <a:t>Let's look at how the seven dimensions of praise are grouped together. Although they do not occur in scriptures in a strict order, or even all in the same praise experience, there is a sense in which one builds upon the other as the worshipper is caught up into seeking the presence of God.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0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chemeClr val="bg1"/>
                </a:solidFill>
                <a:effectLst/>
                <a:uLnTx/>
                <a:uFillTx/>
                <a:latin typeface="Alasassy Caps" pitchFamily="2" charset="0"/>
              </a:rPr>
              <a:t>At first there is the verbal Thanksgiving for what God has done (</a:t>
            </a:r>
            <a:r>
              <a:rPr kumimoji="0" lang="en-US" sz="3000" b="1" i="1" u="none" strike="noStrike" kern="1200" cap="none" spc="0" normalizeH="0" baseline="0" noProof="0" dirty="0" err="1">
                <a:ln>
                  <a:noFill/>
                </a:ln>
                <a:solidFill>
                  <a:srgbClr val="FFFF00"/>
                </a:solidFill>
                <a:effectLst/>
                <a:uLnTx/>
                <a:uFillTx/>
                <a:latin typeface="Alasassy Caps" pitchFamily="2" charset="0"/>
              </a:rPr>
              <a:t>todah</a:t>
            </a:r>
            <a:r>
              <a:rPr kumimoji="0" lang="en-US" sz="3000" b="1" i="0" u="none" strike="noStrike" kern="1200" cap="none" spc="0" normalizeH="0" baseline="0" noProof="0" dirty="0">
                <a:ln>
                  <a:noFill/>
                </a:ln>
                <a:solidFill>
                  <a:schemeClr val="bg1"/>
                </a:solidFill>
                <a:effectLst/>
                <a:uLnTx/>
                <a:uFillTx/>
                <a:latin typeface="Alasassy Caps" pitchFamily="2" charset="0"/>
              </a:rPr>
              <a:t>). This usually recounts specific ways the Lord has protected or blessed the worshiper.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0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chemeClr val="bg1"/>
                </a:solidFill>
                <a:effectLst/>
                <a:uLnTx/>
                <a:uFillTx/>
                <a:latin typeface="Alasassy Caps" pitchFamily="2" charset="0"/>
              </a:rPr>
              <a:t>Then as the praise becomes more spontaneous, outburst of thanksgiving combined with the extension of the hands to God and adoration may occur (</a:t>
            </a:r>
            <a:r>
              <a:rPr kumimoji="0" lang="en-US" sz="3000" b="1" i="1" u="none" strike="noStrike" kern="1200" cap="none" spc="0" normalizeH="0" baseline="0" noProof="0" dirty="0">
                <a:ln>
                  <a:noFill/>
                </a:ln>
                <a:solidFill>
                  <a:srgbClr val="FFFF00"/>
                </a:solidFill>
                <a:effectLst/>
                <a:uLnTx/>
                <a:uFillTx/>
                <a:latin typeface="Alasassy Caps" pitchFamily="2" charset="0"/>
              </a:rPr>
              <a:t>yadah</a:t>
            </a:r>
            <a:r>
              <a:rPr kumimoji="0" lang="en-US" sz="3000" b="1" i="0" u="none" strike="noStrike" kern="1200" cap="none" spc="0" normalizeH="0" baseline="0" noProof="0" dirty="0">
                <a:ln>
                  <a:noFill/>
                </a:ln>
                <a:solidFill>
                  <a:schemeClr val="bg1"/>
                </a:solidFill>
                <a:effectLst/>
                <a:uLnTx/>
                <a:uFillTx/>
                <a:latin typeface="Alasassy Caps" pitchFamily="2" charset="0"/>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chemeClr val="bg1"/>
                </a:solidFill>
                <a:effectLst/>
                <a:uLnTx/>
                <a:uFillTx/>
                <a:latin typeface="Alasassy Caps" pitchFamily="2" charset="0"/>
              </a:rPr>
              <a:t>As the worshiper continues to thank God for personal blessings, a more general honoring and adoring of God may follow (</a:t>
            </a:r>
            <a:r>
              <a:rPr kumimoji="0" lang="en-US" sz="3000" b="1" i="1" u="none" strike="noStrike" kern="1200" cap="none" spc="0" normalizeH="0" baseline="0" noProof="0" dirty="0" err="1">
                <a:ln>
                  <a:noFill/>
                </a:ln>
                <a:solidFill>
                  <a:srgbClr val="FFFF00"/>
                </a:solidFill>
                <a:effectLst/>
                <a:uLnTx/>
                <a:uFillTx/>
                <a:latin typeface="Alasassy Caps" pitchFamily="2" charset="0"/>
              </a:rPr>
              <a:t>hala</a:t>
            </a:r>
            <a:r>
              <a:rPr kumimoji="0" lang="en-US" sz="3000" b="1" i="0" u="none" strike="noStrike" kern="1200" cap="none" spc="0" normalizeH="0" baseline="0" noProof="0" dirty="0">
                <a:ln>
                  <a:noFill/>
                </a:ln>
                <a:solidFill>
                  <a:schemeClr val="bg1"/>
                </a:solidFill>
                <a:effectLst/>
                <a:uLnTx/>
                <a:uFillTx/>
                <a:latin typeface="Alasassy Caps" pitchFamily="2" charset="0"/>
              </a:rPr>
              <a:t>). </a:t>
            </a:r>
          </a:p>
        </p:txBody>
      </p:sp>
    </p:spTree>
    <p:extLst>
      <p:ext uri="{BB962C8B-B14F-4D97-AF65-F5344CB8AC3E}">
        <p14:creationId xmlns:p14="http://schemas.microsoft.com/office/powerpoint/2010/main" val="3408304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56198-8917-3154-2A23-29BEDE8135CB}"/>
            </a:ext>
          </a:extLst>
        </p:cNvPr>
        <p:cNvGrpSpPr/>
        <p:nvPr/>
      </p:nvGrpSpPr>
      <p:grpSpPr>
        <a:xfrm>
          <a:off x="0" y="0"/>
          <a:ext cx="0" cy="0"/>
          <a:chOff x="0" y="0"/>
          <a:chExt cx="0" cy="0"/>
        </a:xfrm>
      </p:grpSpPr>
      <p:pic>
        <p:nvPicPr>
          <p:cNvPr id="7" name="Picture 6" descr="A red and black background with two pages&#10;&#10;AI-generated content may be incorrect.">
            <a:extLst>
              <a:ext uri="{FF2B5EF4-FFF2-40B4-BE49-F238E27FC236}">
                <a16:creationId xmlns:a16="http://schemas.microsoft.com/office/drawing/2014/main" id="{DEE1A972-1C1F-A407-156F-84E31C65413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9E45214-A104-0B79-DC2F-7C05CC347CD9}"/>
              </a:ext>
            </a:extLst>
          </p:cNvPr>
          <p:cNvSpPr/>
          <p:nvPr/>
        </p:nvSpPr>
        <p:spPr>
          <a:xfrm>
            <a:off x="76844" y="129887"/>
            <a:ext cx="12038311" cy="6598226"/>
          </a:xfrm>
          <a:prstGeom prst="rect">
            <a:avLst/>
          </a:prstGeom>
          <a:solidFill>
            <a:srgbClr val="79293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chemeClr val="bg1"/>
                </a:solidFill>
                <a:effectLst/>
                <a:uLnTx/>
                <a:uFillTx/>
                <a:latin typeface="Alasassy Caps" pitchFamily="2" charset="0"/>
              </a:rPr>
              <a:t>This in turn may progress into the making of music (</a:t>
            </a:r>
            <a:r>
              <a:rPr kumimoji="0" lang="en-US" sz="3000" b="1" i="1" u="none" strike="noStrike" kern="1200" cap="none" spc="0" normalizeH="0" baseline="0" noProof="0" dirty="0" err="1">
                <a:ln>
                  <a:noFill/>
                </a:ln>
                <a:solidFill>
                  <a:srgbClr val="FFFF00"/>
                </a:solidFill>
                <a:effectLst/>
                <a:uLnTx/>
                <a:uFillTx/>
                <a:latin typeface="Alasassy Caps" pitchFamily="2" charset="0"/>
              </a:rPr>
              <a:t>zamar</a:t>
            </a:r>
            <a:r>
              <a:rPr kumimoji="0" lang="en-US" sz="3000" b="1" i="0" u="none" strike="noStrike" kern="1200" cap="none" spc="0" normalizeH="0" baseline="0" noProof="0" dirty="0">
                <a:ln>
                  <a:noFill/>
                </a:ln>
                <a:solidFill>
                  <a:schemeClr val="bg1"/>
                </a:solidFill>
                <a:effectLst/>
                <a:uLnTx/>
                <a:uFillTx/>
                <a:latin typeface="Alasassy Caps" pitchFamily="2" charset="0"/>
              </a:rPr>
              <a:t>)</a:t>
            </a:r>
            <a:r>
              <a:rPr kumimoji="0" lang="en-US" sz="3000" b="1" i="0" u="none" strike="noStrike" kern="1200" cap="none" spc="0" normalizeH="0" baseline="0" noProof="0" dirty="0">
                <a:ln>
                  <a:noFill/>
                </a:ln>
                <a:solidFill>
                  <a:prstClr val="black"/>
                </a:solidFill>
                <a:effectLst/>
                <a:uLnTx/>
                <a:uFillTx/>
                <a:latin typeface="Alasassy Caps" pitchFamily="2" charset="0"/>
              </a:rPr>
              <a:t> </a:t>
            </a:r>
            <a:r>
              <a:rPr kumimoji="0" lang="en-US" sz="3000" b="1" i="0" u="none" strike="noStrike" kern="1200" cap="none" spc="0" normalizeH="0" baseline="0" noProof="0" dirty="0">
                <a:ln>
                  <a:noFill/>
                </a:ln>
                <a:solidFill>
                  <a:schemeClr val="bg1"/>
                </a:solidFill>
                <a:effectLst/>
                <a:uLnTx/>
                <a:uFillTx/>
                <a:latin typeface="Alasassy Caps" pitchFamily="2" charset="0"/>
              </a:rPr>
              <a:t>and into expressions of victory and celebration, often with dance.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0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chemeClr val="bg1"/>
                </a:solidFill>
                <a:effectLst/>
                <a:uLnTx/>
                <a:uFillTx/>
                <a:latin typeface="Alasassy Caps" pitchFamily="2" charset="0"/>
              </a:rPr>
              <a:t>This heightened exhilaration may lessen at times as the worshiper waits with expectancy for God to lead in a new direction or to reveal himself in some manner (</a:t>
            </a:r>
            <a:r>
              <a:rPr kumimoji="0" lang="en-US" sz="3000" b="1" i="1" u="none" strike="noStrike" kern="1200" cap="none" spc="0" normalizeH="0" baseline="0" noProof="0" dirty="0" err="1">
                <a:ln>
                  <a:noFill/>
                </a:ln>
                <a:solidFill>
                  <a:srgbClr val="FFFF00"/>
                </a:solidFill>
                <a:effectLst/>
                <a:uLnTx/>
                <a:uFillTx/>
                <a:latin typeface="Alasassy Caps" pitchFamily="2" charset="0"/>
              </a:rPr>
              <a:t>barak</a:t>
            </a:r>
            <a:r>
              <a:rPr kumimoji="0" lang="en-US" sz="3000" b="1" i="0" u="none" strike="noStrike" kern="1200" cap="none" spc="0" normalizeH="0" baseline="0" noProof="0" dirty="0">
                <a:ln>
                  <a:noFill/>
                </a:ln>
                <a:solidFill>
                  <a:schemeClr val="bg1"/>
                </a:solidFill>
                <a:effectLst/>
                <a:uLnTx/>
                <a:uFillTx/>
                <a:latin typeface="Alasassy Caps" pitchFamily="2" charset="0"/>
              </a:rPr>
              <a:t>).</a:t>
            </a:r>
            <a:r>
              <a:rPr kumimoji="0" lang="en-US" sz="3000" b="1" i="0" u="none" strike="noStrike" kern="1200" cap="none" spc="0" normalizeH="0" baseline="0" noProof="0" dirty="0">
                <a:ln>
                  <a:noFill/>
                </a:ln>
                <a:solidFill>
                  <a:prstClr val="black"/>
                </a:solidFill>
                <a:effectLst/>
                <a:uLnTx/>
                <a:uFillTx/>
                <a:latin typeface="Alasassy Caps" pitchFamily="2" charset="0"/>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000" b="1" i="0" u="none" strike="noStrike" kern="1200" cap="none" spc="0" normalizeH="0" baseline="0" noProof="0" dirty="0">
              <a:ln>
                <a:noFill/>
              </a:ln>
              <a:solidFill>
                <a:prstClr val="black"/>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chemeClr val="bg1"/>
                </a:solidFill>
                <a:effectLst/>
                <a:uLnTx/>
                <a:uFillTx/>
                <a:latin typeface="Alasassy Caps" pitchFamily="2" charset="0"/>
              </a:rPr>
              <a:t>the intensity of praise ebbs and flows, the worshiper may slip back and forth amongst the various dimensions of praise.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0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sng" strike="noStrike" kern="1200" cap="none" spc="0" normalizeH="0" baseline="0" noProof="0" dirty="0">
                <a:ln>
                  <a:noFill/>
                </a:ln>
                <a:solidFill>
                  <a:schemeClr val="bg1"/>
                </a:solidFill>
                <a:effectLst/>
                <a:uLnTx/>
                <a:uFillTx/>
                <a:latin typeface="Alasassy Caps" pitchFamily="2" charset="0"/>
              </a:rPr>
              <a:t>Psalm 35:18</a:t>
            </a:r>
            <a:r>
              <a:rPr kumimoji="0" lang="en-US" sz="3000" b="1" i="0" strike="noStrike" kern="1200" cap="none" spc="0" normalizeH="0" baseline="0" noProof="0" dirty="0">
                <a:ln>
                  <a:noFill/>
                </a:ln>
                <a:solidFill>
                  <a:schemeClr val="bg1"/>
                </a:solidFill>
                <a:effectLst/>
                <a:uLnTx/>
                <a:uFillTx/>
                <a:latin typeface="Alasassy Caps" pitchFamily="2" charset="0"/>
              </a:rPr>
              <a:t> </a:t>
            </a:r>
            <a:r>
              <a:rPr kumimoji="0" lang="en-US" sz="3000" b="1" i="0" u="none" strike="noStrike" kern="1200" cap="none" spc="0" normalizeH="0" baseline="0" noProof="0" dirty="0">
                <a:ln>
                  <a:noFill/>
                </a:ln>
                <a:solidFill>
                  <a:schemeClr val="bg1"/>
                </a:solidFill>
                <a:effectLst/>
                <a:uLnTx/>
                <a:uFillTx/>
                <a:latin typeface="Alasassy Caps" pitchFamily="2" charset="0"/>
              </a:rPr>
              <a:t>I will give thee thanks </a:t>
            </a:r>
            <a:r>
              <a:rPr kumimoji="0" lang="en-US" sz="3000" b="1" i="1" u="none" strike="noStrike" kern="1200" cap="none" spc="0" normalizeH="0" baseline="0" noProof="0" dirty="0">
                <a:ln>
                  <a:noFill/>
                </a:ln>
                <a:solidFill>
                  <a:schemeClr val="bg1"/>
                </a:solidFill>
                <a:effectLst/>
                <a:uLnTx/>
                <a:uFillTx/>
                <a:latin typeface="Alasassy Caps" pitchFamily="2" charset="0"/>
              </a:rPr>
              <a:t>(</a:t>
            </a:r>
            <a:r>
              <a:rPr kumimoji="0" lang="en-US" sz="3000" b="1" i="1" u="none" strike="noStrike" kern="1200" cap="none" spc="0" normalizeH="0" baseline="0" noProof="0" dirty="0">
                <a:ln>
                  <a:noFill/>
                </a:ln>
                <a:solidFill>
                  <a:srgbClr val="FFFF00"/>
                </a:solidFill>
                <a:effectLst/>
                <a:uLnTx/>
                <a:uFillTx/>
                <a:latin typeface="Alasassy Caps" pitchFamily="2" charset="0"/>
              </a:rPr>
              <a:t>yadah</a:t>
            </a:r>
            <a:r>
              <a:rPr kumimoji="0" lang="en-US" sz="3000" b="1" i="1" u="none" strike="noStrike" kern="1200" cap="none" spc="0" normalizeH="0" baseline="0" noProof="0" dirty="0">
                <a:ln>
                  <a:noFill/>
                </a:ln>
                <a:solidFill>
                  <a:schemeClr val="bg1"/>
                </a:solidFill>
                <a:effectLst/>
                <a:uLnTx/>
                <a:uFillTx/>
                <a:latin typeface="Alasassy Caps" pitchFamily="2" charset="0"/>
              </a:rPr>
              <a:t>)</a:t>
            </a:r>
            <a:r>
              <a:rPr kumimoji="0" lang="en-US" sz="3000" b="1" i="1" u="none" strike="noStrike" kern="1200" cap="none" spc="0" normalizeH="0" baseline="0" noProof="0" dirty="0">
                <a:ln>
                  <a:noFill/>
                </a:ln>
                <a:solidFill>
                  <a:srgbClr val="FF0000"/>
                </a:solidFill>
                <a:effectLst/>
                <a:uLnTx/>
                <a:uFillTx/>
                <a:latin typeface="Alasassy Caps" pitchFamily="2" charset="0"/>
              </a:rPr>
              <a:t> </a:t>
            </a:r>
            <a:r>
              <a:rPr kumimoji="0" lang="en-US" sz="3000" b="1" i="0" u="none" strike="noStrike" kern="1200" cap="none" spc="0" normalizeH="0" baseline="0" noProof="0" dirty="0">
                <a:ln>
                  <a:noFill/>
                </a:ln>
                <a:solidFill>
                  <a:schemeClr val="bg1"/>
                </a:solidFill>
                <a:effectLst/>
                <a:uLnTx/>
                <a:uFillTx/>
                <a:latin typeface="Alasassy Caps" pitchFamily="2" charset="0"/>
              </a:rPr>
              <a:t>in the great congregation: I will praise (</a:t>
            </a:r>
            <a:r>
              <a:rPr kumimoji="0" lang="en-US" sz="3000" b="1" i="1" u="none" strike="noStrike" kern="1200" cap="none" spc="0" normalizeH="0" baseline="0" noProof="0" dirty="0">
                <a:ln>
                  <a:noFill/>
                </a:ln>
                <a:solidFill>
                  <a:srgbClr val="FFFF00"/>
                </a:solidFill>
                <a:effectLst/>
                <a:uLnTx/>
                <a:uFillTx/>
                <a:latin typeface="Alasassy Caps" pitchFamily="2" charset="0"/>
              </a:rPr>
              <a:t>halal</a:t>
            </a:r>
            <a:r>
              <a:rPr kumimoji="0" lang="en-US" sz="3000" b="1" i="0" u="none" strike="noStrike" kern="1200" cap="none" spc="0" normalizeH="0" baseline="0" noProof="0" dirty="0">
                <a:ln>
                  <a:noFill/>
                </a:ln>
                <a:solidFill>
                  <a:schemeClr val="bg1"/>
                </a:solidFill>
                <a:effectLst/>
                <a:uLnTx/>
                <a:uFillTx/>
                <a:latin typeface="Alasassy Caps" pitchFamily="2" charset="0"/>
              </a:rPr>
              <a:t>)</a:t>
            </a:r>
            <a:r>
              <a:rPr kumimoji="0" lang="en-US" sz="3000" b="1" i="0" u="none" strike="noStrike" kern="1200" cap="none" spc="0" normalizeH="0" baseline="0" noProof="0" dirty="0">
                <a:ln>
                  <a:noFill/>
                </a:ln>
                <a:solidFill>
                  <a:prstClr val="black"/>
                </a:solidFill>
                <a:effectLst/>
                <a:uLnTx/>
                <a:uFillTx/>
                <a:latin typeface="Alasassy Caps" pitchFamily="2" charset="0"/>
              </a:rPr>
              <a:t> </a:t>
            </a:r>
            <a:r>
              <a:rPr kumimoji="0" lang="en-US" sz="3000" b="1" i="0" u="none" strike="noStrike" kern="1200" cap="none" spc="0" normalizeH="0" baseline="0" noProof="0" dirty="0">
                <a:ln>
                  <a:noFill/>
                </a:ln>
                <a:solidFill>
                  <a:schemeClr val="bg1"/>
                </a:solidFill>
                <a:effectLst/>
                <a:uLnTx/>
                <a:uFillTx/>
                <a:latin typeface="Alasassy Caps" pitchFamily="2" charset="0"/>
              </a:rPr>
              <a:t>thee among much people.</a:t>
            </a:r>
          </a:p>
          <a:p>
            <a:pPr lvl="0" algn="ctr">
              <a:lnSpc>
                <a:spcPct val="90000"/>
              </a:lnSpc>
              <a:spcBef>
                <a:spcPts val="1000"/>
              </a:spcBef>
              <a:defRPr/>
            </a:pPr>
            <a:r>
              <a:rPr kumimoji="0" lang="en-US" sz="3000" b="1" i="0" u="sng" strike="noStrike" kern="1200" cap="none" spc="0" normalizeH="0" baseline="0" noProof="0" dirty="0">
                <a:ln>
                  <a:noFill/>
                </a:ln>
                <a:solidFill>
                  <a:schemeClr val="bg1"/>
                </a:solidFill>
                <a:effectLst/>
                <a:uLnTx/>
                <a:uFillTx/>
                <a:latin typeface="Alasassy Caps" pitchFamily="2" charset="0"/>
              </a:rPr>
              <a:t>Psalm 66:8</a:t>
            </a:r>
            <a:r>
              <a:rPr kumimoji="0" lang="en-US" sz="3000" b="1" i="0" strike="noStrike" kern="1200" cap="none" spc="0" normalizeH="0" baseline="0" noProof="0" dirty="0">
                <a:ln>
                  <a:noFill/>
                </a:ln>
                <a:solidFill>
                  <a:schemeClr val="bg1"/>
                </a:solidFill>
                <a:effectLst/>
                <a:uLnTx/>
                <a:uFillTx/>
                <a:latin typeface="Alasassy Caps" pitchFamily="2" charset="0"/>
              </a:rPr>
              <a:t> </a:t>
            </a:r>
            <a:r>
              <a:rPr kumimoji="0" lang="en-US" sz="3000" b="1" i="0" u="none" strike="noStrike" kern="1200" cap="none" spc="0" normalizeH="0" baseline="0" noProof="0" dirty="0">
                <a:ln>
                  <a:noFill/>
                </a:ln>
                <a:solidFill>
                  <a:schemeClr val="bg1"/>
                </a:solidFill>
                <a:effectLst/>
                <a:uLnTx/>
                <a:uFillTx/>
                <a:latin typeface="Alasassy Caps" pitchFamily="2" charset="0"/>
              </a:rPr>
              <a:t>Praise (</a:t>
            </a:r>
            <a:r>
              <a:rPr kumimoji="0" lang="en-US" sz="3000" b="1" i="1" u="none" strike="noStrike" kern="1200" cap="none" spc="0" normalizeH="0" baseline="0" noProof="0" dirty="0" err="1">
                <a:ln>
                  <a:noFill/>
                </a:ln>
                <a:solidFill>
                  <a:srgbClr val="FFFF00"/>
                </a:solidFill>
                <a:effectLst/>
                <a:uLnTx/>
                <a:uFillTx/>
                <a:latin typeface="Alasassy Caps" pitchFamily="2" charset="0"/>
              </a:rPr>
              <a:t>barak</a:t>
            </a:r>
            <a:r>
              <a:rPr lang="en-US" sz="3000" b="1" dirty="0">
                <a:solidFill>
                  <a:schemeClr val="bg1"/>
                </a:solidFill>
                <a:latin typeface="Alasassy Caps" pitchFamily="2" charset="0"/>
              </a:rPr>
              <a:t>)</a:t>
            </a:r>
            <a:r>
              <a:rPr lang="en-US" sz="3000" b="1" dirty="0">
                <a:solidFill>
                  <a:prstClr val="black"/>
                </a:solidFill>
                <a:latin typeface="Alasassy Caps" pitchFamily="2" charset="0"/>
              </a:rPr>
              <a:t> </a:t>
            </a:r>
            <a:r>
              <a:rPr kumimoji="0" lang="en-US" sz="3000" b="1" i="0" u="none" strike="noStrike" kern="1200" cap="none" spc="0" normalizeH="0" baseline="0" noProof="0" dirty="0">
                <a:ln>
                  <a:noFill/>
                </a:ln>
                <a:solidFill>
                  <a:schemeClr val="bg1"/>
                </a:solidFill>
                <a:effectLst/>
                <a:uLnTx/>
                <a:uFillTx/>
                <a:latin typeface="Alasassy Caps" pitchFamily="2" charset="0"/>
              </a:rPr>
              <a:t>our God, O peoples, let the sound of His praise (</a:t>
            </a:r>
            <a:r>
              <a:rPr kumimoji="0" lang="en-US" sz="3000" b="1" i="1" u="none" strike="noStrike" kern="1200" cap="none" spc="0" normalizeH="0" baseline="0" noProof="0" dirty="0" err="1">
                <a:ln>
                  <a:noFill/>
                </a:ln>
                <a:solidFill>
                  <a:srgbClr val="FFFF00"/>
                </a:solidFill>
                <a:effectLst/>
                <a:uLnTx/>
                <a:uFillTx/>
                <a:latin typeface="Alasassy Caps" pitchFamily="2" charset="0"/>
              </a:rPr>
              <a:t>tehillah</a:t>
            </a:r>
            <a:r>
              <a:rPr kumimoji="0" lang="en-US" sz="3000" b="1" i="0" u="none" strike="noStrike" kern="1200" cap="none" spc="0" normalizeH="0" baseline="0" noProof="0" dirty="0">
                <a:ln>
                  <a:noFill/>
                </a:ln>
                <a:solidFill>
                  <a:schemeClr val="bg1"/>
                </a:solidFill>
                <a:effectLst/>
                <a:uLnTx/>
                <a:uFillTx/>
                <a:latin typeface="Alasassy Caps" pitchFamily="2" charset="0"/>
              </a:rPr>
              <a:t>)</a:t>
            </a:r>
            <a:r>
              <a:rPr kumimoji="0" lang="en-US" sz="3000" b="1" i="0" u="none" strike="noStrike" kern="1200" cap="none" spc="0" normalizeH="0" baseline="0" noProof="0" dirty="0">
                <a:ln>
                  <a:noFill/>
                </a:ln>
                <a:solidFill>
                  <a:prstClr val="black"/>
                </a:solidFill>
                <a:effectLst/>
                <a:uLnTx/>
                <a:uFillTx/>
                <a:latin typeface="Alasassy Caps" pitchFamily="2" charset="0"/>
              </a:rPr>
              <a:t> </a:t>
            </a:r>
            <a:r>
              <a:rPr kumimoji="0" lang="en-US" sz="3000" b="1" i="0" u="none" strike="noStrike" kern="1200" cap="none" spc="0" normalizeH="0" baseline="0" noProof="0" dirty="0">
                <a:ln>
                  <a:noFill/>
                </a:ln>
                <a:solidFill>
                  <a:schemeClr val="bg1"/>
                </a:solidFill>
                <a:effectLst/>
                <a:uLnTx/>
                <a:uFillTx/>
                <a:latin typeface="Alasassy Caps" pitchFamily="2" charset="0"/>
              </a:rPr>
              <a:t>be heard</a:t>
            </a:r>
            <a:endParaRPr lang="en-US" sz="3000" b="1" dirty="0">
              <a:solidFill>
                <a:schemeClr val="bg1"/>
              </a:solidFill>
              <a:latin typeface="Alasassy Caps" pitchFamily="2" charset="0"/>
            </a:endParaRPr>
          </a:p>
        </p:txBody>
      </p:sp>
    </p:spTree>
    <p:extLst>
      <p:ext uri="{BB962C8B-B14F-4D97-AF65-F5344CB8AC3E}">
        <p14:creationId xmlns:p14="http://schemas.microsoft.com/office/powerpoint/2010/main" val="3298831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55764-E7FA-09E8-D847-E42C61DE466C}"/>
            </a:ext>
          </a:extLst>
        </p:cNvPr>
        <p:cNvGrpSpPr/>
        <p:nvPr/>
      </p:nvGrpSpPr>
      <p:grpSpPr>
        <a:xfrm>
          <a:off x="0" y="0"/>
          <a:ext cx="0" cy="0"/>
          <a:chOff x="0" y="0"/>
          <a:chExt cx="0" cy="0"/>
        </a:xfrm>
      </p:grpSpPr>
      <p:pic>
        <p:nvPicPr>
          <p:cNvPr id="7" name="Picture 6" descr="A group of hands raised in the air&#10;&#10;AI-generated content may be incorrect.">
            <a:extLst>
              <a:ext uri="{FF2B5EF4-FFF2-40B4-BE49-F238E27FC236}">
                <a16:creationId xmlns:a16="http://schemas.microsoft.com/office/drawing/2014/main" id="{E72E3D6C-E7A7-3249-3787-EB296F7A0B6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243F5373-9FA0-91B0-A5E8-0B633C36ADB1}"/>
              </a:ext>
            </a:extLst>
          </p:cNvPr>
          <p:cNvSpPr/>
          <p:nvPr/>
        </p:nvSpPr>
        <p:spPr>
          <a:xfrm>
            <a:off x="654627" y="2922279"/>
            <a:ext cx="10853305" cy="2327406"/>
          </a:xfrm>
          <a:prstGeom prst="rect">
            <a:avLst/>
          </a:prstGeom>
          <a:solidFill>
            <a:srgbClr val="F3B697"/>
          </a:solidFill>
          <a:ln w="57150">
            <a:solidFill>
              <a:schemeClr val="bg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600" dirty="0">
              <a:latin typeface="Algerian" panose="04020705040A02060702" pitchFamily="82" charset="0"/>
            </a:endParaRPr>
          </a:p>
        </p:txBody>
      </p:sp>
      <p:sp>
        <p:nvSpPr>
          <p:cNvPr id="8" name="Rectangle 7">
            <a:extLst>
              <a:ext uri="{FF2B5EF4-FFF2-40B4-BE49-F238E27FC236}">
                <a16:creationId xmlns:a16="http://schemas.microsoft.com/office/drawing/2014/main" id="{91573A19-AEC3-9529-41AD-7517669712AB}"/>
              </a:ext>
            </a:extLst>
          </p:cNvPr>
          <p:cNvSpPr/>
          <p:nvPr/>
        </p:nvSpPr>
        <p:spPr>
          <a:xfrm>
            <a:off x="1139390" y="2562734"/>
            <a:ext cx="10619655" cy="2327406"/>
          </a:xfrm>
          <a:prstGeom prst="rect">
            <a:avLst/>
          </a:prstGeom>
          <a:solidFill>
            <a:srgbClr val="F18750"/>
          </a:solidFill>
          <a:ln w="57150">
            <a:solidFill>
              <a:schemeClr val="bg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latin typeface="Algerian" panose="04020705040A02060702" pitchFamily="82" charset="0"/>
              </a:rPr>
              <a:t>Taking a drink or </a:t>
            </a:r>
          </a:p>
          <a:p>
            <a:pPr algn="ctr"/>
            <a:r>
              <a:rPr lang="en-US" sz="6000" dirty="0">
                <a:latin typeface="Algerian" panose="04020705040A02060702" pitchFamily="82" charset="0"/>
              </a:rPr>
              <a:t>going for a swim! </a:t>
            </a:r>
          </a:p>
        </p:txBody>
      </p:sp>
    </p:spTree>
    <p:extLst>
      <p:ext uri="{BB962C8B-B14F-4D97-AF65-F5344CB8AC3E}">
        <p14:creationId xmlns:p14="http://schemas.microsoft.com/office/powerpoint/2010/main" val="2508808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111A7-EB85-00B6-E260-D0A71B929F72}"/>
            </a:ext>
          </a:extLst>
        </p:cNvPr>
        <p:cNvGrpSpPr/>
        <p:nvPr/>
      </p:nvGrpSpPr>
      <p:grpSpPr>
        <a:xfrm>
          <a:off x="0" y="0"/>
          <a:ext cx="0" cy="0"/>
          <a:chOff x="0" y="0"/>
          <a:chExt cx="0" cy="0"/>
        </a:xfrm>
      </p:grpSpPr>
      <p:pic>
        <p:nvPicPr>
          <p:cNvPr id="3" name="Picture 2" descr="A red and black background with two pages&#10;&#10;AI-generated content may be incorrect.">
            <a:extLst>
              <a:ext uri="{FF2B5EF4-FFF2-40B4-BE49-F238E27FC236}">
                <a16:creationId xmlns:a16="http://schemas.microsoft.com/office/drawing/2014/main" id="{A0B9BE38-598F-48C1-A445-BA2D2592A49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5EB896E6-3621-2BCD-0820-A6B82AA3A0E4}"/>
              </a:ext>
            </a:extLst>
          </p:cNvPr>
          <p:cNvSpPr/>
          <p:nvPr/>
        </p:nvSpPr>
        <p:spPr>
          <a:xfrm>
            <a:off x="188626" y="1155325"/>
            <a:ext cx="11814747" cy="5237017"/>
          </a:xfrm>
          <a:prstGeom prst="roundRect">
            <a:avLst/>
          </a:prstGeom>
          <a:solidFill>
            <a:srgbClr val="79293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14350" indent="-514350" algn="ctr">
              <a:buFont typeface="+mj-lt"/>
              <a:buAutoNum type="arabicPeriod"/>
            </a:pPr>
            <a:r>
              <a:rPr lang="en-US" sz="3600" b="1" dirty="0">
                <a:latin typeface="Alasassy Caps" pitchFamily="2" charset="0"/>
              </a:rPr>
              <a:t>Prayer</a:t>
            </a:r>
          </a:p>
          <a:p>
            <a:pPr marL="514350" indent="-514350" algn="ctr">
              <a:buFont typeface="+mj-lt"/>
              <a:buAutoNum type="arabicPeriod"/>
            </a:pPr>
            <a:r>
              <a:rPr lang="en-US" sz="3600" b="1" dirty="0">
                <a:latin typeface="Alasassy Caps" pitchFamily="2" charset="0"/>
              </a:rPr>
              <a:t>Praise Takes You Up the Hill of the Lord</a:t>
            </a:r>
          </a:p>
          <a:p>
            <a:pPr marL="514350" indent="-514350" algn="ctr">
              <a:buFont typeface="+mj-lt"/>
              <a:buAutoNum type="arabicPeriod"/>
            </a:pPr>
            <a:r>
              <a:rPr lang="en-US" sz="3600" b="1" dirty="0">
                <a:latin typeface="Alasassy Caps" pitchFamily="2" charset="0"/>
              </a:rPr>
              <a:t>The Seven Dimensions or Portraits of Praise </a:t>
            </a:r>
          </a:p>
          <a:p>
            <a:pPr marL="514350" indent="-514350" algn="ctr">
              <a:buFont typeface="+mj-lt"/>
              <a:buAutoNum type="arabicPeriod"/>
            </a:pPr>
            <a:r>
              <a:rPr lang="en-US" sz="3600" b="1" dirty="0">
                <a:latin typeface="Alasassy Caps" pitchFamily="2" charset="0"/>
              </a:rPr>
              <a:t>The Pairing or Progression of the Dimensions in Scriptures</a:t>
            </a:r>
          </a:p>
          <a:p>
            <a:pPr marL="514350" indent="-514350" algn="ctr">
              <a:buFont typeface="+mj-lt"/>
              <a:buAutoNum type="arabicPeriod"/>
            </a:pPr>
            <a:r>
              <a:rPr lang="en-US" sz="3600" b="1" dirty="0">
                <a:latin typeface="Alasassy Caps" pitchFamily="2" charset="0"/>
              </a:rPr>
              <a:t>Taking a Drink or Going for a Swim</a:t>
            </a:r>
          </a:p>
          <a:p>
            <a:pPr marL="514350" indent="-514350" algn="ctr">
              <a:buFont typeface="+mj-lt"/>
              <a:buAutoNum type="arabicPeriod"/>
            </a:pPr>
            <a:r>
              <a:rPr lang="en-US" sz="3600" b="1" dirty="0">
                <a:latin typeface="Alasassy Caps" pitchFamily="2" charset="0"/>
              </a:rPr>
              <a:t>Let’s Talk</a:t>
            </a:r>
          </a:p>
          <a:p>
            <a:pPr marL="514350" indent="-514350" algn="ctr">
              <a:buFont typeface="+mj-lt"/>
              <a:buAutoNum type="arabicPeriod"/>
            </a:pPr>
            <a:r>
              <a:rPr lang="en-US" sz="3600" b="1" dirty="0">
                <a:latin typeface="Alasassy Caps" pitchFamily="2" charset="0"/>
              </a:rPr>
              <a:t>Questions and Answers</a:t>
            </a:r>
          </a:p>
          <a:p>
            <a:pPr marR="0" lvl="0" algn="ctr" defTabSz="914400" rtl="0" eaLnBrk="1" fontAlgn="auto" latinLnBrk="0" hangingPunct="1">
              <a:lnSpc>
                <a:spcPct val="90000"/>
              </a:lnSpc>
              <a:spcBef>
                <a:spcPts val="1000"/>
              </a:spcBef>
              <a:spcAft>
                <a:spcPts val="0"/>
              </a:spcAft>
              <a:buClrTx/>
              <a:buSzTx/>
              <a:tabLst/>
              <a:defRPr/>
            </a:pPr>
            <a:endParaRPr kumimoji="0" lang="en-US" sz="3300" b="1" i="0" u="none" strike="noStrike" kern="1200" cap="none" spc="0" normalizeH="0" baseline="0" noProof="0" dirty="0">
              <a:ln>
                <a:noFill/>
              </a:ln>
              <a:solidFill>
                <a:schemeClr val="bg1"/>
              </a:solidFill>
              <a:effectLst/>
              <a:uLnTx/>
              <a:uFillTx/>
              <a:latin typeface="Alasassy Caps" pitchFamily="2" charset="0"/>
            </a:endParaRPr>
          </a:p>
        </p:txBody>
      </p:sp>
    </p:spTree>
    <p:extLst>
      <p:ext uri="{BB962C8B-B14F-4D97-AF65-F5344CB8AC3E}">
        <p14:creationId xmlns:p14="http://schemas.microsoft.com/office/powerpoint/2010/main" val="1825881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D2450-A1A0-FFDF-EE15-3560D01158FA}"/>
            </a:ext>
          </a:extLst>
        </p:cNvPr>
        <p:cNvGrpSpPr/>
        <p:nvPr/>
      </p:nvGrpSpPr>
      <p:grpSpPr>
        <a:xfrm>
          <a:off x="0" y="0"/>
          <a:ext cx="0" cy="0"/>
          <a:chOff x="0" y="0"/>
          <a:chExt cx="0" cy="0"/>
        </a:xfrm>
      </p:grpSpPr>
      <p:pic>
        <p:nvPicPr>
          <p:cNvPr id="7" name="Picture 6" descr="A red and black background with two pages&#10;&#10;AI-generated content may be incorrect.">
            <a:extLst>
              <a:ext uri="{FF2B5EF4-FFF2-40B4-BE49-F238E27FC236}">
                <a16:creationId xmlns:a16="http://schemas.microsoft.com/office/drawing/2014/main" id="{C24F463A-5336-EEB3-BB26-7643172EBC9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D67CF8F4-C6F0-70E3-9A04-B29AE60D978C}"/>
              </a:ext>
            </a:extLst>
          </p:cNvPr>
          <p:cNvSpPr/>
          <p:nvPr/>
        </p:nvSpPr>
        <p:spPr>
          <a:xfrm>
            <a:off x="76844" y="394854"/>
            <a:ext cx="12038311" cy="6328064"/>
          </a:xfrm>
          <a:prstGeom prst="rect">
            <a:avLst/>
          </a:prstGeom>
          <a:solidFill>
            <a:srgbClr val="79293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chemeClr val="bg1"/>
                </a:solidFill>
                <a:effectLst/>
                <a:uLnTx/>
                <a:uFillTx/>
                <a:latin typeface="Alasassy Caps" pitchFamily="2" charset="0"/>
              </a:rPr>
              <a:t>This pattern and praise has not changed. God still </a:t>
            </a:r>
            <a:r>
              <a:rPr kumimoji="0" lang="en-US" sz="3000" b="1" i="0" u="none" strike="noStrike" kern="1200" cap="none" spc="0" normalizeH="0" baseline="0" noProof="0" dirty="0">
                <a:ln>
                  <a:noFill/>
                </a:ln>
                <a:solidFill>
                  <a:srgbClr val="FFC000"/>
                </a:solidFill>
                <a:effectLst/>
                <a:uLnTx/>
                <a:uFillTx/>
                <a:latin typeface="Alasassy Caps" pitchFamily="2" charset="0"/>
              </a:rPr>
              <a:t>requires</a:t>
            </a:r>
            <a:r>
              <a:rPr kumimoji="0" lang="en-US" sz="3000" b="1" i="0" u="none" strike="noStrike" kern="1200" cap="none" spc="0" normalizeH="0" baseline="0" noProof="0" dirty="0">
                <a:ln>
                  <a:noFill/>
                </a:ln>
                <a:solidFill>
                  <a:schemeClr val="bg1"/>
                </a:solidFill>
                <a:effectLst/>
                <a:uLnTx/>
                <a:uFillTx/>
                <a:latin typeface="Alasassy Caps" pitchFamily="2" charset="0"/>
              </a:rPr>
              <a:t> that we approach him with </a:t>
            </a:r>
            <a:r>
              <a:rPr kumimoji="0" lang="en-US" sz="3000" b="1" i="0" u="none" strike="noStrike" kern="1200" cap="none" spc="0" normalizeH="0" baseline="0" noProof="0" dirty="0">
                <a:ln>
                  <a:noFill/>
                </a:ln>
                <a:solidFill>
                  <a:srgbClr val="FFC000"/>
                </a:solidFill>
                <a:effectLst/>
                <a:uLnTx/>
                <a:uFillTx/>
                <a:latin typeface="Alasassy Caps" pitchFamily="2" charset="0"/>
              </a:rPr>
              <a:t>sacrifices</a:t>
            </a:r>
            <a:r>
              <a:rPr kumimoji="0" lang="en-US" sz="3000" b="1" i="0" u="none" strike="noStrike" kern="1200" cap="none" spc="0" normalizeH="0" baseline="0" noProof="0" dirty="0">
                <a:ln>
                  <a:noFill/>
                </a:ln>
                <a:solidFill>
                  <a:schemeClr val="bg1"/>
                </a:solidFill>
                <a:effectLst/>
                <a:uLnTx/>
                <a:uFillTx/>
                <a:latin typeface="Alasassy Caps" pitchFamily="2" charset="0"/>
              </a:rPr>
              <a:t> before we seek his favor and blessings. This is why </a:t>
            </a:r>
            <a:r>
              <a:rPr kumimoji="0" lang="en-US" sz="3000" b="1" i="1" u="none" strike="noStrike" kern="1200" cap="none" spc="0" normalizeH="0" baseline="0" noProof="0" dirty="0" err="1">
                <a:ln>
                  <a:noFill/>
                </a:ln>
                <a:solidFill>
                  <a:schemeClr val="bg1"/>
                </a:solidFill>
                <a:effectLst/>
                <a:uLnTx/>
                <a:uFillTx/>
                <a:latin typeface="Alasassy Caps" pitchFamily="2" charset="0"/>
              </a:rPr>
              <a:t>tehillah</a:t>
            </a:r>
            <a:r>
              <a:rPr kumimoji="0" lang="en-US" sz="3000" b="1" i="0" u="none" strike="noStrike" kern="1200" cap="none" spc="0" normalizeH="0" baseline="0" noProof="0" dirty="0">
                <a:ln>
                  <a:noFill/>
                </a:ln>
                <a:solidFill>
                  <a:schemeClr val="bg1"/>
                </a:solidFill>
                <a:effectLst/>
                <a:uLnTx/>
                <a:uFillTx/>
                <a:latin typeface="Alasassy Caps" pitchFamily="2" charset="0"/>
              </a:rPr>
              <a:t> is the last dimension of praise, not the first. God is not willing to be enthroned among us until he sees that we want Him, not just the things He can give us.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0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sng" strike="noStrike" kern="1200" cap="none" spc="0" normalizeH="0" baseline="0" noProof="0" dirty="0">
                <a:ln>
                  <a:noFill/>
                </a:ln>
                <a:solidFill>
                  <a:schemeClr val="bg1"/>
                </a:solidFill>
                <a:effectLst/>
                <a:uLnTx/>
                <a:uFillTx/>
                <a:latin typeface="Alasassy Caps" pitchFamily="2" charset="0"/>
              </a:rPr>
              <a:t>Psalm 22:3</a:t>
            </a:r>
            <a:r>
              <a:rPr kumimoji="0" lang="en-US" sz="3000" b="1" i="0" strike="noStrike" kern="1200" cap="none" spc="0" normalizeH="0" baseline="0" noProof="0" dirty="0">
                <a:ln>
                  <a:noFill/>
                </a:ln>
                <a:solidFill>
                  <a:schemeClr val="bg1"/>
                </a:solidFill>
                <a:effectLst/>
                <a:uLnTx/>
                <a:uFillTx/>
                <a:latin typeface="Alasassy Caps" pitchFamily="2" charset="0"/>
              </a:rPr>
              <a:t> </a:t>
            </a:r>
            <a:r>
              <a:rPr kumimoji="0" lang="en-US" sz="3000" b="1" i="0" u="none" strike="noStrike" kern="1200" cap="none" spc="0" normalizeH="0" baseline="0" noProof="0" dirty="0">
                <a:ln>
                  <a:noFill/>
                </a:ln>
                <a:solidFill>
                  <a:schemeClr val="bg1"/>
                </a:solidFill>
                <a:effectLst/>
                <a:uLnTx/>
                <a:uFillTx/>
                <a:latin typeface="Alasassy Caps" pitchFamily="2" charset="0"/>
              </a:rPr>
              <a:t>“But thou art holy, O thou that </a:t>
            </a:r>
            <a:r>
              <a:rPr kumimoji="0" lang="en-US" sz="3000" b="1" i="0" u="none" strike="noStrike" kern="1200" cap="none" spc="0" normalizeH="0" baseline="0" noProof="0" dirty="0" err="1">
                <a:ln>
                  <a:noFill/>
                </a:ln>
                <a:solidFill>
                  <a:schemeClr val="bg1"/>
                </a:solidFill>
                <a:effectLst/>
                <a:uLnTx/>
                <a:uFillTx/>
                <a:latin typeface="Alasassy Caps" pitchFamily="2" charset="0"/>
              </a:rPr>
              <a:t>inhabitest</a:t>
            </a:r>
            <a:r>
              <a:rPr kumimoji="0" lang="en-US" sz="3000" b="1" i="0" u="none" strike="noStrike" kern="1200" cap="none" spc="0" normalizeH="0" baseline="0" noProof="0" dirty="0">
                <a:ln>
                  <a:noFill/>
                </a:ln>
                <a:solidFill>
                  <a:schemeClr val="bg1"/>
                </a:solidFill>
                <a:effectLst/>
                <a:uLnTx/>
                <a:uFillTx/>
                <a:latin typeface="Alasassy Caps" pitchFamily="2" charset="0"/>
              </a:rPr>
              <a:t> the praises of Israel.”</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0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chemeClr val="bg1"/>
                </a:solidFill>
                <a:effectLst/>
                <a:uLnTx/>
                <a:uFillTx/>
                <a:latin typeface="Alasassy Caps" pitchFamily="2" charset="0"/>
              </a:rPr>
              <a:t>not just any praise brings God's presence to us. Only praise that follows his pattern. This starts with the sacrifices of a </a:t>
            </a:r>
            <a:r>
              <a:rPr kumimoji="0" lang="en-US" sz="3000" b="1" i="0" u="none" strike="noStrike" kern="1200" cap="none" spc="0" normalizeH="0" baseline="0" noProof="0" dirty="0">
                <a:ln>
                  <a:noFill/>
                </a:ln>
                <a:solidFill>
                  <a:srgbClr val="FFFF00"/>
                </a:solidFill>
                <a:effectLst/>
                <a:uLnTx/>
                <a:uFillTx/>
                <a:latin typeface="Alasassy Caps" pitchFamily="2" charset="0"/>
              </a:rPr>
              <a:t>willing heart,</a:t>
            </a:r>
            <a:r>
              <a:rPr kumimoji="0" lang="en-US" sz="3000" b="1" i="0" u="none" strike="noStrike" kern="1200" cap="none" spc="0" normalizeH="0" baseline="0" noProof="0" dirty="0">
                <a:ln>
                  <a:noFill/>
                </a:ln>
                <a:solidFill>
                  <a:schemeClr val="bg1"/>
                </a:solidFill>
                <a:effectLst/>
                <a:uLnTx/>
                <a:uFillTx/>
                <a:latin typeface="Alasassy Caps" pitchFamily="2" charset="0"/>
              </a:rPr>
              <a:t> a </a:t>
            </a:r>
            <a:r>
              <a:rPr kumimoji="0" lang="en-US" sz="3000" b="1" i="0" u="none" strike="noStrike" kern="1200" cap="none" spc="0" normalizeH="0" baseline="0" noProof="0" dirty="0">
                <a:ln>
                  <a:noFill/>
                </a:ln>
                <a:solidFill>
                  <a:srgbClr val="FFFF00"/>
                </a:solidFill>
                <a:effectLst/>
                <a:uLnTx/>
                <a:uFillTx/>
                <a:latin typeface="Alasassy Caps" pitchFamily="2" charset="0"/>
              </a:rPr>
              <a:t>contrite spirit, </a:t>
            </a:r>
            <a:r>
              <a:rPr kumimoji="0" lang="en-US" sz="3000" b="1" i="0" u="none" strike="noStrike" kern="1200" cap="none" spc="0" normalizeH="0" baseline="0" noProof="0" dirty="0">
                <a:ln>
                  <a:noFill/>
                </a:ln>
                <a:solidFill>
                  <a:schemeClr val="bg1"/>
                </a:solidFill>
                <a:effectLst/>
                <a:uLnTx/>
                <a:uFillTx/>
                <a:latin typeface="Alasassy Caps" pitchFamily="2" charset="0"/>
              </a:rPr>
              <a:t>and continuing as we </a:t>
            </a:r>
            <a:r>
              <a:rPr kumimoji="0" lang="en-US" sz="3000" b="1" i="0" u="none" strike="noStrike" kern="1200" cap="none" spc="0" normalizeH="0" baseline="0" noProof="0" dirty="0">
                <a:ln>
                  <a:noFill/>
                </a:ln>
                <a:solidFill>
                  <a:srgbClr val="FFFF00"/>
                </a:solidFill>
                <a:effectLst/>
                <a:uLnTx/>
                <a:uFillTx/>
                <a:latin typeface="Alasassy Caps" pitchFamily="2" charset="0"/>
              </a:rPr>
              <a:t>quiet ourselves </a:t>
            </a:r>
            <a:r>
              <a:rPr lang="en-US" sz="3000" b="1" dirty="0">
                <a:solidFill>
                  <a:schemeClr val="bg1"/>
                </a:solidFill>
                <a:latin typeface="Alasassy Caps" pitchFamily="2" charset="0"/>
              </a:rPr>
              <a:t>and</a:t>
            </a:r>
            <a:r>
              <a:rPr kumimoji="0" lang="en-US" sz="3000" b="1" i="0" u="none" strike="noStrike" kern="1200" cap="none" spc="0" normalizeH="0" baseline="0" noProof="0" dirty="0">
                <a:ln>
                  <a:noFill/>
                </a:ln>
                <a:solidFill>
                  <a:schemeClr val="bg1"/>
                </a:solidFill>
                <a:effectLst/>
                <a:uLnTx/>
                <a:uFillTx/>
                <a:latin typeface="Alasassy Caps" pitchFamily="2" charset="0"/>
              </a:rPr>
              <a:t> yield completely to him. Our hearts must be totally consumed with him, and only him, as his Spirit </a:t>
            </a:r>
            <a:r>
              <a:rPr lang="en-US" sz="3000" b="1" dirty="0">
                <a:solidFill>
                  <a:srgbClr val="FFFF00"/>
                </a:solidFill>
                <a:latin typeface="Alasassy Caps" pitchFamily="2" charset="0"/>
              </a:rPr>
              <a:t>reigns</a:t>
            </a:r>
            <a:r>
              <a:rPr kumimoji="0" lang="en-US" sz="3000" b="1" i="0" u="none" strike="noStrike" kern="1200" cap="none" spc="0" normalizeH="0" baseline="0" noProof="0" dirty="0">
                <a:ln>
                  <a:noFill/>
                </a:ln>
                <a:solidFill>
                  <a:srgbClr val="FFFF00"/>
                </a:solidFill>
                <a:effectLst/>
                <a:uLnTx/>
                <a:uFillTx/>
                <a:latin typeface="Alasassy Caps" pitchFamily="2" charset="0"/>
              </a:rPr>
              <a:t> supreme </a:t>
            </a:r>
            <a:r>
              <a:rPr kumimoji="0" lang="en-US" sz="3000" b="1" i="0" u="none" strike="noStrike" kern="1200" cap="none" spc="0" normalizeH="0" baseline="0" noProof="0" dirty="0">
                <a:ln>
                  <a:noFill/>
                </a:ln>
                <a:solidFill>
                  <a:schemeClr val="bg1"/>
                </a:solidFill>
                <a:effectLst/>
                <a:uLnTx/>
                <a:uFillTx/>
                <a:latin typeface="Alasassy Caps" pitchFamily="2" charset="0"/>
              </a:rPr>
              <a:t>in our spirit. This is when God becomes enthroned in our praise and the songs of the spirit begin. </a:t>
            </a:r>
          </a:p>
        </p:txBody>
      </p:sp>
    </p:spTree>
    <p:extLst>
      <p:ext uri="{BB962C8B-B14F-4D97-AF65-F5344CB8AC3E}">
        <p14:creationId xmlns:p14="http://schemas.microsoft.com/office/powerpoint/2010/main" val="772651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578C5-165E-99C7-9D99-5408099EB8C9}"/>
            </a:ext>
          </a:extLst>
        </p:cNvPr>
        <p:cNvGrpSpPr/>
        <p:nvPr/>
      </p:nvGrpSpPr>
      <p:grpSpPr>
        <a:xfrm>
          <a:off x="0" y="0"/>
          <a:ext cx="0" cy="0"/>
          <a:chOff x="0" y="0"/>
          <a:chExt cx="0" cy="0"/>
        </a:xfrm>
      </p:grpSpPr>
      <p:pic>
        <p:nvPicPr>
          <p:cNvPr id="7" name="Picture 6" descr="A red and black background with two pages&#10;&#10;AI-generated content may be incorrect.">
            <a:extLst>
              <a:ext uri="{FF2B5EF4-FFF2-40B4-BE49-F238E27FC236}">
                <a16:creationId xmlns:a16="http://schemas.microsoft.com/office/drawing/2014/main" id="{807E0527-870E-6A44-9127-586ADFA25E3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3A2DD6E-2CD5-AFDD-C623-DF99B0CCC2B5}"/>
              </a:ext>
            </a:extLst>
          </p:cNvPr>
          <p:cNvSpPr/>
          <p:nvPr/>
        </p:nvSpPr>
        <p:spPr>
          <a:xfrm>
            <a:off x="76844" y="394854"/>
            <a:ext cx="12038311" cy="6328064"/>
          </a:xfrm>
          <a:prstGeom prst="rect">
            <a:avLst/>
          </a:prstGeom>
          <a:solidFill>
            <a:srgbClr val="79293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Alasassy Caps" pitchFamily="2" charset="0"/>
              </a:rPr>
              <a:t>God wants you to do more than just take a drink. He wants you to come into the pool so that you can take the weight off your life and you can float. This is where </a:t>
            </a:r>
            <a:r>
              <a:rPr kumimoji="0" lang="en-US" sz="4000" b="1" i="1" u="none" strike="noStrike" kern="1200" cap="none" spc="0" normalizeH="0" baseline="0" noProof="0" dirty="0" err="1">
                <a:ln>
                  <a:noFill/>
                </a:ln>
                <a:solidFill>
                  <a:schemeClr val="bg1"/>
                </a:solidFill>
                <a:effectLst/>
                <a:uLnTx/>
                <a:uFillTx/>
                <a:latin typeface="Alasassy Caps" pitchFamily="2" charset="0"/>
              </a:rPr>
              <a:t>tehillah</a:t>
            </a:r>
            <a:r>
              <a:rPr kumimoji="0" lang="en-US" sz="4000" b="1" i="0" u="none" strike="noStrike" kern="1200" cap="none" spc="0" normalizeH="0" baseline="0" noProof="0" dirty="0">
                <a:ln>
                  <a:noFill/>
                </a:ln>
                <a:solidFill>
                  <a:schemeClr val="bg1"/>
                </a:solidFill>
                <a:effectLst/>
                <a:uLnTx/>
                <a:uFillTx/>
                <a:latin typeface="Alasassy Caps" pitchFamily="2" charset="0"/>
              </a:rPr>
              <a:t> praise takes you.</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Alasassy Caps" pitchFamily="2" charset="0"/>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Alasassy Caps" pitchFamily="2" charset="0"/>
              </a:rPr>
              <a:t>When you put on this garment of praise the spirit of heaviness lifts and you are free to enjoy life and the sweetness of God's presence day after day.</a:t>
            </a:r>
          </a:p>
        </p:txBody>
      </p:sp>
    </p:spTree>
    <p:extLst>
      <p:ext uri="{BB962C8B-B14F-4D97-AF65-F5344CB8AC3E}">
        <p14:creationId xmlns:p14="http://schemas.microsoft.com/office/powerpoint/2010/main" val="4057605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0012D-FCC2-42DA-E107-FF3DF6E7B922}"/>
            </a:ext>
          </a:extLst>
        </p:cNvPr>
        <p:cNvGrpSpPr/>
        <p:nvPr/>
      </p:nvGrpSpPr>
      <p:grpSpPr>
        <a:xfrm>
          <a:off x="0" y="0"/>
          <a:ext cx="0" cy="0"/>
          <a:chOff x="0" y="0"/>
          <a:chExt cx="0" cy="0"/>
        </a:xfrm>
      </p:grpSpPr>
      <p:pic>
        <p:nvPicPr>
          <p:cNvPr id="8" name="Picture 7" descr="A red and black background with two pages&#10;&#10;AI-generated content may be incorrect.">
            <a:extLst>
              <a:ext uri="{FF2B5EF4-FFF2-40B4-BE49-F238E27FC236}">
                <a16:creationId xmlns:a16="http://schemas.microsoft.com/office/drawing/2014/main" id="{9EBC09A3-BAF3-8ADF-9A53-2B211E8EBDF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8DC6B128-F809-8EE9-F218-413F553255C8}"/>
              </a:ext>
            </a:extLst>
          </p:cNvPr>
          <p:cNvSpPr txBox="1"/>
          <p:nvPr/>
        </p:nvSpPr>
        <p:spPr>
          <a:xfrm>
            <a:off x="161260" y="514717"/>
            <a:ext cx="12030740" cy="1754326"/>
          </a:xfrm>
          <a:prstGeom prst="rect">
            <a:avLst/>
          </a:prstGeom>
          <a:noFill/>
        </p:spPr>
        <p:txBody>
          <a:bodyPr wrap="square">
            <a:spAutoFit/>
          </a:bodyPr>
          <a:lstStyle/>
          <a:p>
            <a:pPr algn="ctr"/>
            <a:r>
              <a:rPr lang="en-US" sz="6000" dirty="0">
                <a:solidFill>
                  <a:schemeClr val="bg1"/>
                </a:solidFill>
                <a:latin typeface="Algerian" panose="04020705040A02060702" pitchFamily="82" charset="0"/>
                <a:ea typeface="+mj-ea"/>
                <a:cs typeface="+mj-cs"/>
              </a:rPr>
              <a:t>Let’s Talk </a:t>
            </a:r>
            <a:br>
              <a:rPr kumimoji="0" lang="en-US" sz="4800" b="0" i="0" u="none" strike="noStrike" kern="1200" cap="none" spc="0" normalizeH="0" baseline="0" noProof="0" dirty="0">
                <a:ln>
                  <a:noFill/>
                </a:ln>
                <a:solidFill>
                  <a:prstClr val="black"/>
                </a:solidFill>
                <a:effectLst/>
                <a:uLnTx/>
                <a:uFillTx/>
                <a:latin typeface="Aptos Display" panose="02110004020202020204"/>
                <a:ea typeface="+mj-ea"/>
                <a:cs typeface="+mj-cs"/>
              </a:rPr>
            </a:br>
            <a:endParaRPr lang="en-US" sz="4800" b="1" dirty="0">
              <a:solidFill>
                <a:schemeClr val="bg1"/>
              </a:solidFill>
              <a:latin typeface="Alasassy Caps" pitchFamily="2" charset="0"/>
            </a:endParaRPr>
          </a:p>
        </p:txBody>
      </p:sp>
      <p:sp>
        <p:nvSpPr>
          <p:cNvPr id="3" name="TextBox 2">
            <a:extLst>
              <a:ext uri="{FF2B5EF4-FFF2-40B4-BE49-F238E27FC236}">
                <a16:creationId xmlns:a16="http://schemas.microsoft.com/office/drawing/2014/main" id="{171B193A-C7F1-48E6-782B-39F35C6062CA}"/>
              </a:ext>
            </a:extLst>
          </p:cNvPr>
          <p:cNvSpPr txBox="1"/>
          <p:nvPr/>
        </p:nvSpPr>
        <p:spPr>
          <a:xfrm>
            <a:off x="161260" y="1682795"/>
            <a:ext cx="11865935" cy="5202899"/>
          </a:xfrm>
          <a:prstGeom prst="rect">
            <a:avLst/>
          </a:prstGeom>
          <a:noFill/>
        </p:spPr>
        <p:txBody>
          <a:bodyPr wrap="square">
            <a:spAutoFit/>
          </a:bodyPr>
          <a:lstStyle/>
          <a:p>
            <a:pPr marL="514350" marR="0" lvl="0" indent="-514350" algn="ctr"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800" b="0" i="0" u="none" strike="noStrike" kern="1200" cap="none" spc="0" normalizeH="0" baseline="0" noProof="0" dirty="0">
                <a:ln>
                  <a:noFill/>
                </a:ln>
                <a:solidFill>
                  <a:schemeClr val="bg1"/>
                </a:solidFill>
                <a:effectLst/>
                <a:uLnTx/>
                <a:uFillTx/>
                <a:latin typeface="Aptos" panose="02110004020202020204"/>
                <a:ea typeface="+mn-ea"/>
                <a:cs typeface="+mn-cs"/>
              </a:rPr>
              <a:t>How do we reach God with praise? </a:t>
            </a:r>
          </a:p>
          <a:p>
            <a:pPr marL="514350" marR="0" lvl="0" indent="-514350" algn="ctr"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800" b="0" i="0" u="none" strike="noStrike" kern="1200" cap="none" spc="0" normalizeH="0" baseline="0" noProof="0" dirty="0">
                <a:ln>
                  <a:noFill/>
                </a:ln>
                <a:solidFill>
                  <a:schemeClr val="bg1"/>
                </a:solidFill>
                <a:effectLst/>
                <a:uLnTx/>
                <a:uFillTx/>
                <a:latin typeface="Aptos" panose="02110004020202020204"/>
                <a:ea typeface="+mn-ea"/>
                <a:cs typeface="+mn-cs"/>
              </a:rPr>
              <a:t>What are the seven Hebrew words used to describe praise?</a:t>
            </a:r>
          </a:p>
          <a:p>
            <a:pPr marL="685800" marR="0" lvl="1" indent="-228600"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______sacrifices of thanksgiving</a:t>
            </a:r>
          </a:p>
          <a:p>
            <a:pPr marL="685800" marR="0" lvl="1" indent="-228600"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______thanksgiving with hands extended in adoration</a:t>
            </a:r>
          </a:p>
          <a:p>
            <a:pPr marL="685800" marR="0" lvl="1" indent="-228600"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______praising with abandon</a:t>
            </a:r>
          </a:p>
          <a:p>
            <a:pPr marL="685800" marR="0" lvl="1" indent="-228600"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______shouting with a sense of triumph</a:t>
            </a:r>
          </a:p>
          <a:p>
            <a:pPr marL="685800" marR="0" lvl="1" indent="-228600"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______making music</a:t>
            </a:r>
          </a:p>
          <a:p>
            <a:pPr marL="685800" marR="0" lvl="1" indent="-228600"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______blessing God</a:t>
            </a:r>
          </a:p>
          <a:p>
            <a:pPr marL="685800" marR="0" lvl="1" indent="-228600"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______singing spiritual songs</a:t>
            </a:r>
          </a:p>
          <a:p>
            <a:pPr marR="0" lvl="1" defTabSz="914400" rtl="0" eaLnBrk="1" fontAlgn="auto" latinLnBrk="0" hangingPunct="1">
              <a:lnSpc>
                <a:spcPct val="90000"/>
              </a:lnSpc>
              <a:spcBef>
                <a:spcPts val="500"/>
              </a:spcBef>
              <a:spcAft>
                <a:spcPts val="0"/>
              </a:spcAft>
              <a:buClrTx/>
              <a:buSzTx/>
              <a:tabLst/>
              <a:defRPr/>
            </a:pPr>
            <a:endPar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bg1"/>
                </a:solidFill>
                <a:effectLst/>
                <a:uLnTx/>
                <a:uFillTx/>
                <a:latin typeface="Aptos" panose="02110004020202020204"/>
                <a:ea typeface="+mn-ea"/>
                <a:cs typeface="+mn-cs"/>
              </a:rPr>
              <a:t>3. What does praise start with?</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26620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86D63-0CCF-21BD-A773-A86166F7CFFB}"/>
            </a:ext>
          </a:extLst>
        </p:cNvPr>
        <p:cNvGrpSpPr/>
        <p:nvPr/>
      </p:nvGrpSpPr>
      <p:grpSpPr>
        <a:xfrm>
          <a:off x="0" y="0"/>
          <a:ext cx="0" cy="0"/>
          <a:chOff x="0" y="0"/>
          <a:chExt cx="0" cy="0"/>
        </a:xfrm>
      </p:grpSpPr>
      <p:pic>
        <p:nvPicPr>
          <p:cNvPr id="8" name="Picture 7" descr="A red and black background with two pages&#10;&#10;AI-generated content may be incorrect.">
            <a:extLst>
              <a:ext uri="{FF2B5EF4-FFF2-40B4-BE49-F238E27FC236}">
                <a16:creationId xmlns:a16="http://schemas.microsoft.com/office/drawing/2014/main" id="{20A17D86-F4F1-350F-67C5-1C1F19F05F6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Single Corner Snipped 1">
            <a:extLst>
              <a:ext uri="{FF2B5EF4-FFF2-40B4-BE49-F238E27FC236}">
                <a16:creationId xmlns:a16="http://schemas.microsoft.com/office/drawing/2014/main" id="{A3C8AB0D-5AF8-B115-1CA1-335E794C4FF4}"/>
              </a:ext>
            </a:extLst>
          </p:cNvPr>
          <p:cNvSpPr/>
          <p:nvPr/>
        </p:nvSpPr>
        <p:spPr>
          <a:xfrm>
            <a:off x="396082" y="715223"/>
            <a:ext cx="11399836" cy="5882068"/>
          </a:xfrm>
          <a:prstGeom prst="snip1Rect">
            <a:avLst/>
          </a:prstGeom>
          <a:solidFill>
            <a:schemeClr val="accent2"/>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rPr>
              <a:t>LET’S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0" b="0" i="0" u="none" strike="noStrike" kern="1200" cap="none" spc="0" normalizeH="0" baseline="0" noProof="0" dirty="0">
                <a:ln>
                  <a:noFill/>
                </a:ln>
                <a:solidFill>
                  <a:prstClr val="white"/>
                </a:solidFill>
                <a:effectLst/>
                <a:uLnTx/>
                <a:uFillTx/>
                <a:latin typeface="Algerian" panose="04020705040A02060702" pitchFamily="82" charset="0"/>
                <a:ea typeface="+mn-ea"/>
                <a:cs typeface="+mn-cs"/>
              </a:rPr>
              <a:t>PRAY!!</a:t>
            </a:r>
          </a:p>
        </p:txBody>
      </p:sp>
    </p:spTree>
    <p:extLst>
      <p:ext uri="{BB962C8B-B14F-4D97-AF65-F5344CB8AC3E}">
        <p14:creationId xmlns:p14="http://schemas.microsoft.com/office/powerpoint/2010/main" val="197545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hands raised in the air&#10;&#10;AI-generated content may be incorrect.">
            <a:extLst>
              <a:ext uri="{FF2B5EF4-FFF2-40B4-BE49-F238E27FC236}">
                <a16:creationId xmlns:a16="http://schemas.microsoft.com/office/drawing/2014/main" id="{0704A3F3-40E5-7910-956B-0D857D2E5CD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A57F8BB5-DE2A-A416-DDCB-50B5FFF3BA60}"/>
              </a:ext>
            </a:extLst>
          </p:cNvPr>
          <p:cNvSpPr/>
          <p:nvPr/>
        </p:nvSpPr>
        <p:spPr>
          <a:xfrm>
            <a:off x="235245" y="2592737"/>
            <a:ext cx="11250320" cy="2197237"/>
          </a:xfrm>
          <a:prstGeom prst="rect">
            <a:avLst/>
          </a:prstGeom>
          <a:solidFill>
            <a:srgbClr val="92D050"/>
          </a:solidFill>
          <a:ln w="57150">
            <a:solidFill>
              <a:schemeClr val="bg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600" dirty="0">
              <a:latin typeface="Algerian" panose="04020705040A02060702" pitchFamily="82" charset="0"/>
            </a:endParaRPr>
          </a:p>
        </p:txBody>
      </p:sp>
      <p:sp>
        <p:nvSpPr>
          <p:cNvPr id="8" name="Rectangle 7">
            <a:extLst>
              <a:ext uri="{FF2B5EF4-FFF2-40B4-BE49-F238E27FC236}">
                <a16:creationId xmlns:a16="http://schemas.microsoft.com/office/drawing/2014/main" id="{95C764C1-57DF-07F2-2792-6485D5499743}"/>
              </a:ext>
            </a:extLst>
          </p:cNvPr>
          <p:cNvSpPr/>
          <p:nvPr/>
        </p:nvSpPr>
        <p:spPr>
          <a:xfrm>
            <a:off x="649285" y="1904559"/>
            <a:ext cx="11250320" cy="2197237"/>
          </a:xfrm>
          <a:prstGeom prst="rect">
            <a:avLst/>
          </a:prstGeom>
          <a:solidFill>
            <a:schemeClr val="accent3"/>
          </a:solidFill>
          <a:ln w="57150">
            <a:solidFill>
              <a:schemeClr val="bg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a:latin typeface="Algerian" panose="04020705040A02060702" pitchFamily="82" charset="0"/>
              </a:rPr>
              <a:t>Praise takes you up the hill of the lord! </a:t>
            </a:r>
          </a:p>
        </p:txBody>
      </p:sp>
    </p:spTree>
    <p:extLst>
      <p:ext uri="{BB962C8B-B14F-4D97-AF65-F5344CB8AC3E}">
        <p14:creationId xmlns:p14="http://schemas.microsoft.com/office/powerpoint/2010/main" val="1221189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21524-C4AE-638E-B78D-19E751E52E3A}"/>
            </a:ext>
          </a:extLst>
        </p:cNvPr>
        <p:cNvGrpSpPr/>
        <p:nvPr/>
      </p:nvGrpSpPr>
      <p:grpSpPr>
        <a:xfrm>
          <a:off x="0" y="0"/>
          <a:ext cx="0" cy="0"/>
          <a:chOff x="0" y="0"/>
          <a:chExt cx="0" cy="0"/>
        </a:xfrm>
      </p:grpSpPr>
      <p:pic>
        <p:nvPicPr>
          <p:cNvPr id="7" name="Picture 6" descr="A red and black background with two pages&#10;&#10;AI-generated content may be incorrect.">
            <a:extLst>
              <a:ext uri="{FF2B5EF4-FFF2-40B4-BE49-F238E27FC236}">
                <a16:creationId xmlns:a16="http://schemas.microsoft.com/office/drawing/2014/main" id="{EA4E0F52-2921-FB08-8233-3BCE5BA3C3C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7082226-803D-FF55-7ACF-FB12766C510D}"/>
              </a:ext>
            </a:extLst>
          </p:cNvPr>
          <p:cNvSpPr/>
          <p:nvPr/>
        </p:nvSpPr>
        <p:spPr>
          <a:xfrm>
            <a:off x="76844" y="394854"/>
            <a:ext cx="12038311" cy="6328064"/>
          </a:xfrm>
          <a:prstGeom prst="rect">
            <a:avLst/>
          </a:prstGeom>
          <a:solidFill>
            <a:srgbClr val="792932"/>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C6A8F2E-EF76-CAB8-CEC8-34D92678358D}"/>
              </a:ext>
            </a:extLst>
          </p:cNvPr>
          <p:cNvSpPr txBox="1"/>
          <p:nvPr/>
        </p:nvSpPr>
        <p:spPr>
          <a:xfrm>
            <a:off x="152601" y="763249"/>
            <a:ext cx="12116243" cy="5591274"/>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Alasassy Caps" pitchFamily="2" charset="0"/>
                <a:cs typeface="Aldhabi" panose="01000000000000000000" pitchFamily="2" charset="-78"/>
              </a:rPr>
              <a:t>The book of Psalms takes you up the hill of the Lord through its </a:t>
            </a:r>
            <a:r>
              <a:rPr kumimoji="0" lang="en-US" sz="3600" b="1" i="0" u="none" strike="noStrike" kern="1200" cap="none" spc="0" normalizeH="0" baseline="0" noProof="0" dirty="0">
                <a:ln>
                  <a:noFill/>
                </a:ln>
                <a:solidFill>
                  <a:srgbClr val="FFFF00"/>
                </a:solidFill>
                <a:effectLst/>
                <a:uLnTx/>
                <a:uFillTx/>
                <a:latin typeface="Alasassy Caps" pitchFamily="2" charset="0"/>
                <a:cs typeface="Aldhabi" panose="01000000000000000000" pitchFamily="2" charset="-78"/>
              </a:rPr>
              <a:t>emotional depth</a:t>
            </a:r>
            <a:r>
              <a:rPr kumimoji="0" lang="en-US" sz="3600" b="1" i="0" u="none" strike="noStrike" kern="1200" cap="none" spc="0" normalizeH="0" baseline="0" noProof="0" dirty="0">
                <a:ln>
                  <a:noFill/>
                </a:ln>
                <a:solidFill>
                  <a:schemeClr val="bg1"/>
                </a:solidFill>
                <a:effectLst/>
                <a:uLnTx/>
                <a:uFillTx/>
                <a:latin typeface="Alasassy Caps" pitchFamily="2" charset="0"/>
                <a:cs typeface="Aldhabi" panose="01000000000000000000" pitchFamily="2" charset="-78"/>
              </a:rPr>
              <a:t>, </a:t>
            </a:r>
            <a:r>
              <a:rPr kumimoji="0" lang="en-US" sz="3600" b="1" i="0" u="none" strike="noStrike" kern="1200" cap="none" spc="0" normalizeH="0" baseline="0" noProof="0" dirty="0">
                <a:ln>
                  <a:noFill/>
                </a:ln>
                <a:solidFill>
                  <a:srgbClr val="FFFF00"/>
                </a:solidFill>
                <a:effectLst/>
                <a:uLnTx/>
                <a:uFillTx/>
                <a:latin typeface="Alasassy Caps" pitchFamily="2" charset="0"/>
                <a:cs typeface="Aldhabi" panose="01000000000000000000" pitchFamily="2" charset="-78"/>
              </a:rPr>
              <a:t>theological richness</a:t>
            </a:r>
            <a:r>
              <a:rPr kumimoji="0" lang="en-US" sz="3600" b="1" i="0" u="none" strike="noStrike" kern="1200" cap="none" spc="0" normalizeH="0" baseline="0" noProof="0" dirty="0">
                <a:ln>
                  <a:noFill/>
                </a:ln>
                <a:solidFill>
                  <a:schemeClr val="bg1"/>
                </a:solidFill>
                <a:effectLst/>
                <a:uLnTx/>
                <a:uFillTx/>
                <a:latin typeface="Alasassy Caps" pitchFamily="2" charset="0"/>
                <a:cs typeface="Aldhabi" panose="01000000000000000000" pitchFamily="2" charset="-78"/>
              </a:rPr>
              <a:t>, and </a:t>
            </a:r>
            <a:r>
              <a:rPr kumimoji="0" lang="en-US" sz="3600" b="1" i="0" u="none" strike="noStrike" kern="1200" cap="none" spc="0" normalizeH="0" baseline="0" noProof="0" dirty="0">
                <a:ln>
                  <a:noFill/>
                </a:ln>
                <a:solidFill>
                  <a:srgbClr val="FFFF00"/>
                </a:solidFill>
                <a:effectLst/>
                <a:uLnTx/>
                <a:uFillTx/>
                <a:latin typeface="Alasassy Caps" pitchFamily="2" charset="0"/>
                <a:cs typeface="Aldhabi" panose="01000000000000000000" pitchFamily="2" charset="-78"/>
              </a:rPr>
              <a:t>focus on praise</a:t>
            </a:r>
            <a:r>
              <a:rPr kumimoji="0" lang="en-US" sz="3600" b="1" i="0" u="none" strike="noStrike" kern="1200" cap="none" spc="0" normalizeH="0" baseline="0" noProof="0" dirty="0">
                <a:ln>
                  <a:noFill/>
                </a:ln>
                <a:solidFill>
                  <a:schemeClr val="bg1"/>
                </a:solidFill>
                <a:effectLst/>
                <a:uLnTx/>
                <a:uFillTx/>
                <a:latin typeface="Alasassy Caps" pitchFamily="2" charset="0"/>
                <a:cs typeface="Aldhabi" panose="01000000000000000000" pitchFamily="2" charset="-78"/>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schemeClr val="bg1"/>
              </a:solidFill>
              <a:effectLst/>
              <a:uLnTx/>
              <a:uFillTx/>
              <a:latin typeface="Alasassy Caps" pitchFamily="2" charset="0"/>
              <a:cs typeface="Aldhabi" panose="01000000000000000000" pitchFamily="2" charset="-78"/>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Alasassy Caps" pitchFamily="2" charset="0"/>
                <a:cs typeface="Aldhabi" panose="01000000000000000000" pitchFamily="2" charset="-78"/>
              </a:rPr>
              <a:t>It provides a language for expressing the full range of human emotion—from </a:t>
            </a:r>
            <a:r>
              <a:rPr kumimoji="0" lang="en-US" sz="3600" b="1" i="0" u="none" strike="noStrike" kern="1200" cap="none" spc="0" normalizeH="0" baseline="0" noProof="0" dirty="0">
                <a:ln>
                  <a:noFill/>
                </a:ln>
                <a:solidFill>
                  <a:srgbClr val="FFFF00"/>
                </a:solidFill>
                <a:effectLst/>
                <a:uLnTx/>
                <a:uFillTx/>
                <a:latin typeface="Alasassy Caps" pitchFamily="2" charset="0"/>
                <a:cs typeface="Aldhabi" panose="01000000000000000000" pitchFamily="2" charset="-78"/>
              </a:rPr>
              <a:t>joy and praise </a:t>
            </a:r>
            <a:r>
              <a:rPr kumimoji="0" lang="en-US" sz="3600" b="1" i="0" u="none" strike="noStrike" kern="1200" cap="none" spc="0" normalizeH="0" baseline="0" noProof="0" dirty="0">
                <a:ln>
                  <a:noFill/>
                </a:ln>
                <a:solidFill>
                  <a:schemeClr val="bg1"/>
                </a:solidFill>
                <a:effectLst/>
                <a:uLnTx/>
                <a:uFillTx/>
                <a:latin typeface="Alasassy Caps" pitchFamily="2" charset="0"/>
                <a:cs typeface="Aldhabi" panose="01000000000000000000" pitchFamily="2" charset="-78"/>
              </a:rPr>
              <a:t>to </a:t>
            </a:r>
            <a:r>
              <a:rPr kumimoji="0" lang="en-US" sz="3600" b="1" i="0" u="none" strike="noStrike" kern="1200" cap="none" spc="0" normalizeH="0" baseline="0" noProof="0" dirty="0">
                <a:ln>
                  <a:noFill/>
                </a:ln>
                <a:solidFill>
                  <a:srgbClr val="FFFF00"/>
                </a:solidFill>
                <a:effectLst/>
                <a:uLnTx/>
                <a:uFillTx/>
                <a:latin typeface="Alasassy Caps" pitchFamily="2" charset="0"/>
                <a:cs typeface="Aldhabi" panose="01000000000000000000" pitchFamily="2" charset="-78"/>
              </a:rPr>
              <a:t>sorrow and lament</a:t>
            </a:r>
            <a:r>
              <a:rPr kumimoji="0" lang="en-US" sz="3600" b="1" i="0" u="none" strike="noStrike" kern="1200" cap="none" spc="0" normalizeH="0" baseline="0" noProof="0" dirty="0">
                <a:ln>
                  <a:noFill/>
                </a:ln>
                <a:solidFill>
                  <a:schemeClr val="bg1"/>
                </a:solidFill>
                <a:effectLst/>
                <a:uLnTx/>
                <a:uFillTx/>
                <a:latin typeface="Alasassy Caps" pitchFamily="2" charset="0"/>
                <a:cs typeface="Aldhabi" panose="01000000000000000000" pitchFamily="2" charset="-78"/>
              </a:rPr>
              <a:t>—connecting you to God through every life experience.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schemeClr val="bg1"/>
              </a:solidFill>
              <a:effectLst/>
              <a:uLnTx/>
              <a:uFillTx/>
              <a:latin typeface="Alasassy Caps" pitchFamily="2" charset="0"/>
              <a:cs typeface="Aldhabi" panose="01000000000000000000" pitchFamily="2" charset="-78"/>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Alasassy Caps" pitchFamily="2" charset="0"/>
                <a:cs typeface="Aldhabi" panose="01000000000000000000" pitchFamily="2" charset="-78"/>
              </a:rPr>
              <a:t>By containing hymns of praise, reflections on God's faithfulness, and prayers that draw you to Him, Psalms helps ground you in your faith and fosters a deeper, more authentic communion with God. </a:t>
            </a:r>
          </a:p>
        </p:txBody>
      </p:sp>
    </p:spTree>
    <p:extLst>
      <p:ext uri="{BB962C8B-B14F-4D97-AF65-F5344CB8AC3E}">
        <p14:creationId xmlns:p14="http://schemas.microsoft.com/office/powerpoint/2010/main" val="847795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80D48-7AC8-3783-69F5-3B7258E06FEB}"/>
            </a:ext>
          </a:extLst>
        </p:cNvPr>
        <p:cNvGrpSpPr/>
        <p:nvPr/>
      </p:nvGrpSpPr>
      <p:grpSpPr>
        <a:xfrm>
          <a:off x="0" y="0"/>
          <a:ext cx="0" cy="0"/>
          <a:chOff x="0" y="0"/>
          <a:chExt cx="0" cy="0"/>
        </a:xfrm>
      </p:grpSpPr>
      <p:pic>
        <p:nvPicPr>
          <p:cNvPr id="7" name="Picture 6" descr="A red and black background with two pages&#10;&#10;AI-generated content may be incorrect.">
            <a:extLst>
              <a:ext uri="{FF2B5EF4-FFF2-40B4-BE49-F238E27FC236}">
                <a16:creationId xmlns:a16="http://schemas.microsoft.com/office/drawing/2014/main" id="{704E4B28-A624-AC6C-4A84-16EADDE77E4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5CC797B-FB37-468A-BB99-569237517E5F}"/>
              </a:ext>
            </a:extLst>
          </p:cNvPr>
          <p:cNvSpPr/>
          <p:nvPr/>
        </p:nvSpPr>
        <p:spPr>
          <a:xfrm>
            <a:off x="76844" y="394854"/>
            <a:ext cx="12038311" cy="6328064"/>
          </a:xfrm>
          <a:prstGeom prst="rect">
            <a:avLst/>
          </a:prstGeom>
          <a:solidFill>
            <a:srgbClr val="79293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8806904-93D9-D279-23F2-572CD057B181}"/>
              </a:ext>
            </a:extLst>
          </p:cNvPr>
          <p:cNvSpPr txBox="1"/>
          <p:nvPr/>
        </p:nvSpPr>
        <p:spPr>
          <a:xfrm>
            <a:off x="184760" y="1296728"/>
            <a:ext cx="11968818" cy="3970318"/>
          </a:xfrm>
          <a:prstGeom prst="rect">
            <a:avLst/>
          </a:prstGeom>
          <a:noFill/>
        </p:spPr>
        <p:txBody>
          <a:bodyPr wrap="square">
            <a:spAutoFit/>
          </a:bodyPr>
          <a:lstStyle/>
          <a:p>
            <a:pPr algn="ctr"/>
            <a:r>
              <a:rPr lang="en-US" sz="3600" b="1" dirty="0">
                <a:solidFill>
                  <a:srgbClr val="FFFF00"/>
                </a:solidFill>
                <a:latin typeface="Alasassy Caps" pitchFamily="2" charset="0"/>
              </a:rPr>
              <a:t>Praise</a:t>
            </a:r>
            <a:r>
              <a:rPr lang="en-US" sz="3600" b="1" dirty="0">
                <a:solidFill>
                  <a:schemeClr val="bg1"/>
                </a:solidFill>
                <a:latin typeface="Alasassy Caps" pitchFamily="2" charset="0"/>
              </a:rPr>
              <a:t> that reaches God takes us beyond the confinement of routines yet actually follows a pattern or a </a:t>
            </a:r>
            <a:r>
              <a:rPr lang="en-US" sz="3600" b="1" dirty="0">
                <a:solidFill>
                  <a:srgbClr val="FFFF00"/>
                </a:solidFill>
                <a:latin typeface="Alasassy Caps" pitchFamily="2" charset="0"/>
              </a:rPr>
              <a:t>progression</a:t>
            </a:r>
            <a:r>
              <a:rPr lang="en-US" sz="3600" b="1" dirty="0">
                <a:solidFill>
                  <a:schemeClr val="bg1"/>
                </a:solidFill>
                <a:latin typeface="Alasassy Caps" pitchFamily="2" charset="0"/>
              </a:rPr>
              <a:t>. This pattern is seen in seven Hebrew words used in the Old Testament to describe praise. </a:t>
            </a:r>
          </a:p>
          <a:p>
            <a:pPr algn="ctr"/>
            <a:endParaRPr lang="en-US" sz="3600" b="1" dirty="0">
              <a:solidFill>
                <a:schemeClr val="bg1"/>
              </a:solidFill>
              <a:latin typeface="Alasassy Caps" pitchFamily="2" charset="0"/>
            </a:endParaRPr>
          </a:p>
          <a:p>
            <a:pPr algn="ctr"/>
            <a:r>
              <a:rPr lang="en-US" sz="3600" b="1" dirty="0">
                <a:solidFill>
                  <a:schemeClr val="bg1"/>
                </a:solidFill>
                <a:latin typeface="Alasassy Caps" pitchFamily="2" charset="0"/>
              </a:rPr>
              <a:t>These seven are certainly not the only words used to command and exemplify praise, but they reveal the essence of what God's attracting praise </a:t>
            </a:r>
            <a:r>
              <a:rPr lang="en-US" sz="3600" b="1" dirty="0" err="1">
                <a:solidFill>
                  <a:schemeClr val="bg1"/>
                </a:solidFill>
                <a:latin typeface="Alasassy Caps" pitchFamily="2" charset="0"/>
              </a:rPr>
              <a:t>intails</a:t>
            </a:r>
            <a:r>
              <a:rPr lang="en-US" sz="3600" b="1" dirty="0">
                <a:solidFill>
                  <a:schemeClr val="bg1"/>
                </a:solidFill>
                <a:latin typeface="Alasassy Caps" pitchFamily="2" charset="0"/>
              </a:rPr>
              <a:t>. </a:t>
            </a:r>
          </a:p>
        </p:txBody>
      </p:sp>
    </p:spTree>
    <p:extLst>
      <p:ext uri="{BB962C8B-B14F-4D97-AF65-F5344CB8AC3E}">
        <p14:creationId xmlns:p14="http://schemas.microsoft.com/office/powerpoint/2010/main" val="1947036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14A9B-29FF-3B60-C953-94E8AEB1CF01}"/>
            </a:ext>
          </a:extLst>
        </p:cNvPr>
        <p:cNvGrpSpPr/>
        <p:nvPr/>
      </p:nvGrpSpPr>
      <p:grpSpPr>
        <a:xfrm>
          <a:off x="0" y="0"/>
          <a:ext cx="0" cy="0"/>
          <a:chOff x="0" y="0"/>
          <a:chExt cx="0" cy="0"/>
        </a:xfrm>
      </p:grpSpPr>
      <p:pic>
        <p:nvPicPr>
          <p:cNvPr id="7" name="Picture 6" descr="A group of hands raised in the air&#10;&#10;AI-generated content may be incorrect.">
            <a:extLst>
              <a:ext uri="{FF2B5EF4-FFF2-40B4-BE49-F238E27FC236}">
                <a16:creationId xmlns:a16="http://schemas.microsoft.com/office/drawing/2014/main" id="{A5EE8E99-0F9A-4D43-7E0C-38558666A74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F1AC23AB-895B-EEEC-F600-E8240B22F218}"/>
              </a:ext>
            </a:extLst>
          </p:cNvPr>
          <p:cNvSpPr/>
          <p:nvPr/>
        </p:nvSpPr>
        <p:spPr>
          <a:xfrm>
            <a:off x="529936" y="2831366"/>
            <a:ext cx="11101989" cy="2301742"/>
          </a:xfrm>
          <a:prstGeom prst="rect">
            <a:avLst/>
          </a:prstGeom>
          <a:solidFill>
            <a:schemeClr val="accent5">
              <a:lumMod val="20000"/>
              <a:lumOff val="80000"/>
            </a:schemeClr>
          </a:solidFill>
          <a:ln w="57150">
            <a:solidFill>
              <a:schemeClr val="bg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latin typeface="Algerian" panose="04020705040A02060702" pitchFamily="82" charset="0"/>
            </a:endParaRPr>
          </a:p>
        </p:txBody>
      </p:sp>
      <p:sp>
        <p:nvSpPr>
          <p:cNvPr id="8" name="Rectangle 7">
            <a:extLst>
              <a:ext uri="{FF2B5EF4-FFF2-40B4-BE49-F238E27FC236}">
                <a16:creationId xmlns:a16="http://schemas.microsoft.com/office/drawing/2014/main" id="{179FC916-DC08-33C4-E31D-0A14DF0D79E7}"/>
              </a:ext>
            </a:extLst>
          </p:cNvPr>
          <p:cNvSpPr/>
          <p:nvPr/>
        </p:nvSpPr>
        <p:spPr>
          <a:xfrm>
            <a:off x="899861" y="2665111"/>
            <a:ext cx="11045871" cy="2041970"/>
          </a:xfrm>
          <a:prstGeom prst="rect">
            <a:avLst/>
          </a:prstGeom>
          <a:solidFill>
            <a:schemeClr val="accent5">
              <a:lumMod val="75000"/>
            </a:schemeClr>
          </a:solidFill>
          <a:ln w="57150">
            <a:solidFill>
              <a:schemeClr val="bg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latin typeface="Algerian" panose="04020705040A02060702" pitchFamily="82" charset="0"/>
              </a:rPr>
              <a:t>The Seven Dimensions or </a:t>
            </a:r>
          </a:p>
          <a:p>
            <a:pPr algn="ctr"/>
            <a:r>
              <a:rPr lang="en-US" sz="4800" dirty="0">
                <a:latin typeface="Algerian" panose="04020705040A02060702" pitchFamily="82" charset="0"/>
              </a:rPr>
              <a:t>Portraits of Praise! </a:t>
            </a:r>
          </a:p>
        </p:txBody>
      </p:sp>
    </p:spTree>
    <p:extLst>
      <p:ext uri="{BB962C8B-B14F-4D97-AF65-F5344CB8AC3E}">
        <p14:creationId xmlns:p14="http://schemas.microsoft.com/office/powerpoint/2010/main" val="2376433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B8CFC-00D3-EB2C-9880-AFD5C12F21D3}"/>
            </a:ext>
          </a:extLst>
        </p:cNvPr>
        <p:cNvGrpSpPr/>
        <p:nvPr/>
      </p:nvGrpSpPr>
      <p:grpSpPr>
        <a:xfrm>
          <a:off x="0" y="0"/>
          <a:ext cx="0" cy="0"/>
          <a:chOff x="0" y="0"/>
          <a:chExt cx="0" cy="0"/>
        </a:xfrm>
      </p:grpSpPr>
      <p:pic>
        <p:nvPicPr>
          <p:cNvPr id="7" name="Picture 6" descr="A group of hands raised in the air&#10;&#10;AI-generated content may be incorrect.">
            <a:extLst>
              <a:ext uri="{FF2B5EF4-FFF2-40B4-BE49-F238E27FC236}">
                <a16:creationId xmlns:a16="http://schemas.microsoft.com/office/drawing/2014/main" id="{18B5E290-C9A1-9CB4-08C1-0D9C39C12D7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C9C37CDA-0B7E-4C0E-3306-1AE424249061}"/>
              </a:ext>
            </a:extLst>
          </p:cNvPr>
          <p:cNvSpPr/>
          <p:nvPr/>
        </p:nvSpPr>
        <p:spPr>
          <a:xfrm>
            <a:off x="150669" y="1792431"/>
            <a:ext cx="11753500" cy="3558886"/>
          </a:xfrm>
          <a:prstGeom prst="rect">
            <a:avLst/>
          </a:prstGeom>
          <a:solidFill>
            <a:schemeClr val="accent1">
              <a:lumMod val="75000"/>
            </a:schemeClr>
          </a:solidFill>
          <a:ln w="57150">
            <a:solidFill>
              <a:schemeClr val="bg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defRPr/>
            </a:pPr>
            <a:r>
              <a:rPr lang="en-US" sz="5400" b="1" i="1" u="sng" dirty="0">
                <a:solidFill>
                  <a:schemeClr val="bg1"/>
                </a:solidFill>
                <a:ea typeface="ADLaM Display" panose="02010000000000000000" pitchFamily="2" charset="0"/>
                <a:cs typeface="ADLaM Display" panose="02010000000000000000" pitchFamily="2" charset="0"/>
              </a:rPr>
              <a:t>Todah </a:t>
            </a:r>
            <a:r>
              <a:rPr lang="en-US" sz="5400" b="1" i="1" dirty="0">
                <a:solidFill>
                  <a:schemeClr val="bg1"/>
                </a:solidFill>
                <a:ea typeface="ADLaM Display" panose="02010000000000000000" pitchFamily="2" charset="0"/>
                <a:cs typeface="ADLaM Display" panose="02010000000000000000" pitchFamily="2" charset="0"/>
              </a:rPr>
              <a:t>(Towdah)</a:t>
            </a:r>
            <a:r>
              <a:rPr lang="he-IL" sz="5400" b="1" dirty="0">
                <a:solidFill>
                  <a:schemeClr val="bg1"/>
                </a:solidFill>
                <a:ea typeface="ADLaM Display" panose="02010000000000000000" pitchFamily="2" charset="0"/>
              </a:rPr>
              <a:t>תּוֹדָה):  </a:t>
            </a:r>
            <a:r>
              <a:rPr lang="en-US" sz="5400" b="1" dirty="0">
                <a:solidFill>
                  <a:schemeClr val="bg1"/>
                </a:solidFill>
                <a:ea typeface="ADLaM Display" panose="02010000000000000000" pitchFamily="2" charset="0"/>
                <a:cs typeface="ADLaM Display" panose="02010000000000000000" pitchFamily="2" charset="0"/>
              </a:rPr>
              <a:t>) “To Praise”)</a:t>
            </a:r>
          </a:p>
        </p:txBody>
      </p:sp>
    </p:spTree>
    <p:extLst>
      <p:ext uri="{BB962C8B-B14F-4D97-AF65-F5344CB8AC3E}">
        <p14:creationId xmlns:p14="http://schemas.microsoft.com/office/powerpoint/2010/main" val="1397927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11B1F-9168-A6C9-B78D-EC1DF18AFBC2}"/>
            </a:ext>
          </a:extLst>
        </p:cNvPr>
        <p:cNvGrpSpPr/>
        <p:nvPr/>
      </p:nvGrpSpPr>
      <p:grpSpPr>
        <a:xfrm>
          <a:off x="0" y="0"/>
          <a:ext cx="0" cy="0"/>
          <a:chOff x="0" y="0"/>
          <a:chExt cx="0" cy="0"/>
        </a:xfrm>
      </p:grpSpPr>
      <p:pic>
        <p:nvPicPr>
          <p:cNvPr id="7" name="Picture 6" descr="A red and black background with two pages&#10;&#10;AI-generated content may be incorrect.">
            <a:extLst>
              <a:ext uri="{FF2B5EF4-FFF2-40B4-BE49-F238E27FC236}">
                <a16:creationId xmlns:a16="http://schemas.microsoft.com/office/drawing/2014/main" id="{B3D82000-7C0A-7E92-471B-C7638CDCB00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698B65C-1BDF-C4E4-BB0F-FDBCF75CC1C9}"/>
              </a:ext>
            </a:extLst>
          </p:cNvPr>
          <p:cNvSpPr/>
          <p:nvPr/>
        </p:nvSpPr>
        <p:spPr>
          <a:xfrm>
            <a:off x="76844" y="394854"/>
            <a:ext cx="12038311" cy="6328064"/>
          </a:xfrm>
          <a:prstGeom prst="rect">
            <a:avLst/>
          </a:prstGeom>
          <a:solidFill>
            <a:srgbClr val="79293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DFA3D20-6AF2-AA1B-C605-DEEBD444065E}"/>
              </a:ext>
            </a:extLst>
          </p:cNvPr>
          <p:cNvSpPr txBox="1"/>
          <p:nvPr/>
        </p:nvSpPr>
        <p:spPr>
          <a:xfrm>
            <a:off x="161923" y="457199"/>
            <a:ext cx="11953232" cy="6557693"/>
          </a:xfrm>
          <a:prstGeom prst="rect">
            <a:avLst/>
          </a:prstGeom>
          <a:noFill/>
          <a:ln>
            <a:noFill/>
          </a:ln>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0" u="sng" strike="noStrike" kern="1200" cap="none" spc="0" normalizeH="0" baseline="0" noProof="0" dirty="0">
              <a:ln>
                <a:noFill/>
              </a:ln>
              <a:solidFill>
                <a:schemeClr val="bg1"/>
              </a:solidFill>
              <a:effectLst/>
              <a:uLnTx/>
              <a:uFillTx/>
              <a:latin typeface="Aptos" panose="0211000402020202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chemeClr val="bg1"/>
                </a:solidFill>
                <a:effectLst/>
                <a:uLnTx/>
                <a:uFillTx/>
                <a:latin typeface="Alasassy Caps" pitchFamily="2" charset="0"/>
              </a:rPr>
              <a:t>Todah</a:t>
            </a:r>
            <a:r>
              <a:rPr kumimoji="0" lang="en-US" sz="3200" b="1" i="0" u="none" strike="noStrike" kern="1200" cap="none" spc="0" normalizeH="0" baseline="0" noProof="0" dirty="0">
                <a:ln>
                  <a:noFill/>
                </a:ln>
                <a:solidFill>
                  <a:schemeClr val="bg1"/>
                </a:solidFill>
                <a:effectLst/>
                <a:uLnTx/>
                <a:uFillTx/>
                <a:latin typeface="Alasassy Caps" pitchFamily="2" charset="0"/>
              </a:rPr>
              <a:t> is the first dimension of praise, occurs in the Old Testament 30 times.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uLnTx/>
                <a:uFillTx/>
                <a:latin typeface="Alasassy Caps" pitchFamily="2" charset="0"/>
              </a:rPr>
              <a:t>It is probably the most challenging of the dimensions because it is totally an act of the will.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uLnTx/>
                <a:uFillTx/>
                <a:latin typeface="Alasassy Caps" pitchFamily="2" charset="0"/>
              </a:rPr>
              <a:t>Literally, meaning “an extension of the hand,” </a:t>
            </a:r>
            <a:r>
              <a:rPr kumimoji="0" lang="en-US" sz="3200" b="1" i="1" u="none" strike="noStrike" kern="1200" cap="none" spc="0" normalizeH="0" baseline="0" noProof="0" dirty="0" err="1">
                <a:ln>
                  <a:noFill/>
                </a:ln>
                <a:solidFill>
                  <a:srgbClr val="FFC000"/>
                </a:solidFill>
                <a:effectLst/>
                <a:uLnTx/>
                <a:uFillTx/>
                <a:latin typeface="Alasassy Caps" pitchFamily="2" charset="0"/>
              </a:rPr>
              <a:t>todah</a:t>
            </a:r>
            <a:r>
              <a:rPr lang="en-US" sz="3200" b="1" dirty="0">
                <a:solidFill>
                  <a:srgbClr val="FFC000"/>
                </a:solidFill>
                <a:latin typeface="Alasassy Caps" pitchFamily="2" charset="0"/>
              </a:rPr>
              <a:t> </a:t>
            </a:r>
            <a:r>
              <a:rPr kumimoji="0" lang="en-US" sz="3200" b="1" i="0" u="none" strike="noStrike" kern="1200" cap="none" spc="0" normalizeH="0" baseline="0" noProof="0" dirty="0">
                <a:ln>
                  <a:noFill/>
                </a:ln>
                <a:solidFill>
                  <a:schemeClr val="bg1"/>
                </a:solidFill>
                <a:effectLst/>
                <a:uLnTx/>
                <a:uFillTx/>
                <a:latin typeface="Alasassy Caps" pitchFamily="2" charset="0"/>
              </a:rPr>
              <a:t>is a noun form based on the preemptive root </a:t>
            </a:r>
            <a:r>
              <a:rPr kumimoji="0" lang="en-US" sz="3200" b="1" i="1" u="none" strike="noStrike" kern="1200" cap="none" spc="0" normalizeH="0" baseline="0" noProof="0" dirty="0">
                <a:ln>
                  <a:noFill/>
                </a:ln>
                <a:solidFill>
                  <a:srgbClr val="FFC000"/>
                </a:solidFill>
                <a:effectLst/>
                <a:uLnTx/>
                <a:uFillTx/>
                <a:latin typeface="Alasassy Caps" pitchFamily="2" charset="0"/>
              </a:rPr>
              <a:t>yada</a:t>
            </a:r>
            <a:r>
              <a:rPr kumimoji="0" lang="en-US" sz="3200" b="1" i="0" u="none" strike="noStrike" kern="1200" cap="none" spc="0" normalizeH="0" baseline="0" noProof="0" dirty="0">
                <a:ln>
                  <a:noFill/>
                </a:ln>
                <a:solidFill>
                  <a:schemeClr val="bg1"/>
                </a:solidFill>
                <a:effectLst/>
                <a:uLnTx/>
                <a:uFillTx/>
                <a:latin typeface="Alasassy Caps" pitchFamily="2" charset="0"/>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chemeClr val="bg1"/>
              </a:solidFill>
              <a:effectLst/>
              <a:uLnTx/>
              <a:uFillTx/>
              <a:latin typeface="Alasassy Caps" pitchFamily="2" charset="0"/>
            </a:endParaRPr>
          </a:p>
          <a:p>
            <a:pPr algn="ctr">
              <a:lnSpc>
                <a:spcPct val="90000"/>
              </a:lnSpc>
              <a:spcBef>
                <a:spcPts val="1000"/>
              </a:spcBef>
              <a:defRPr/>
            </a:pPr>
            <a:r>
              <a:rPr lang="en-US" sz="3200" b="1" i="1" dirty="0">
                <a:solidFill>
                  <a:srgbClr val="FFC000"/>
                </a:solidFill>
                <a:latin typeface="Alasassy Caps" pitchFamily="2" charset="0"/>
              </a:rPr>
              <a:t>Todah</a:t>
            </a:r>
            <a:r>
              <a:rPr lang="en-US" sz="3200" b="1" dirty="0">
                <a:solidFill>
                  <a:schemeClr val="bg1"/>
                </a:solidFill>
                <a:latin typeface="Alasassy Caps" pitchFamily="2" charset="0"/>
              </a:rPr>
              <a:t> is the result of a conscious choice that takes us beyond our feelings and preferences. It causes us to praise God no matter what is going on in our life and no matter how uncomfortable we are with the former praise of the Holy Spirit leads us into.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schemeClr val="bg1"/>
              </a:solidFill>
              <a:effectLst/>
              <a:uLnTx/>
              <a:uFillTx/>
              <a:latin typeface="Alasassy Caps" pitchFamily="2" charset="0"/>
            </a:endParaRPr>
          </a:p>
        </p:txBody>
      </p:sp>
    </p:spTree>
    <p:extLst>
      <p:ext uri="{BB962C8B-B14F-4D97-AF65-F5344CB8AC3E}">
        <p14:creationId xmlns:p14="http://schemas.microsoft.com/office/powerpoint/2010/main" val="35715643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342</TotalTime>
  <Words>1806</Words>
  <Application>Microsoft Office PowerPoint</Application>
  <PresentationFormat>Widescreen</PresentationFormat>
  <Paragraphs>115</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ADLaM Display</vt:lpstr>
      <vt:lpstr>Alasassy Caps</vt:lpstr>
      <vt:lpstr>Algerian</vt:lpstr>
      <vt:lpstr>Aptos</vt:lpstr>
      <vt:lpstr>Aptos Display</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Taylor Woods</dc:creator>
  <cp:lastModifiedBy>Preston Jacob</cp:lastModifiedBy>
  <cp:revision>2</cp:revision>
  <cp:lastPrinted>2025-12-03T23:03:57Z</cp:lastPrinted>
  <dcterms:created xsi:type="dcterms:W3CDTF">2025-12-03T16:58:28Z</dcterms:created>
  <dcterms:modified xsi:type="dcterms:W3CDTF">2025-12-03T23:06:14Z</dcterms:modified>
</cp:coreProperties>
</file>