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57" r:id="rId4"/>
    <p:sldId id="263" r:id="rId5"/>
    <p:sldId id="261" r:id="rId6"/>
    <p:sldId id="262" r:id="rId7"/>
    <p:sldId id="260" r:id="rId8"/>
    <p:sldId id="264" r:id="rId9"/>
    <p:sldId id="265" r:id="rId10"/>
    <p:sldId id="266" r:id="rId11"/>
    <p:sldId id="267" r:id="rId12"/>
    <p:sldId id="268" r:id="rId13"/>
    <p:sldId id="269" r:id="rId14"/>
    <p:sldId id="270" r:id="rId15"/>
    <p:sldId id="271" r:id="rId16"/>
    <p:sldId id="272" r:id="rId17"/>
    <p:sldId id="274" r:id="rId18"/>
    <p:sldId id="273" r:id="rId19"/>
    <p:sldId id="275" r:id="rId20"/>
    <p:sldId id="278"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2F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E3C7-1111-7ACF-5986-B21A13D502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ADDB79-EFC5-9C69-5929-C83CF95C83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43D85F-EC24-2614-2705-E3A2E9F8768D}"/>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5" name="Footer Placeholder 4">
            <a:extLst>
              <a:ext uri="{FF2B5EF4-FFF2-40B4-BE49-F238E27FC236}">
                <a16:creationId xmlns:a16="http://schemas.microsoft.com/office/drawing/2014/main" id="{E193B846-0BFF-77C3-1288-10C5E8787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E605D-6BD6-E535-AFCE-16E57705C3B6}"/>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366899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863E-AF5B-911C-9A20-FA28782D4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D3135C-730C-5F65-1D84-F485F3D22F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F85DE-5061-BBA7-8560-6EB2F9C9050F}"/>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5" name="Footer Placeholder 4">
            <a:extLst>
              <a:ext uri="{FF2B5EF4-FFF2-40B4-BE49-F238E27FC236}">
                <a16:creationId xmlns:a16="http://schemas.microsoft.com/office/drawing/2014/main" id="{87B7AA8C-B5BA-9FF8-B11E-0359813E5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F17C6-BB7D-2A4E-AB8B-E1BC10E0A65B}"/>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255039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2B7757-0CAA-7B7B-3D91-701341D248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EBE70D-7D4A-952E-BC68-93D035D056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7DEEB-539D-F88D-3EAC-B2E354095479}"/>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5" name="Footer Placeholder 4">
            <a:extLst>
              <a:ext uri="{FF2B5EF4-FFF2-40B4-BE49-F238E27FC236}">
                <a16:creationId xmlns:a16="http://schemas.microsoft.com/office/drawing/2014/main" id="{9687DEE5-63F8-ADF2-7901-0C20BD93B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AA2EE-90FD-F029-2408-080BDE244C4A}"/>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87807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9B7E6C-92DB-6119-1684-EAFB761D3359}"/>
              </a:ext>
            </a:extLst>
          </p:cNvPr>
          <p:cNvSpPr>
            <a:spLocks noGrp="1"/>
          </p:cNvSpPr>
          <p:nvPr>
            <p:ph type="dt" sz="half" idx="10"/>
          </p:nvPr>
        </p:nvSpPr>
        <p:spPr/>
        <p:txBody>
          <a:bodyPr/>
          <a:lstStyle/>
          <a:p>
            <a:fld id="{969AB705-54B8-4D63-B38B-6CF21AABCBE4}" type="datetimeFigureOut">
              <a:rPr lang="en-US" smtClean="0"/>
              <a:t>10/8/2025</a:t>
            </a:fld>
            <a:endParaRPr lang="en-US"/>
          </a:p>
        </p:txBody>
      </p:sp>
      <p:sp>
        <p:nvSpPr>
          <p:cNvPr id="3" name="Footer Placeholder 2">
            <a:extLst>
              <a:ext uri="{FF2B5EF4-FFF2-40B4-BE49-F238E27FC236}">
                <a16:creationId xmlns:a16="http://schemas.microsoft.com/office/drawing/2014/main" id="{637A5347-4288-A956-37F7-554A05996E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E2E747-6786-594C-0DA6-BE1D62C8B9F0}"/>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385630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121E-85A3-4FEC-433F-72039385F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A3213-CD89-98B2-FA9F-37FF5B8886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58FD6-FA21-10AF-B0F6-EC59DF3BF78C}"/>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5" name="Footer Placeholder 4">
            <a:extLst>
              <a:ext uri="{FF2B5EF4-FFF2-40B4-BE49-F238E27FC236}">
                <a16:creationId xmlns:a16="http://schemas.microsoft.com/office/drawing/2014/main" id="{E81BADC6-2A4F-A3E2-3FA3-1A9EB9AF1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051F1-A985-1DA7-6445-548C0F88C706}"/>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39212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C615-9E20-1DE5-BF5A-77C536FC5C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683B69-B2C3-A6D4-8407-0885A52788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54BFA9-D297-4CE8-A6A9-E66D694304FF}"/>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5" name="Footer Placeholder 4">
            <a:extLst>
              <a:ext uri="{FF2B5EF4-FFF2-40B4-BE49-F238E27FC236}">
                <a16:creationId xmlns:a16="http://schemas.microsoft.com/office/drawing/2014/main" id="{48DEFB92-3110-0152-231B-758DF24BB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68DB8-32D1-7BB6-ACE3-7E3B98ACF0CB}"/>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1988851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CF514-563B-53F5-49DE-8BF53F4AE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81E22-BCDF-7977-6EC1-BE2A7F588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80BD62-5FCD-65AA-25D2-5B5A4C532F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C130CB-E2C4-6D04-5C3E-2F8B107029DD}"/>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6" name="Footer Placeholder 5">
            <a:extLst>
              <a:ext uri="{FF2B5EF4-FFF2-40B4-BE49-F238E27FC236}">
                <a16:creationId xmlns:a16="http://schemas.microsoft.com/office/drawing/2014/main" id="{9907FEC5-46AB-4A0A-EAF5-1B1AB777F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10A26-E311-C971-7C98-CE6576BC763A}"/>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2169503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99D0-4DDE-D72E-9DE0-FAA1BBE979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14923-CDCB-D9D5-F893-7160ABC4E7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F91A1-9268-B2F7-5203-1354C77461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A454C7-D438-F917-DB6C-2677891DC7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F368A-C2DF-34D7-7C14-A3E7007638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9A2F89-E20C-5FA1-F6E5-CA836D98A37A}"/>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8" name="Footer Placeholder 7">
            <a:extLst>
              <a:ext uri="{FF2B5EF4-FFF2-40B4-BE49-F238E27FC236}">
                <a16:creationId xmlns:a16="http://schemas.microsoft.com/office/drawing/2014/main" id="{D109559D-EB68-ACE1-8C07-A801DF7454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35210F-7448-990B-2C91-EE68904F8BAF}"/>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12935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3EAF-09C3-6084-1779-98BF27BD2A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1F6AB8-2C16-8A59-7583-B0F49B4625E1}"/>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4" name="Footer Placeholder 3">
            <a:extLst>
              <a:ext uri="{FF2B5EF4-FFF2-40B4-BE49-F238E27FC236}">
                <a16:creationId xmlns:a16="http://schemas.microsoft.com/office/drawing/2014/main" id="{B04EF9DB-2CD1-C352-E01C-A6F07AB9CE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FEBA09-47C0-FE6E-B437-6D6207413E0B}"/>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200098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C146A-C092-6BFE-C909-A7B0F750E554}"/>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3" name="Footer Placeholder 2">
            <a:extLst>
              <a:ext uri="{FF2B5EF4-FFF2-40B4-BE49-F238E27FC236}">
                <a16:creationId xmlns:a16="http://schemas.microsoft.com/office/drawing/2014/main" id="{619E9D88-A47D-763E-BDF7-1E7F3B7B23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8089E-B7AF-B195-07BB-2CEFC17E8CC2}"/>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134336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1784-620D-5EB6-A9C5-29F7DBD29D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FB9080-B53C-A60A-AB3F-414C2FA8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04719-410A-0A44-D10A-622C094C6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E20D99-2C74-DA0A-0C69-FC1BBEE5AA95}"/>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6" name="Footer Placeholder 5">
            <a:extLst>
              <a:ext uri="{FF2B5EF4-FFF2-40B4-BE49-F238E27FC236}">
                <a16:creationId xmlns:a16="http://schemas.microsoft.com/office/drawing/2014/main" id="{7D58C589-D05E-89F2-2DD8-BE8968523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AB1B7-6B0D-76B0-D6B7-2D3C2A61A771}"/>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204465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26C67-6F19-1CE3-F44C-F80F0E2F7D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519C57-8782-88C4-8F39-196FAB8D3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D96BA4-DCC5-E14D-A23D-0193F2B3E9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B866E-32BF-DFE4-D454-3A861267E97F}"/>
              </a:ext>
            </a:extLst>
          </p:cNvPr>
          <p:cNvSpPr>
            <a:spLocks noGrp="1"/>
          </p:cNvSpPr>
          <p:nvPr>
            <p:ph type="dt" sz="half" idx="10"/>
          </p:nvPr>
        </p:nvSpPr>
        <p:spPr/>
        <p:txBody>
          <a:bodyPr/>
          <a:lstStyle/>
          <a:p>
            <a:fld id="{98A0A44C-2E9A-4F81-8FD9-3E245FB1A536}" type="datetimeFigureOut">
              <a:rPr lang="en-US" smtClean="0"/>
              <a:t>10/8/2025</a:t>
            </a:fld>
            <a:endParaRPr lang="en-US"/>
          </a:p>
        </p:txBody>
      </p:sp>
      <p:sp>
        <p:nvSpPr>
          <p:cNvPr id="6" name="Footer Placeholder 5">
            <a:extLst>
              <a:ext uri="{FF2B5EF4-FFF2-40B4-BE49-F238E27FC236}">
                <a16:creationId xmlns:a16="http://schemas.microsoft.com/office/drawing/2014/main" id="{68EC9EAF-F5AC-5631-65BB-B38EFA2EB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3F546-2FF0-CC8C-63FB-AC0A16465774}"/>
              </a:ext>
            </a:extLst>
          </p:cNvPr>
          <p:cNvSpPr>
            <a:spLocks noGrp="1"/>
          </p:cNvSpPr>
          <p:nvPr>
            <p:ph type="sldNum" sz="quarter" idx="12"/>
          </p:nvPr>
        </p:nvSpPr>
        <p:spPr/>
        <p:txBody>
          <a:bodyPr/>
          <a:lstStyle/>
          <a:p>
            <a:fld id="{6CB5828F-9482-4798-B54B-C33A56598A01}" type="slidenum">
              <a:rPr lang="en-US" smtClean="0"/>
              <a:t>‹#›</a:t>
            </a:fld>
            <a:endParaRPr lang="en-US"/>
          </a:p>
        </p:txBody>
      </p:sp>
    </p:spTree>
    <p:extLst>
      <p:ext uri="{BB962C8B-B14F-4D97-AF65-F5344CB8AC3E}">
        <p14:creationId xmlns:p14="http://schemas.microsoft.com/office/powerpoint/2010/main" val="243561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31B4AC-AF85-3317-EBCD-1EDD794FAC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CA5671-71ED-08E6-428E-0358658C6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3E98B-EF6D-DE00-1069-1C91549FA0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A0A44C-2E9A-4F81-8FD9-3E245FB1A536}" type="datetimeFigureOut">
              <a:rPr lang="en-US" smtClean="0"/>
              <a:t>10/8/2025</a:t>
            </a:fld>
            <a:endParaRPr lang="en-US"/>
          </a:p>
        </p:txBody>
      </p:sp>
      <p:sp>
        <p:nvSpPr>
          <p:cNvPr id="5" name="Footer Placeholder 4">
            <a:extLst>
              <a:ext uri="{FF2B5EF4-FFF2-40B4-BE49-F238E27FC236}">
                <a16:creationId xmlns:a16="http://schemas.microsoft.com/office/drawing/2014/main" id="{0AAEF554-A589-202F-0A35-F42D859668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8D36D8-0D63-AC69-DFB1-3F10016779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B5828F-9482-4798-B54B-C33A56598A01}" type="slidenum">
              <a:rPr lang="en-US" smtClean="0"/>
              <a:t>‹#›</a:t>
            </a:fld>
            <a:endParaRPr lang="en-US"/>
          </a:p>
        </p:txBody>
      </p:sp>
    </p:spTree>
    <p:extLst>
      <p:ext uri="{BB962C8B-B14F-4D97-AF65-F5344CB8AC3E}">
        <p14:creationId xmlns:p14="http://schemas.microsoft.com/office/powerpoint/2010/main" val="667089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7F479-DF5D-8D6C-6276-B0A97F97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46143-76B0-D887-2438-402F76B726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7181C-F6A6-BDAD-664C-EE49D430D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9AB705-54B8-4D63-B38B-6CF21AABCBE4}" type="datetimeFigureOut">
              <a:rPr lang="en-US" smtClean="0"/>
              <a:t>10/8/2025</a:t>
            </a:fld>
            <a:endParaRPr lang="en-US"/>
          </a:p>
        </p:txBody>
      </p:sp>
      <p:sp>
        <p:nvSpPr>
          <p:cNvPr id="5" name="Footer Placeholder 4">
            <a:extLst>
              <a:ext uri="{FF2B5EF4-FFF2-40B4-BE49-F238E27FC236}">
                <a16:creationId xmlns:a16="http://schemas.microsoft.com/office/drawing/2014/main" id="{6D1C70B2-14DE-E320-11DD-CB7577620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7F53D5D-8532-A4CC-C994-77721155F0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BFD61C-C072-4B3E-8349-0791CC861B6D}" type="slidenum">
              <a:rPr lang="en-US" smtClean="0"/>
              <a:t>‹#›</a:t>
            </a:fld>
            <a:endParaRPr lang="en-US"/>
          </a:p>
        </p:txBody>
      </p:sp>
    </p:spTree>
    <p:extLst>
      <p:ext uri="{BB962C8B-B14F-4D97-AF65-F5344CB8AC3E}">
        <p14:creationId xmlns:p14="http://schemas.microsoft.com/office/powerpoint/2010/main" val="26667715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red background&#10;&#10;AI-generated content may be incorrect.">
            <a:extLst>
              <a:ext uri="{FF2B5EF4-FFF2-40B4-BE49-F238E27FC236}">
                <a16:creationId xmlns:a16="http://schemas.microsoft.com/office/drawing/2014/main" id="{775AC122-D019-A4A5-8293-E34BBE54F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4375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7BB3C-669D-B493-CE82-D8A1D8574EBE}"/>
            </a:ext>
          </a:extLst>
        </p:cNvPr>
        <p:cNvGrpSpPr/>
        <p:nvPr/>
      </p:nvGrpSpPr>
      <p:grpSpPr>
        <a:xfrm>
          <a:off x="0" y="0"/>
          <a:ext cx="0" cy="0"/>
          <a:chOff x="0" y="0"/>
          <a:chExt cx="0" cy="0"/>
        </a:xfrm>
      </p:grpSpPr>
      <p:pic>
        <p:nvPicPr>
          <p:cNvPr id="7" name="Picture 6" descr="A group of hands raised in the air&#10;&#10;AI-generated content may be incorrect.">
            <a:extLst>
              <a:ext uri="{FF2B5EF4-FFF2-40B4-BE49-F238E27FC236}">
                <a16:creationId xmlns:a16="http://schemas.microsoft.com/office/drawing/2014/main" id="{19BD1CFE-2FCA-20CC-9002-4CD60F1893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6FBAC45-C381-907B-8BC5-94C29A013A16}"/>
              </a:ext>
            </a:extLst>
          </p:cNvPr>
          <p:cNvSpPr/>
          <p:nvPr/>
        </p:nvSpPr>
        <p:spPr>
          <a:xfrm>
            <a:off x="588535" y="3075915"/>
            <a:ext cx="11250320" cy="2197237"/>
          </a:xfrm>
          <a:prstGeom prst="rect">
            <a:avLst/>
          </a:prstGeom>
          <a:solidFill>
            <a:srgbClr val="002060"/>
          </a:solidFill>
          <a:ln w="57150">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Algerian" panose="04020705040A02060702" pitchFamily="82" charset="0"/>
            </a:endParaRPr>
          </a:p>
        </p:txBody>
      </p:sp>
      <p:sp>
        <p:nvSpPr>
          <p:cNvPr id="8" name="Rectangle 7">
            <a:extLst>
              <a:ext uri="{FF2B5EF4-FFF2-40B4-BE49-F238E27FC236}">
                <a16:creationId xmlns:a16="http://schemas.microsoft.com/office/drawing/2014/main" id="{979517ED-57EF-84E6-D046-68754FF1D17C}"/>
              </a:ext>
            </a:extLst>
          </p:cNvPr>
          <p:cNvSpPr/>
          <p:nvPr/>
        </p:nvSpPr>
        <p:spPr>
          <a:xfrm>
            <a:off x="235390" y="2196448"/>
            <a:ext cx="11250320" cy="2197237"/>
          </a:xfrm>
          <a:prstGeom prst="rect">
            <a:avLst/>
          </a:prstGeom>
          <a:solidFill>
            <a:srgbClr val="002060"/>
          </a:solidFill>
          <a:ln w="76200">
            <a:solidFill>
              <a:srgbClr val="FFC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Algerian" panose="04020705040A02060702" pitchFamily="82" charset="0"/>
              </a:rPr>
              <a:t>Man’s Ideal Environment! </a:t>
            </a:r>
          </a:p>
        </p:txBody>
      </p:sp>
    </p:spTree>
    <p:extLst>
      <p:ext uri="{BB962C8B-B14F-4D97-AF65-F5344CB8AC3E}">
        <p14:creationId xmlns:p14="http://schemas.microsoft.com/office/powerpoint/2010/main" val="1432472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1FCC0-0A15-BAD4-A755-F57CFC738313}"/>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3233C6B1-531B-8BCB-F2A8-74C55B629F2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erson raising their hands in the air&#10;&#10;AI-generated content may be incorrect.">
            <a:extLst>
              <a:ext uri="{FF2B5EF4-FFF2-40B4-BE49-F238E27FC236}">
                <a16:creationId xmlns:a16="http://schemas.microsoft.com/office/drawing/2014/main" id="{07068B87-EF1E-F87C-2D94-389389350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and black background with two pages&#10;&#10;AI-generated content may be incorrect.">
            <a:extLst>
              <a:ext uri="{FF2B5EF4-FFF2-40B4-BE49-F238E27FC236}">
                <a16:creationId xmlns:a16="http://schemas.microsoft.com/office/drawing/2014/main" id="{63FC35C2-7853-681E-E443-097298D9CB6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8F074E9-8982-B331-E36F-F75F319F880B}"/>
              </a:ext>
            </a:extLst>
          </p:cNvPr>
          <p:cNvSpPr txBox="1"/>
          <p:nvPr/>
        </p:nvSpPr>
        <p:spPr>
          <a:xfrm>
            <a:off x="46759" y="348095"/>
            <a:ext cx="12145241" cy="5963171"/>
          </a:xfrm>
          <a:prstGeom prst="rect">
            <a:avLst/>
          </a:prstGeom>
          <a:noFill/>
        </p:spPr>
        <p:txBody>
          <a:bodyPr wrap="square">
            <a:spAutoFit/>
          </a:bodyPr>
          <a:lstStyle/>
          <a:p>
            <a:pPr marL="0" indent="0" algn="ctr">
              <a:buNone/>
            </a:pPr>
            <a:r>
              <a:rPr lang="en-US" sz="3000" b="1" dirty="0">
                <a:solidFill>
                  <a:schemeClr val="bg1"/>
                </a:solidFill>
                <a:latin typeface="Abadi Extra Light" panose="020B0204020104020204" pitchFamily="34" charset="0"/>
              </a:rPr>
              <a:t>Gauchos is a specific spot on this big planet and put the man in that special chosen place, which we know as Eden. </a:t>
            </a:r>
          </a:p>
          <a:p>
            <a:pPr marL="0" indent="0" algn="ctr">
              <a:buNone/>
            </a:pPr>
            <a:r>
              <a:rPr lang="en-US" sz="3000" b="1" dirty="0">
                <a:solidFill>
                  <a:schemeClr val="bg1"/>
                </a:solidFill>
                <a:latin typeface="Abadi Extra Light" panose="020B0204020104020204" pitchFamily="34" charset="0"/>
              </a:rPr>
              <a:t>The Greek version of the Old Testament, the septum , relates the word , which means the light. Therefore, Eden is translated as the garden of delight or of the Lord. </a:t>
            </a:r>
          </a:p>
          <a:p>
            <a:pPr marL="0" indent="0" algn="ctr">
              <a:buNone/>
            </a:pPr>
            <a:endParaRPr lang="en-US" sz="1050" b="1" dirty="0">
              <a:latin typeface="Abadi Extra Light" panose="020B0204020104020204" pitchFamily="34" charset="0"/>
            </a:endParaRPr>
          </a:p>
          <a:p>
            <a:pPr marL="0" indent="0" algn="ctr">
              <a:buNone/>
            </a:pPr>
            <a:r>
              <a:rPr lang="en-US" sz="3000" b="1" u="sng" dirty="0">
                <a:solidFill>
                  <a:schemeClr val="bg1"/>
                </a:solidFill>
                <a:latin typeface="Abadi Extra Light" panose="020B0204020104020204" pitchFamily="34" charset="0"/>
              </a:rPr>
              <a:t>Isaiah 53:3</a:t>
            </a:r>
            <a:r>
              <a:rPr lang="en-US" sz="3000" b="1" dirty="0">
                <a:solidFill>
                  <a:schemeClr val="bg1"/>
                </a:solidFill>
                <a:latin typeface="Abadi Extra Light" panose="020B0204020104020204" pitchFamily="34" charset="0"/>
              </a:rPr>
              <a:t> “He is despised and rejected of men; a man of sorrows and acquainted with grief: and we hid as it were our faces from him; he was despised, and we esteemed him not.”</a:t>
            </a:r>
          </a:p>
          <a:p>
            <a:pPr marL="0" indent="0" algn="ctr">
              <a:buNone/>
            </a:pPr>
            <a:endParaRPr lang="en-US" sz="1100" b="1" dirty="0">
              <a:solidFill>
                <a:schemeClr val="bg1"/>
              </a:solidFill>
              <a:latin typeface="Abadi Extra Light" panose="020B0204020104020204" pitchFamily="34" charset="0"/>
            </a:endParaRPr>
          </a:p>
          <a:p>
            <a:pPr marL="0" indent="0" algn="ctr">
              <a:buNone/>
            </a:pPr>
            <a:r>
              <a:rPr lang="en-US" sz="3000" b="1" dirty="0">
                <a:solidFill>
                  <a:schemeClr val="bg1"/>
                </a:solidFill>
                <a:latin typeface="Abadi Extra Light" panose="020B0204020104020204" pitchFamily="34" charset="0"/>
              </a:rPr>
              <a:t>Eaten one place where God's presence Dwelt on the earth. It was the garden of his presence, the spot of his pleasantness, and that was precisely where God placed Adam. Unbroken fellowship between God and man was the environment that God's plan for man. </a:t>
            </a:r>
          </a:p>
        </p:txBody>
      </p:sp>
      <p:cxnSp>
        <p:nvCxnSpPr>
          <p:cNvPr id="10" name="Straight Connector 9">
            <a:extLst>
              <a:ext uri="{FF2B5EF4-FFF2-40B4-BE49-F238E27FC236}">
                <a16:creationId xmlns:a16="http://schemas.microsoft.com/office/drawing/2014/main" id="{ECEF57F7-E8E1-EE0A-EA12-70695206BBE2}"/>
              </a:ext>
            </a:extLst>
          </p:cNvPr>
          <p:cNvCxnSpPr>
            <a:cxnSpLocks/>
          </p:cNvCxnSpPr>
          <p:nvPr/>
        </p:nvCxnSpPr>
        <p:spPr>
          <a:xfrm>
            <a:off x="1411488" y="2783629"/>
            <a:ext cx="10026502" cy="7796"/>
          </a:xfrm>
          <a:prstGeom prst="line">
            <a:avLst/>
          </a:prstGeom>
          <a:ln w="57150">
            <a:solidFill>
              <a:srgbClr val="FFC000"/>
            </a:solidFill>
            <a:prstDash val="lgDashDot"/>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21BF7E-8533-ACA2-5860-0E43B6281C7F}"/>
              </a:ext>
            </a:extLst>
          </p:cNvPr>
          <p:cNvCxnSpPr>
            <a:cxnSpLocks/>
          </p:cNvCxnSpPr>
          <p:nvPr/>
        </p:nvCxnSpPr>
        <p:spPr>
          <a:xfrm>
            <a:off x="1411488" y="4347460"/>
            <a:ext cx="10026502" cy="7796"/>
          </a:xfrm>
          <a:prstGeom prst="line">
            <a:avLst/>
          </a:prstGeom>
          <a:ln w="57150">
            <a:solidFill>
              <a:srgbClr val="FFC000"/>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3852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3E4E-10EF-453E-C8A3-93DCA2146AA3}"/>
            </a:ext>
          </a:extLst>
        </p:cNvPr>
        <p:cNvGrpSpPr/>
        <p:nvPr/>
      </p:nvGrpSpPr>
      <p:grpSpPr>
        <a:xfrm>
          <a:off x="0" y="0"/>
          <a:ext cx="0" cy="0"/>
          <a:chOff x="0" y="0"/>
          <a:chExt cx="0" cy="0"/>
        </a:xfrm>
      </p:grpSpPr>
      <p:pic>
        <p:nvPicPr>
          <p:cNvPr id="7" name="Picture 6" descr="A group of hands raised in the air&#10;&#10;AI-generated content may be incorrect.">
            <a:extLst>
              <a:ext uri="{FF2B5EF4-FFF2-40B4-BE49-F238E27FC236}">
                <a16:creationId xmlns:a16="http://schemas.microsoft.com/office/drawing/2014/main" id="{AE0E28DA-4CFB-CA1C-C9EC-21F85EAFE5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F84C40F-759A-FEB3-5D3E-1FFF8B69F34E}"/>
              </a:ext>
            </a:extLst>
          </p:cNvPr>
          <p:cNvSpPr/>
          <p:nvPr/>
        </p:nvSpPr>
        <p:spPr>
          <a:xfrm>
            <a:off x="588535" y="3075915"/>
            <a:ext cx="11250320" cy="2197237"/>
          </a:xfrm>
          <a:prstGeom prst="rect">
            <a:avLst/>
          </a:prstGeom>
          <a:solidFill>
            <a:schemeClr val="accent2">
              <a:lumMod val="75000"/>
            </a:schemeClr>
          </a:solidFill>
          <a:ln w="57150">
            <a:solidFill>
              <a:schemeClr val="accent2">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Algerian" panose="04020705040A02060702" pitchFamily="82" charset="0"/>
            </a:endParaRPr>
          </a:p>
        </p:txBody>
      </p:sp>
      <p:sp>
        <p:nvSpPr>
          <p:cNvPr id="8" name="Rectangle 7">
            <a:extLst>
              <a:ext uri="{FF2B5EF4-FFF2-40B4-BE49-F238E27FC236}">
                <a16:creationId xmlns:a16="http://schemas.microsoft.com/office/drawing/2014/main" id="{94819329-4EEC-6C7B-5F40-2A37BDE2A042}"/>
              </a:ext>
            </a:extLst>
          </p:cNvPr>
          <p:cNvSpPr/>
          <p:nvPr/>
        </p:nvSpPr>
        <p:spPr>
          <a:xfrm>
            <a:off x="235390" y="2196448"/>
            <a:ext cx="11250320" cy="2197237"/>
          </a:xfrm>
          <a:prstGeom prst="rect">
            <a:avLst/>
          </a:prstGeom>
          <a:solidFill>
            <a:schemeClr val="accent2">
              <a:lumMod val="75000"/>
            </a:schemeClr>
          </a:solidFill>
          <a:ln w="76200">
            <a:solidFill>
              <a:schemeClr val="accent2">
                <a:lumMod val="40000"/>
                <a:lumOff val="6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Algerian" panose="04020705040A02060702" pitchFamily="82" charset="0"/>
              </a:rPr>
              <a:t>Man’s fall from </a:t>
            </a:r>
          </a:p>
          <a:p>
            <a:pPr algn="ctr"/>
            <a:r>
              <a:rPr lang="en-US" sz="6600" dirty="0">
                <a:latin typeface="Algerian" panose="04020705040A02060702" pitchFamily="82" charset="0"/>
              </a:rPr>
              <a:t>God’s Presence! </a:t>
            </a:r>
          </a:p>
        </p:txBody>
      </p:sp>
    </p:spTree>
    <p:extLst>
      <p:ext uri="{BB962C8B-B14F-4D97-AF65-F5344CB8AC3E}">
        <p14:creationId xmlns:p14="http://schemas.microsoft.com/office/powerpoint/2010/main" val="136092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00B62-DF56-43CB-EB6E-CF914ADAC541}"/>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4F72296E-FCDB-D1C0-2E76-3CDE7E6B4E2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erson raising their hands in the air&#10;&#10;AI-generated content may be incorrect.">
            <a:extLst>
              <a:ext uri="{FF2B5EF4-FFF2-40B4-BE49-F238E27FC236}">
                <a16:creationId xmlns:a16="http://schemas.microsoft.com/office/drawing/2014/main" id="{28190EE2-B951-8D5C-5AC8-61A5D1810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and black background with two pages&#10;&#10;AI-generated content may be incorrect.">
            <a:extLst>
              <a:ext uri="{FF2B5EF4-FFF2-40B4-BE49-F238E27FC236}">
                <a16:creationId xmlns:a16="http://schemas.microsoft.com/office/drawing/2014/main" id="{588558F5-52ED-FAD4-8CBD-02550C3A160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DBC79E1-0FF2-4F79-42BD-28BB70E7E79E}"/>
              </a:ext>
            </a:extLst>
          </p:cNvPr>
          <p:cNvSpPr txBox="1"/>
          <p:nvPr/>
        </p:nvSpPr>
        <p:spPr>
          <a:xfrm>
            <a:off x="46759" y="348095"/>
            <a:ext cx="12145241" cy="5693866"/>
          </a:xfrm>
          <a:prstGeom prst="rect">
            <a:avLst/>
          </a:prstGeom>
          <a:noFill/>
        </p:spPr>
        <p:txBody>
          <a:bodyPr wrap="square">
            <a:spAutoFit/>
          </a:bodyPr>
          <a:lstStyle/>
          <a:p>
            <a:pPr algn="ctr" fontAlgn="base"/>
            <a:r>
              <a:rPr lang="en-US" sz="2600" dirty="0">
                <a:solidFill>
                  <a:schemeClr val="bg1"/>
                </a:solidFill>
              </a:rPr>
              <a:t>The </a:t>
            </a:r>
            <a:r>
              <a:rPr lang="en-US" sz="2600" dirty="0">
                <a:solidFill>
                  <a:srgbClr val="FFFF00"/>
                </a:solidFill>
              </a:rPr>
              <a:t>fall of man </a:t>
            </a:r>
            <a:r>
              <a:rPr lang="en-US" sz="2600" dirty="0">
                <a:solidFill>
                  <a:schemeClr val="bg1"/>
                </a:solidFill>
              </a:rPr>
              <a:t>is really a fall from God's presence, with the accompanying loss of the Holy Spirit. Since God created man to live in </a:t>
            </a:r>
            <a:r>
              <a:rPr lang="en-US" sz="2600" dirty="0">
                <a:solidFill>
                  <a:srgbClr val="FFFF00"/>
                </a:solidFill>
              </a:rPr>
              <a:t>relationship</a:t>
            </a:r>
            <a:r>
              <a:rPr lang="en-US" sz="2600" dirty="0">
                <a:solidFill>
                  <a:schemeClr val="bg1"/>
                </a:solidFill>
              </a:rPr>
              <a:t> with Him and sin caused a breach in that relationship, man's opportunity to live in God's presence ended. ​</a:t>
            </a:r>
          </a:p>
          <a:p>
            <a:pPr algn="ctr" fontAlgn="base"/>
            <a:endParaRPr lang="en-US" sz="2600" dirty="0">
              <a:solidFill>
                <a:schemeClr val="bg1"/>
              </a:solidFill>
            </a:endParaRPr>
          </a:p>
          <a:p>
            <a:pPr algn="ctr" fontAlgn="base"/>
            <a:r>
              <a:rPr lang="en-US" sz="2600" b="1" u="sng" dirty="0">
                <a:solidFill>
                  <a:srgbClr val="FFFF00"/>
                </a:solidFill>
              </a:rPr>
              <a:t>Genesis 3:23 </a:t>
            </a:r>
            <a:r>
              <a:rPr lang="en-US" sz="2600" dirty="0">
                <a:solidFill>
                  <a:schemeClr val="bg1"/>
                </a:solidFill>
              </a:rPr>
              <a:t>“Therefore the Lord God sent him forth from the garden of Eden, to till the ground from whence he was taken. So he drove out the man; and he placed at the east of the garden of Eden </a:t>
            </a:r>
            <a:r>
              <a:rPr lang="en-US" sz="2600" dirty="0" err="1">
                <a:solidFill>
                  <a:schemeClr val="bg1"/>
                </a:solidFill>
              </a:rPr>
              <a:t>Cherubims</a:t>
            </a:r>
            <a:r>
              <a:rPr lang="en-US" sz="2600" dirty="0">
                <a:solidFill>
                  <a:schemeClr val="bg1"/>
                </a:solidFill>
              </a:rPr>
              <a:t>, and a flaming sword which turned every way, to keep the way of the tree of life”.​</a:t>
            </a:r>
          </a:p>
          <a:p>
            <a:pPr algn="ctr" fontAlgn="base"/>
            <a:endParaRPr lang="en-US" sz="2600" dirty="0">
              <a:solidFill>
                <a:schemeClr val="bg1"/>
              </a:solidFill>
            </a:endParaRPr>
          </a:p>
          <a:p>
            <a:pPr algn="ctr" fontAlgn="base"/>
            <a:r>
              <a:rPr lang="en-US" sz="2600" dirty="0">
                <a:solidFill>
                  <a:schemeClr val="bg1"/>
                </a:solidFill>
              </a:rPr>
              <a:t>What was once our God-given </a:t>
            </a:r>
            <a:r>
              <a:rPr lang="en-US" sz="2600" dirty="0">
                <a:solidFill>
                  <a:srgbClr val="FFFF00"/>
                </a:solidFill>
              </a:rPr>
              <a:t>privilege </a:t>
            </a:r>
            <a:r>
              <a:rPr lang="en-US" sz="2600" dirty="0">
                <a:solidFill>
                  <a:schemeClr val="bg1"/>
                </a:solidFill>
              </a:rPr>
              <a:t>is now denied by God Himself. For when God sent man and woman away from Eden, from His presence, He also said cherubim at the entrance to the garden to be sure that mankind would not return to the </a:t>
            </a:r>
            <a:r>
              <a:rPr lang="en-US" sz="2600" dirty="0">
                <a:solidFill>
                  <a:srgbClr val="FFFF00"/>
                </a:solidFill>
              </a:rPr>
              <a:t>environment</a:t>
            </a:r>
            <a:r>
              <a:rPr lang="en-US" sz="2600" dirty="0">
                <a:solidFill>
                  <a:schemeClr val="bg1"/>
                </a:solidFill>
              </a:rPr>
              <a:t> that had been his home before his sin.</a:t>
            </a:r>
          </a:p>
        </p:txBody>
      </p:sp>
      <p:cxnSp>
        <p:nvCxnSpPr>
          <p:cNvPr id="10" name="Straight Connector 9">
            <a:extLst>
              <a:ext uri="{FF2B5EF4-FFF2-40B4-BE49-F238E27FC236}">
                <a16:creationId xmlns:a16="http://schemas.microsoft.com/office/drawing/2014/main" id="{0BDF9FF5-7BCD-300C-C953-34195A69CE6A}"/>
              </a:ext>
            </a:extLst>
          </p:cNvPr>
          <p:cNvCxnSpPr>
            <a:cxnSpLocks/>
          </p:cNvCxnSpPr>
          <p:nvPr/>
        </p:nvCxnSpPr>
        <p:spPr>
          <a:xfrm>
            <a:off x="1250983" y="2180879"/>
            <a:ext cx="10026502" cy="7796"/>
          </a:xfrm>
          <a:prstGeom prst="line">
            <a:avLst/>
          </a:prstGeom>
          <a:ln w="57150">
            <a:solidFill>
              <a:schemeClr val="accent2">
                <a:lumMod val="40000"/>
                <a:lumOff val="60000"/>
              </a:schemeClr>
            </a:solidFill>
            <a:prstDash val="lgDashDot"/>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9944974-77CD-B143-315D-6B097791F27A}"/>
              </a:ext>
            </a:extLst>
          </p:cNvPr>
          <p:cNvCxnSpPr>
            <a:cxnSpLocks/>
          </p:cNvCxnSpPr>
          <p:nvPr/>
        </p:nvCxnSpPr>
        <p:spPr>
          <a:xfrm>
            <a:off x="1169502" y="4180578"/>
            <a:ext cx="10026502" cy="7796"/>
          </a:xfrm>
          <a:prstGeom prst="line">
            <a:avLst/>
          </a:prstGeom>
          <a:ln w="57150">
            <a:solidFill>
              <a:schemeClr val="accent2">
                <a:lumMod val="40000"/>
                <a:lumOff val="60000"/>
              </a:schemeClr>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6605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156B3-6869-8BBF-0462-C5386D11736C}"/>
            </a:ext>
          </a:extLst>
        </p:cNvPr>
        <p:cNvGrpSpPr/>
        <p:nvPr/>
      </p:nvGrpSpPr>
      <p:grpSpPr>
        <a:xfrm>
          <a:off x="0" y="0"/>
          <a:ext cx="0" cy="0"/>
          <a:chOff x="0" y="0"/>
          <a:chExt cx="0" cy="0"/>
        </a:xfrm>
      </p:grpSpPr>
      <p:pic>
        <p:nvPicPr>
          <p:cNvPr id="7" name="Picture 6" descr="A group of hands raised in the air&#10;&#10;AI-generated content may be incorrect.">
            <a:extLst>
              <a:ext uri="{FF2B5EF4-FFF2-40B4-BE49-F238E27FC236}">
                <a16:creationId xmlns:a16="http://schemas.microsoft.com/office/drawing/2014/main" id="{95DEED8E-874A-108E-FC20-2AA979964FE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38622E6-E6B8-5428-46F4-5851BFB4060A}"/>
              </a:ext>
            </a:extLst>
          </p:cNvPr>
          <p:cNvSpPr/>
          <p:nvPr/>
        </p:nvSpPr>
        <p:spPr>
          <a:xfrm>
            <a:off x="588535" y="3075915"/>
            <a:ext cx="11250320" cy="2197237"/>
          </a:xfrm>
          <a:prstGeom prst="rect">
            <a:avLst/>
          </a:prstGeom>
          <a:solidFill>
            <a:schemeClr val="accent3">
              <a:lumMod val="75000"/>
            </a:schemeClr>
          </a:solidFill>
          <a:ln w="57150">
            <a:solidFill>
              <a:schemeClr val="accent3">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Algerian" panose="04020705040A02060702" pitchFamily="82" charset="0"/>
            </a:endParaRPr>
          </a:p>
        </p:txBody>
      </p:sp>
      <p:sp>
        <p:nvSpPr>
          <p:cNvPr id="8" name="Rectangle 7">
            <a:extLst>
              <a:ext uri="{FF2B5EF4-FFF2-40B4-BE49-F238E27FC236}">
                <a16:creationId xmlns:a16="http://schemas.microsoft.com/office/drawing/2014/main" id="{D9166053-2E9D-7700-330E-AF35DD93AA15}"/>
              </a:ext>
            </a:extLst>
          </p:cNvPr>
          <p:cNvSpPr/>
          <p:nvPr/>
        </p:nvSpPr>
        <p:spPr>
          <a:xfrm>
            <a:off x="235390" y="2196448"/>
            <a:ext cx="11250320" cy="2197237"/>
          </a:xfrm>
          <a:prstGeom prst="rect">
            <a:avLst/>
          </a:prstGeom>
          <a:solidFill>
            <a:schemeClr val="accent3">
              <a:lumMod val="75000"/>
            </a:schemeClr>
          </a:solidFill>
          <a:ln w="76200">
            <a:solidFill>
              <a:schemeClr val="accent3">
                <a:lumMod val="40000"/>
                <a:lumOff val="6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Algerian" panose="04020705040A02060702" pitchFamily="82" charset="0"/>
              </a:rPr>
              <a:t>Protectors of  </a:t>
            </a:r>
          </a:p>
          <a:p>
            <a:pPr algn="ctr"/>
            <a:r>
              <a:rPr lang="en-US" sz="6600" dirty="0">
                <a:latin typeface="Algerian" panose="04020705040A02060702" pitchFamily="82" charset="0"/>
              </a:rPr>
              <a:t>God’s Presence! </a:t>
            </a:r>
          </a:p>
        </p:txBody>
      </p:sp>
    </p:spTree>
    <p:extLst>
      <p:ext uri="{BB962C8B-B14F-4D97-AF65-F5344CB8AC3E}">
        <p14:creationId xmlns:p14="http://schemas.microsoft.com/office/powerpoint/2010/main" val="1914746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D913-95E0-ECE8-D70D-77A5D79B7D93}"/>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0872D7C2-8E85-0919-601F-974632258CE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erson raising their hands in the air&#10;&#10;AI-generated content may be incorrect.">
            <a:extLst>
              <a:ext uri="{FF2B5EF4-FFF2-40B4-BE49-F238E27FC236}">
                <a16:creationId xmlns:a16="http://schemas.microsoft.com/office/drawing/2014/main" id="{2CAE1172-5AEB-8721-0285-AFB4B8C47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and black background with two pages&#10;&#10;AI-generated content may be incorrect.">
            <a:extLst>
              <a:ext uri="{FF2B5EF4-FFF2-40B4-BE49-F238E27FC236}">
                <a16:creationId xmlns:a16="http://schemas.microsoft.com/office/drawing/2014/main" id="{8C7D7C2F-BA35-306B-F819-0400DD34DF0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AA49DD1F-E88A-4240-9C19-4050D44CF78E}"/>
              </a:ext>
            </a:extLst>
          </p:cNvPr>
          <p:cNvCxnSpPr>
            <a:cxnSpLocks/>
          </p:cNvCxnSpPr>
          <p:nvPr/>
        </p:nvCxnSpPr>
        <p:spPr>
          <a:xfrm>
            <a:off x="1475966" y="489707"/>
            <a:ext cx="10054879" cy="58284"/>
          </a:xfrm>
          <a:prstGeom prst="line">
            <a:avLst/>
          </a:prstGeom>
          <a:ln w="57150">
            <a:solidFill>
              <a:srgbClr val="FFC000"/>
            </a:solidFill>
            <a:prstDash val="lgDashDot"/>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EAF2437-8CA0-5787-CC2E-BC8AE45E84F9}"/>
              </a:ext>
            </a:extLst>
          </p:cNvPr>
          <p:cNvSpPr txBox="1"/>
          <p:nvPr/>
        </p:nvSpPr>
        <p:spPr>
          <a:xfrm>
            <a:off x="0" y="889843"/>
            <a:ext cx="12053454" cy="5016758"/>
          </a:xfrm>
          <a:prstGeom prst="rect">
            <a:avLst/>
          </a:prstGeom>
          <a:noFill/>
        </p:spPr>
        <p:txBody>
          <a:bodyPr wrap="square">
            <a:spAutoFit/>
          </a:bodyPr>
          <a:lstStyle/>
          <a:p>
            <a:pPr marL="0" indent="0" algn="ctr">
              <a:buNone/>
            </a:pPr>
            <a:r>
              <a:rPr lang="en-US" sz="2800" b="1" u="sng" dirty="0">
                <a:solidFill>
                  <a:srgbClr val="FFFF00"/>
                </a:solidFill>
                <a:latin typeface="Abadi Extra Light" panose="020B0204020104020204" pitchFamily="34" charset="0"/>
              </a:rPr>
              <a:t>Psalm 99:9 </a:t>
            </a:r>
            <a:r>
              <a:rPr lang="en-US" sz="2800" b="1" dirty="0">
                <a:solidFill>
                  <a:schemeClr val="bg1"/>
                </a:solidFill>
                <a:latin typeface="Abadi Extra Light" panose="020B0204020104020204" pitchFamily="34" charset="0"/>
              </a:rPr>
              <a:t>“Exalt the Lord our God, and worship at his holy hill; for the Lord our God is holy.”</a:t>
            </a:r>
          </a:p>
          <a:p>
            <a:pPr marL="0" indent="0" algn="ctr">
              <a:buNone/>
            </a:pPr>
            <a:endParaRPr lang="en-US" sz="3000" b="1" dirty="0">
              <a:solidFill>
                <a:schemeClr val="bg1"/>
              </a:solidFill>
              <a:latin typeface="Abadi Extra Light" panose="020B0204020104020204" pitchFamily="34" charset="0"/>
            </a:endParaRPr>
          </a:p>
          <a:p>
            <a:pPr marL="0" indent="0" algn="ctr">
              <a:buNone/>
            </a:pPr>
            <a:r>
              <a:rPr lang="en-US" sz="2800" b="1" dirty="0">
                <a:solidFill>
                  <a:schemeClr val="bg1"/>
                </a:solidFill>
                <a:latin typeface="Abadi Extra Light" panose="020B0204020104020204" pitchFamily="34" charset="0"/>
              </a:rPr>
              <a:t>Not only is God holy, but He is also “</a:t>
            </a:r>
            <a:r>
              <a:rPr lang="en-US" sz="2800" b="1" dirty="0">
                <a:solidFill>
                  <a:srgbClr val="FFFF00"/>
                </a:solidFill>
                <a:latin typeface="Abadi Extra Light" panose="020B0204020104020204" pitchFamily="34" charset="0"/>
              </a:rPr>
              <a:t>most”</a:t>
            </a:r>
            <a:r>
              <a:rPr lang="en-US" sz="2800" b="1" dirty="0">
                <a:solidFill>
                  <a:schemeClr val="bg1"/>
                </a:solidFill>
                <a:latin typeface="Abadi Extra Light" panose="020B0204020104020204" pitchFamily="34" charset="0"/>
              </a:rPr>
              <a:t> holy in that no other God, person, or thing is as holy as He is (1Sam. 2:2; Isa. 40:25), and his presence is holy as well.</a:t>
            </a:r>
          </a:p>
          <a:p>
            <a:pPr marL="0" indent="0" algn="ctr">
              <a:buNone/>
            </a:pPr>
            <a:r>
              <a:rPr lang="en-US" sz="2800" b="1" dirty="0">
                <a:solidFill>
                  <a:schemeClr val="bg1"/>
                </a:solidFill>
                <a:latin typeface="Abadi Extra Light" panose="020B0204020104020204" pitchFamily="34" charset="0"/>
              </a:rPr>
              <a:t>Cherubim and </a:t>
            </a:r>
            <a:r>
              <a:rPr lang="en-US" sz="2800" b="1" dirty="0" err="1">
                <a:solidFill>
                  <a:schemeClr val="bg1"/>
                </a:solidFill>
                <a:latin typeface="Abadi Extra Light" panose="020B0204020104020204" pitchFamily="34" charset="0"/>
              </a:rPr>
              <a:t>seraphims</a:t>
            </a:r>
            <a:r>
              <a:rPr lang="en-US" sz="2800" b="1" dirty="0">
                <a:solidFill>
                  <a:schemeClr val="bg1"/>
                </a:solidFill>
                <a:latin typeface="Abadi Extra Light" panose="020B0204020104020204" pitchFamily="34" charset="0"/>
              </a:rPr>
              <a:t> are wing angels that are guardians of the Lord's presence.</a:t>
            </a:r>
          </a:p>
          <a:p>
            <a:pPr marL="0" indent="0" algn="ctr">
              <a:buNone/>
            </a:pPr>
            <a:r>
              <a:rPr lang="en-US" sz="3000" b="1" dirty="0">
                <a:latin typeface="Abadi Extra Light" panose="020B0204020104020204" pitchFamily="34" charset="0"/>
              </a:rPr>
              <a:t> </a:t>
            </a:r>
          </a:p>
          <a:p>
            <a:pPr marL="0" indent="0" algn="ctr">
              <a:buNone/>
            </a:pPr>
            <a:r>
              <a:rPr lang="en-US" sz="3000" b="1" u="sng" dirty="0">
                <a:solidFill>
                  <a:srgbClr val="FFFF00"/>
                </a:solidFill>
                <a:latin typeface="Abadi Extra Light" panose="020B0204020104020204" pitchFamily="34" charset="0"/>
              </a:rPr>
              <a:t>Psalm 99:1</a:t>
            </a:r>
            <a:r>
              <a:rPr lang="en-US" sz="3000" b="1" dirty="0">
                <a:solidFill>
                  <a:schemeClr val="bg1"/>
                </a:solidFill>
                <a:latin typeface="Abadi Extra Light" panose="020B0204020104020204" pitchFamily="34" charset="0"/>
              </a:rPr>
              <a:t> “The Lord </a:t>
            </a:r>
            <a:r>
              <a:rPr lang="en-US" sz="3000" b="1" dirty="0" err="1">
                <a:solidFill>
                  <a:schemeClr val="bg1"/>
                </a:solidFill>
                <a:latin typeface="Abadi Extra Light" panose="020B0204020104020204" pitchFamily="34" charset="0"/>
              </a:rPr>
              <a:t>reigneth</a:t>
            </a:r>
            <a:r>
              <a:rPr lang="en-US" sz="3000" b="1" dirty="0">
                <a:solidFill>
                  <a:schemeClr val="bg1"/>
                </a:solidFill>
                <a:latin typeface="Abadi Extra Light" panose="020B0204020104020204" pitchFamily="34" charset="0"/>
              </a:rPr>
              <a:t>; let the people tremble: he </a:t>
            </a:r>
            <a:r>
              <a:rPr lang="en-US" sz="3000" b="1" dirty="0" err="1">
                <a:solidFill>
                  <a:schemeClr val="bg1"/>
                </a:solidFill>
                <a:latin typeface="Abadi Extra Light" panose="020B0204020104020204" pitchFamily="34" charset="0"/>
              </a:rPr>
              <a:t>sitteth</a:t>
            </a:r>
            <a:r>
              <a:rPr lang="en-US" sz="3000" b="1" dirty="0">
                <a:solidFill>
                  <a:schemeClr val="bg1"/>
                </a:solidFill>
                <a:latin typeface="Abadi Extra Light" panose="020B0204020104020204" pitchFamily="34" charset="0"/>
              </a:rPr>
              <a:t> between the </a:t>
            </a:r>
            <a:r>
              <a:rPr lang="en-US" sz="3000" b="1" dirty="0" err="1">
                <a:solidFill>
                  <a:schemeClr val="bg1"/>
                </a:solidFill>
                <a:latin typeface="Abadi Extra Light" panose="020B0204020104020204" pitchFamily="34" charset="0"/>
              </a:rPr>
              <a:t>cherubims</a:t>
            </a:r>
            <a:r>
              <a:rPr lang="en-US" sz="3000" b="1" dirty="0">
                <a:solidFill>
                  <a:schemeClr val="bg1"/>
                </a:solidFill>
                <a:latin typeface="Abadi Extra Light" panose="020B0204020104020204" pitchFamily="34" charset="0"/>
              </a:rPr>
              <a:t>; let the earth be moved.”</a:t>
            </a:r>
          </a:p>
          <a:p>
            <a:pPr marL="0" indent="0" algn="ctr">
              <a:buNone/>
            </a:pPr>
            <a:r>
              <a:rPr lang="en-US" sz="3000" b="1" u="sng" dirty="0">
                <a:solidFill>
                  <a:srgbClr val="FFFF00"/>
                </a:solidFill>
                <a:latin typeface="Abadi Extra Light" panose="020B0204020104020204" pitchFamily="34" charset="0"/>
              </a:rPr>
              <a:t>Isaiah 6:7</a:t>
            </a:r>
            <a:r>
              <a:rPr lang="en-US" sz="3000" b="1" dirty="0">
                <a:solidFill>
                  <a:srgbClr val="FFFF00"/>
                </a:solidFill>
                <a:latin typeface="Abadi Extra Light" panose="020B0204020104020204" pitchFamily="34" charset="0"/>
              </a:rPr>
              <a:t> </a:t>
            </a:r>
            <a:r>
              <a:rPr lang="en-US" sz="3000" b="1" dirty="0">
                <a:solidFill>
                  <a:schemeClr val="bg1"/>
                </a:solidFill>
                <a:latin typeface="Abadi Extra Light" panose="020B0204020104020204" pitchFamily="34" charset="0"/>
              </a:rPr>
              <a:t>“Above it stood the </a:t>
            </a:r>
            <a:r>
              <a:rPr lang="en-US" sz="3000" b="1" dirty="0" err="1">
                <a:solidFill>
                  <a:schemeClr val="bg1"/>
                </a:solidFill>
                <a:latin typeface="Abadi Extra Light" panose="020B0204020104020204" pitchFamily="34" charset="0"/>
              </a:rPr>
              <a:t>seraphims</a:t>
            </a:r>
            <a:r>
              <a:rPr lang="en-US" sz="3000" b="1" dirty="0">
                <a:solidFill>
                  <a:schemeClr val="bg1"/>
                </a:solidFill>
                <a:latin typeface="Abadi Extra Light" panose="020B0204020104020204" pitchFamily="34" charset="0"/>
              </a:rPr>
              <a:t>: each one had six wings; with twain he covered his face, and with twain he covered his feet, and with twain he did fly.”</a:t>
            </a:r>
          </a:p>
        </p:txBody>
      </p:sp>
    </p:spTree>
    <p:extLst>
      <p:ext uri="{BB962C8B-B14F-4D97-AF65-F5344CB8AC3E}">
        <p14:creationId xmlns:p14="http://schemas.microsoft.com/office/powerpoint/2010/main" val="20428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3F98D-B758-F696-8325-6FBE3455AE27}"/>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3AE6C652-A04C-DD08-069D-6B1F94BF398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erson raising their hands in the air&#10;&#10;AI-generated content may be incorrect.">
            <a:extLst>
              <a:ext uri="{FF2B5EF4-FFF2-40B4-BE49-F238E27FC236}">
                <a16:creationId xmlns:a16="http://schemas.microsoft.com/office/drawing/2014/main" id="{E0EA1315-995B-A6BB-F27D-76B07E4C1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and black background with two pages&#10;&#10;AI-generated content may be incorrect.">
            <a:extLst>
              <a:ext uri="{FF2B5EF4-FFF2-40B4-BE49-F238E27FC236}">
                <a16:creationId xmlns:a16="http://schemas.microsoft.com/office/drawing/2014/main" id="{6F258B54-F547-F05F-D0FC-2FB1269C125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8826D7B-DE03-D23A-22A3-5A6476467E3C}"/>
              </a:ext>
            </a:extLst>
          </p:cNvPr>
          <p:cNvSpPr txBox="1"/>
          <p:nvPr/>
        </p:nvSpPr>
        <p:spPr>
          <a:xfrm>
            <a:off x="0" y="505122"/>
            <a:ext cx="12053454" cy="5847755"/>
          </a:xfrm>
          <a:prstGeom prst="rect">
            <a:avLst/>
          </a:prstGeom>
          <a:noFill/>
        </p:spPr>
        <p:txBody>
          <a:bodyPr wrap="square">
            <a:spAutoFit/>
          </a:bodyPr>
          <a:lstStyle/>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The </a:t>
            </a:r>
            <a:r>
              <a:rPr kumimoji="0" lang="en-US" sz="3000" b="1" i="0" u="none" strike="noStrike" kern="1200" cap="none" spc="0" normalizeH="0" baseline="0" noProof="0" dirty="0" err="1">
                <a:ln>
                  <a:noFill/>
                </a:ln>
                <a:solidFill>
                  <a:schemeClr val="bg1"/>
                </a:solidFill>
                <a:effectLst/>
                <a:uLnTx/>
                <a:uFillTx/>
                <a:latin typeface="Abadi Extra Light" panose="020B0204020104020204" pitchFamily="34" charset="0"/>
              </a:rPr>
              <a:t>cherubims</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and </a:t>
            </a:r>
            <a:r>
              <a:rPr kumimoji="0" lang="en-US" sz="3000" b="1" i="0" u="none" strike="noStrike" kern="1200" cap="none" spc="0" normalizeH="0" baseline="0" noProof="0" dirty="0" err="1">
                <a:ln>
                  <a:noFill/>
                </a:ln>
                <a:solidFill>
                  <a:schemeClr val="bg1"/>
                </a:solidFill>
                <a:effectLst/>
                <a:uLnTx/>
                <a:uFillTx/>
                <a:latin typeface="Abadi Extra Light" panose="020B0204020104020204" pitchFamily="34" charset="0"/>
              </a:rPr>
              <a:t>seraphims</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didn't protect man from God; they protected God's presence from man!</a:t>
            </a:r>
          </a:p>
          <a:p>
            <a:pPr marR="0" lvl="0" algn="ctr" defTabSz="914400" rtl="0" eaLnBrk="1" fontAlgn="auto" latinLnBrk="0" hangingPunct="1">
              <a:lnSpc>
                <a:spcPct val="90000"/>
              </a:lnSpc>
              <a:spcBef>
                <a:spcPts val="1000"/>
              </a:spcBef>
              <a:spcAft>
                <a:spcPts val="0"/>
              </a:spcAft>
              <a:buClrTx/>
              <a:buSzTx/>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a:t>
            </a: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They prevented man from getting into God's presence. </a:t>
            </a:r>
          </a:p>
          <a:p>
            <a:pPr marR="0" lvl="0" algn="ctr" defTabSz="914400" rtl="0" eaLnBrk="1" fontAlgn="auto" latinLnBrk="0" hangingPunct="1">
              <a:lnSpc>
                <a:spcPct val="90000"/>
              </a:lnSpc>
              <a:spcBef>
                <a:spcPts val="1000"/>
              </a:spcBef>
              <a:spcAft>
                <a:spcPts val="0"/>
              </a:spcAft>
              <a:buClrTx/>
              <a:buSzTx/>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Man is still made in the image of God. His sinful behavior has not changed his basic makeup. What has changed is man's ability to act like God acts. We must repent!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prstClr val="black"/>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sng" strike="noStrike" kern="1200" cap="none" spc="0" normalizeH="0" baseline="0" noProof="0" dirty="0">
                <a:ln>
                  <a:noFill/>
                </a:ln>
                <a:solidFill>
                  <a:srgbClr val="FFFF00"/>
                </a:solidFill>
                <a:effectLst/>
                <a:uLnTx/>
                <a:uFillTx/>
                <a:latin typeface="Abadi Extra Light" panose="020B0204020104020204" pitchFamily="34" charset="0"/>
              </a:rPr>
              <a:t>Psalm 51:10-11</a:t>
            </a:r>
            <a:r>
              <a:rPr kumimoji="0" lang="en-US" sz="3000" b="1" i="0" strike="noStrike" kern="1200" cap="none" spc="0" normalizeH="0" baseline="0" noProof="0" dirty="0">
                <a:ln>
                  <a:noFill/>
                </a:ln>
                <a:solidFill>
                  <a:srgbClr val="FFFF00"/>
                </a:solidFill>
                <a:effectLst/>
                <a:uLnTx/>
                <a:uFillTx/>
                <a:latin typeface="Abadi Extra Light" panose="020B0204020104020204" pitchFamily="34" charset="0"/>
              </a:rPr>
              <a:t> </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“Create in me a clean heart, O God; and renew a right spirit within me. Cast me not away from thy presence; and take not thy holy spirit from me.”</a:t>
            </a:r>
          </a:p>
        </p:txBody>
      </p:sp>
      <p:cxnSp>
        <p:nvCxnSpPr>
          <p:cNvPr id="8" name="Straight Connector 7">
            <a:extLst>
              <a:ext uri="{FF2B5EF4-FFF2-40B4-BE49-F238E27FC236}">
                <a16:creationId xmlns:a16="http://schemas.microsoft.com/office/drawing/2014/main" id="{315E053F-BBC2-201C-089E-5AA0D9F2306C}"/>
              </a:ext>
            </a:extLst>
          </p:cNvPr>
          <p:cNvCxnSpPr/>
          <p:nvPr/>
        </p:nvCxnSpPr>
        <p:spPr>
          <a:xfrm>
            <a:off x="777089" y="4662536"/>
            <a:ext cx="10637822" cy="0"/>
          </a:xfrm>
          <a:prstGeom prst="line">
            <a:avLst/>
          </a:prstGeom>
          <a:ln w="57150">
            <a:solidFill>
              <a:schemeClr val="accent1">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0047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3C208-4FFE-927A-B3AD-791C061E5701}"/>
            </a:ext>
          </a:extLst>
        </p:cNvPr>
        <p:cNvGrpSpPr/>
        <p:nvPr/>
      </p:nvGrpSpPr>
      <p:grpSpPr>
        <a:xfrm>
          <a:off x="0" y="0"/>
          <a:ext cx="0" cy="0"/>
          <a:chOff x="0" y="0"/>
          <a:chExt cx="0" cy="0"/>
        </a:xfrm>
      </p:grpSpPr>
      <p:pic>
        <p:nvPicPr>
          <p:cNvPr id="7" name="Picture 6" descr="A group of hands raised in the air&#10;&#10;AI-generated content may be incorrect.">
            <a:extLst>
              <a:ext uri="{FF2B5EF4-FFF2-40B4-BE49-F238E27FC236}">
                <a16:creationId xmlns:a16="http://schemas.microsoft.com/office/drawing/2014/main" id="{893FDD43-A121-210A-F8FB-FC96070403B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455B3B4-B7F5-55E5-108F-2F2CDCB41C75}"/>
              </a:ext>
            </a:extLst>
          </p:cNvPr>
          <p:cNvSpPr/>
          <p:nvPr/>
        </p:nvSpPr>
        <p:spPr>
          <a:xfrm>
            <a:off x="588535" y="3075915"/>
            <a:ext cx="11250320" cy="2197237"/>
          </a:xfrm>
          <a:prstGeom prst="rect">
            <a:avLst/>
          </a:prstGeom>
          <a:solidFill>
            <a:schemeClr val="accent4">
              <a:lumMod val="75000"/>
            </a:schemeClr>
          </a:solidFill>
          <a:ln w="57150">
            <a:solidFill>
              <a:schemeClr val="accent3">
                <a:lumMod val="40000"/>
                <a:lumOff val="6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Algerian" panose="04020705040A02060702" pitchFamily="82" charset="0"/>
            </a:endParaRPr>
          </a:p>
        </p:txBody>
      </p:sp>
      <p:sp>
        <p:nvSpPr>
          <p:cNvPr id="8" name="Rectangle 7">
            <a:extLst>
              <a:ext uri="{FF2B5EF4-FFF2-40B4-BE49-F238E27FC236}">
                <a16:creationId xmlns:a16="http://schemas.microsoft.com/office/drawing/2014/main" id="{056A46CA-37F0-BD45-941D-6A932E06B103}"/>
              </a:ext>
            </a:extLst>
          </p:cNvPr>
          <p:cNvSpPr/>
          <p:nvPr/>
        </p:nvSpPr>
        <p:spPr>
          <a:xfrm>
            <a:off x="214608" y="2206839"/>
            <a:ext cx="11250320" cy="2197237"/>
          </a:xfrm>
          <a:prstGeom prst="rect">
            <a:avLst/>
          </a:prstGeom>
          <a:solidFill>
            <a:schemeClr val="accent4">
              <a:lumMod val="75000"/>
            </a:schemeClr>
          </a:solidFill>
          <a:ln w="76200">
            <a:solidFill>
              <a:srgbClr val="00206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Algerian" panose="04020705040A02060702" pitchFamily="82" charset="0"/>
              </a:rPr>
              <a:t>Sinners Are Malfunctioning Saints!</a:t>
            </a:r>
          </a:p>
        </p:txBody>
      </p:sp>
    </p:spTree>
    <p:extLst>
      <p:ext uri="{BB962C8B-B14F-4D97-AF65-F5344CB8AC3E}">
        <p14:creationId xmlns:p14="http://schemas.microsoft.com/office/powerpoint/2010/main" val="139629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81FA-503F-6A19-C9B4-C1EEBBFFF66D}"/>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B9493561-0729-DA37-151A-E432D47C07A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erson raising their hands in the air&#10;&#10;AI-generated content may be incorrect.">
            <a:extLst>
              <a:ext uri="{FF2B5EF4-FFF2-40B4-BE49-F238E27FC236}">
                <a16:creationId xmlns:a16="http://schemas.microsoft.com/office/drawing/2014/main" id="{08AD6313-FFB7-7A1E-2C4B-CF21DF719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and black background with two pages&#10;&#10;AI-generated content may be incorrect.">
            <a:extLst>
              <a:ext uri="{FF2B5EF4-FFF2-40B4-BE49-F238E27FC236}">
                <a16:creationId xmlns:a16="http://schemas.microsoft.com/office/drawing/2014/main" id="{BA7BC1A8-949A-59F5-A7D5-F39735BACAF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83DDAC1-5997-8544-6D45-EE0D1129CABA}"/>
              </a:ext>
            </a:extLst>
          </p:cNvPr>
          <p:cNvSpPr txBox="1"/>
          <p:nvPr/>
        </p:nvSpPr>
        <p:spPr>
          <a:xfrm>
            <a:off x="0" y="1370135"/>
            <a:ext cx="12145241" cy="451456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50" b="1" i="0" u="none" strike="noStrike" kern="1200" cap="none" spc="0" normalizeH="0" baseline="0" noProof="0" dirty="0">
                <a:ln>
                  <a:noFill/>
                </a:ln>
                <a:solidFill>
                  <a:schemeClr val="bg1"/>
                </a:solidFill>
                <a:effectLst/>
                <a:uLnTx/>
                <a:uFillTx/>
                <a:latin typeface="Abadi Extra Light" panose="020B0204020104020204" pitchFamily="34" charset="0"/>
              </a:rPr>
              <a:t>Adam and Eve appeared to be functioning fine after they left the garden, but they were malfunctioning. Although Adam’s physical being didn't die immediately, Adam did die spiritually in the exact moment he was cut off from God's presence.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5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rgbClr val="FFFF00"/>
                </a:solidFill>
                <a:latin typeface="Abadi Extra Light" panose="020B0204020104020204" pitchFamily="34" charset="0"/>
              </a:rPr>
              <a:t>D</a:t>
            </a:r>
            <a:r>
              <a:rPr kumimoji="0" lang="en-US" sz="4000" b="1" i="0" u="none" strike="noStrike" kern="1200" cap="none" spc="0" normalizeH="0" baseline="0" noProof="0" dirty="0" err="1">
                <a:ln>
                  <a:noFill/>
                </a:ln>
                <a:solidFill>
                  <a:srgbClr val="FFFF00"/>
                </a:solidFill>
                <a:effectLst/>
                <a:uLnTx/>
                <a:uFillTx/>
                <a:latin typeface="Abadi Extra Light" panose="020B0204020104020204" pitchFamily="34" charset="0"/>
              </a:rPr>
              <a:t>eath</a:t>
            </a:r>
            <a:r>
              <a:rPr kumimoji="0" lang="en-US" sz="4000" b="1" i="0" u="none" strike="noStrike" kern="1200" cap="none" spc="0" normalizeH="0" baseline="0" noProof="0" dirty="0">
                <a:ln>
                  <a:noFill/>
                </a:ln>
                <a:solidFill>
                  <a:srgbClr val="FFFF00"/>
                </a:solidFill>
                <a:effectLst/>
                <a:uLnTx/>
                <a:uFillTx/>
                <a:latin typeface="Abadi Extra Light" panose="020B0204020104020204" pitchFamily="34" charset="0"/>
              </a:rPr>
              <a:t> is the absence of the presence of God.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00"/>
                </a:solidFill>
                <a:effectLst/>
                <a:uLnTx/>
                <a:uFillTx/>
                <a:latin typeface="Abadi Extra Light" panose="020B0204020104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50" b="1" i="0" u="none" strike="noStrike" kern="1200" cap="none" spc="0" normalizeH="0" baseline="0" noProof="0" dirty="0">
                <a:ln>
                  <a:noFill/>
                </a:ln>
                <a:solidFill>
                  <a:schemeClr val="bg1"/>
                </a:solidFill>
                <a:effectLst/>
                <a:uLnTx/>
                <a:uFillTx/>
                <a:latin typeface="Abadi Extra Light" panose="020B0204020104020204" pitchFamily="34" charset="0"/>
              </a:rPr>
              <a:t>The problem with our world today is we appear to be functioning fine, but people are malfunctioning (sinning) because they cannot function properly apart from God</a:t>
            </a:r>
            <a:r>
              <a:rPr lang="en-US" sz="2550" b="1" dirty="0">
                <a:solidFill>
                  <a:schemeClr val="bg1"/>
                </a:solidFill>
                <a:latin typeface="Abadi Extra Light" panose="020B0204020104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00"/>
                </a:solidFill>
                <a:effectLst/>
                <a:uLnTx/>
                <a:uFillTx/>
                <a:latin typeface="Abadi Extra Light" panose="020B0204020104020204" pitchFamily="34" charset="0"/>
              </a:rPr>
              <a:t> God sent a savior! </a:t>
            </a:r>
          </a:p>
        </p:txBody>
      </p:sp>
      <p:cxnSp>
        <p:nvCxnSpPr>
          <p:cNvPr id="10" name="Straight Connector 9">
            <a:extLst>
              <a:ext uri="{FF2B5EF4-FFF2-40B4-BE49-F238E27FC236}">
                <a16:creationId xmlns:a16="http://schemas.microsoft.com/office/drawing/2014/main" id="{B69A2B01-7C9F-EEFA-FBC3-5B3329C03217}"/>
              </a:ext>
            </a:extLst>
          </p:cNvPr>
          <p:cNvCxnSpPr>
            <a:cxnSpLocks/>
          </p:cNvCxnSpPr>
          <p:nvPr/>
        </p:nvCxnSpPr>
        <p:spPr>
          <a:xfrm>
            <a:off x="1267598" y="973296"/>
            <a:ext cx="10026502" cy="7796"/>
          </a:xfrm>
          <a:prstGeom prst="line">
            <a:avLst/>
          </a:prstGeom>
          <a:ln w="57150">
            <a:solidFill>
              <a:schemeClr val="accent2">
                <a:lumMod val="40000"/>
                <a:lumOff val="60000"/>
              </a:schemeClr>
            </a:solidFill>
            <a:prstDash val="lgDashDot"/>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1540576-E1AF-899D-2472-4925F9D0A776}"/>
              </a:ext>
            </a:extLst>
          </p:cNvPr>
          <p:cNvCxnSpPr>
            <a:cxnSpLocks/>
          </p:cNvCxnSpPr>
          <p:nvPr/>
        </p:nvCxnSpPr>
        <p:spPr>
          <a:xfrm>
            <a:off x="1267598" y="6150025"/>
            <a:ext cx="10026502" cy="7796"/>
          </a:xfrm>
          <a:prstGeom prst="line">
            <a:avLst/>
          </a:prstGeom>
          <a:ln w="57150">
            <a:solidFill>
              <a:schemeClr val="accent2">
                <a:lumMod val="40000"/>
                <a:lumOff val="60000"/>
              </a:schemeClr>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1485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044F5-9592-E8F8-C47A-8D28F25D3B8B}"/>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49193209-B5F4-7913-2EBB-82AF927EFCC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erson raising their hands in the air&#10;&#10;AI-generated content may be incorrect.">
            <a:extLst>
              <a:ext uri="{FF2B5EF4-FFF2-40B4-BE49-F238E27FC236}">
                <a16:creationId xmlns:a16="http://schemas.microsoft.com/office/drawing/2014/main" id="{4BC97EA0-5B10-9674-ED68-7925A59AA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red and black background with two pages&#10;&#10;AI-generated content may be incorrect.">
            <a:extLst>
              <a:ext uri="{FF2B5EF4-FFF2-40B4-BE49-F238E27FC236}">
                <a16:creationId xmlns:a16="http://schemas.microsoft.com/office/drawing/2014/main" id="{9F2991C5-B2FD-F9C2-B9E2-4C4CCCEB1B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508BB4B-D2C7-4EF3-D38A-82FAF97914BC}"/>
              </a:ext>
            </a:extLst>
          </p:cNvPr>
          <p:cNvSpPr txBox="1"/>
          <p:nvPr/>
        </p:nvSpPr>
        <p:spPr>
          <a:xfrm>
            <a:off x="46759" y="469242"/>
            <a:ext cx="12145241" cy="525887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accent1">
                    <a:lumMod val="60000"/>
                    <a:lumOff val="40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Romans 5:6-11 </a:t>
            </a:r>
            <a:r>
              <a:rPr kumimoji="0" lang="en-US" sz="2800" b="1"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“For when we were yet without strength, in due time Christ died for the ungodly.  For scarcely for a righteous man will one die: yet peradventure for a good man some would even dare to die. But God </a:t>
            </a:r>
            <a:r>
              <a:rPr kumimoji="0" lang="en-US" sz="2800" b="1"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commendeth</a:t>
            </a:r>
            <a:r>
              <a:rPr kumimoji="0" lang="en-US" sz="2800" b="1"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his love toward us, in that, while we were yet sinners, Christ died for us. Much more then, being now justified by his blood, we shall be saved from wrath through him. For if, when we were enemies, we were reconciled to God by the death of his Son, much more, being reconciled, we shall be saved by his life.”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“How do I practice being in the presence of God?”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Through praise and worship!!! </a:t>
            </a:r>
            <a:endParaRPr lang="en-US" sz="28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It is impossible to sin and praise! </a:t>
            </a:r>
          </a:p>
        </p:txBody>
      </p:sp>
      <p:cxnSp>
        <p:nvCxnSpPr>
          <p:cNvPr id="11" name="Straight Connector 10">
            <a:extLst>
              <a:ext uri="{FF2B5EF4-FFF2-40B4-BE49-F238E27FC236}">
                <a16:creationId xmlns:a16="http://schemas.microsoft.com/office/drawing/2014/main" id="{7311D07C-18B4-75D1-E610-785B628D7BB4}"/>
              </a:ext>
            </a:extLst>
          </p:cNvPr>
          <p:cNvCxnSpPr>
            <a:cxnSpLocks/>
          </p:cNvCxnSpPr>
          <p:nvPr/>
        </p:nvCxnSpPr>
        <p:spPr>
          <a:xfrm>
            <a:off x="1106128" y="3922874"/>
            <a:ext cx="10026502" cy="7796"/>
          </a:xfrm>
          <a:prstGeom prst="line">
            <a:avLst/>
          </a:prstGeom>
          <a:ln w="57150">
            <a:solidFill>
              <a:srgbClr val="00B0F0"/>
            </a:solidFill>
            <a:prstDash val="lgDashDot"/>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796B556A-6BED-8801-3174-11719722778A}"/>
              </a:ext>
            </a:extLst>
          </p:cNvPr>
          <p:cNvCxnSpPr>
            <a:cxnSpLocks/>
          </p:cNvCxnSpPr>
          <p:nvPr/>
        </p:nvCxnSpPr>
        <p:spPr>
          <a:xfrm>
            <a:off x="1010321" y="5844274"/>
            <a:ext cx="10026502" cy="7796"/>
          </a:xfrm>
          <a:prstGeom prst="line">
            <a:avLst/>
          </a:prstGeom>
          <a:ln w="57150">
            <a:solidFill>
              <a:srgbClr val="00B0F0"/>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54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8C971-FAA2-AA76-5560-35E31C82C46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FE2BA37-7FC7-5E67-7851-8091FB731CDB}"/>
              </a:ext>
            </a:extLst>
          </p:cNvPr>
          <p:cNvPicPr>
            <a:picLocks noGrp="1" noRot="1" noChangeAspect="1" noMove="1" noResize="1" noEditPoints="1" noAdjustHandles="1" noChangeArrowheads="1" noChangeShapeType="1" noCrop="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61349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012D-FCC2-42DA-E107-FF3DF6E7B922}"/>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9EBC09A3-BAF3-8ADF-9A53-2B211E8EBDF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DC6B128-F809-8EE9-F218-413F553255C8}"/>
              </a:ext>
            </a:extLst>
          </p:cNvPr>
          <p:cNvSpPr txBox="1"/>
          <p:nvPr/>
        </p:nvSpPr>
        <p:spPr>
          <a:xfrm>
            <a:off x="161260" y="447176"/>
            <a:ext cx="12030740" cy="1569660"/>
          </a:xfrm>
          <a:prstGeom prst="rect">
            <a:avLst/>
          </a:prstGeom>
          <a:noFill/>
        </p:spPr>
        <p:txBody>
          <a:bodyPr wrap="square">
            <a:spAutoFit/>
          </a:bodyPr>
          <a:lstStyle/>
          <a:p>
            <a:pPr algn="ctr"/>
            <a:r>
              <a:rPr kumimoji="0" lang="en-US" sz="48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Break into Small Groups</a:t>
            </a:r>
            <a:br>
              <a:rPr kumimoji="0" lang="en-US" sz="4800" b="0" i="0" u="none" strike="noStrike" kern="1200" cap="none" spc="0" normalizeH="0" baseline="0" noProof="0" dirty="0">
                <a:ln>
                  <a:noFill/>
                </a:ln>
                <a:solidFill>
                  <a:prstClr val="black"/>
                </a:solidFill>
                <a:effectLst/>
                <a:uLnTx/>
                <a:uFillTx/>
                <a:latin typeface="Aptos Display" panose="02110004020202020204"/>
                <a:ea typeface="+mj-ea"/>
                <a:cs typeface="+mj-cs"/>
              </a:rPr>
            </a:br>
            <a:endParaRPr lang="en-US" sz="4800" b="1" dirty="0">
              <a:solidFill>
                <a:schemeClr val="bg1"/>
              </a:solidFill>
              <a:latin typeface="Alasassy Caps" pitchFamily="2" charset="0"/>
            </a:endParaRPr>
          </a:p>
        </p:txBody>
      </p:sp>
      <p:sp>
        <p:nvSpPr>
          <p:cNvPr id="3" name="TextBox 2">
            <a:extLst>
              <a:ext uri="{FF2B5EF4-FFF2-40B4-BE49-F238E27FC236}">
                <a16:creationId xmlns:a16="http://schemas.microsoft.com/office/drawing/2014/main" id="{171B193A-C7F1-48E6-782B-39F35C6062CA}"/>
              </a:ext>
            </a:extLst>
          </p:cNvPr>
          <p:cNvSpPr txBox="1"/>
          <p:nvPr/>
        </p:nvSpPr>
        <p:spPr>
          <a:xfrm>
            <a:off x="326065" y="1316077"/>
            <a:ext cx="11865935" cy="611289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Divide into groups to discuss the topics of praise. Please pick two spokespersons to present the thoughts of the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Alasassy Caps" pitchFamily="2" charset="0"/>
            </a:endParaRPr>
          </a:p>
          <a:p>
            <a:pPr marL="514350" indent="-514350" algn="ctr">
              <a:buAutoNum type="arabicPeriod"/>
            </a:pPr>
            <a:r>
              <a:rPr lang="en-US" sz="3600" b="1" dirty="0">
                <a:solidFill>
                  <a:schemeClr val="bg1"/>
                </a:solidFill>
                <a:latin typeface="Abadi Extra Light" panose="020B0204020104020204" pitchFamily="34" charset="0"/>
              </a:rPr>
              <a:t>How important is it to function in God’s specific environment? </a:t>
            </a:r>
          </a:p>
          <a:p>
            <a:pPr marL="514350" indent="-514350" algn="ctr">
              <a:buAutoNum type="arabicPeriod"/>
            </a:pPr>
            <a:r>
              <a:rPr lang="en-US" sz="3600" b="1" dirty="0">
                <a:solidFill>
                  <a:schemeClr val="bg1"/>
                </a:solidFill>
                <a:latin typeface="Abadi Extra Light" panose="020B0204020104020204" pitchFamily="34" charset="0"/>
              </a:rPr>
              <a:t>What is man’s ideal environment?</a:t>
            </a:r>
          </a:p>
          <a:p>
            <a:pPr marL="514350" indent="-514350" algn="ctr">
              <a:buAutoNum type="arabicPeriod"/>
            </a:pPr>
            <a:r>
              <a:rPr lang="en-US" sz="3600" b="1" dirty="0">
                <a:solidFill>
                  <a:schemeClr val="bg1"/>
                </a:solidFill>
                <a:latin typeface="Abadi Extra Light" panose="020B0204020104020204" pitchFamily="34" charset="0"/>
              </a:rPr>
              <a:t>What does sin do to God’s environment?</a:t>
            </a:r>
          </a:p>
          <a:p>
            <a:pPr marL="514350" indent="-514350" algn="ctr">
              <a:buAutoNum type="arabicPeriod"/>
            </a:pPr>
            <a:r>
              <a:rPr lang="en-US" sz="3600" b="1" dirty="0">
                <a:solidFill>
                  <a:schemeClr val="bg1"/>
                </a:solidFill>
                <a:latin typeface="Abadi Extra Light" panose="020B0204020104020204" pitchFamily="34" charset="0"/>
              </a:rPr>
              <a:t>What happens when we lose our ideal environment?</a:t>
            </a:r>
          </a:p>
          <a:p>
            <a:pPr marL="514350" indent="-514350" algn="ctr">
              <a:buAutoNum type="arabicPeriod"/>
            </a:pPr>
            <a:r>
              <a:rPr lang="en-US" sz="3600" b="1" dirty="0">
                <a:solidFill>
                  <a:schemeClr val="bg1"/>
                </a:solidFill>
                <a:latin typeface="Abadi Extra Light" panose="020B0204020104020204" pitchFamily="34" charset="0"/>
              </a:rPr>
              <a:t>How may we return to God’s presence?</a:t>
            </a:r>
          </a:p>
          <a:p>
            <a:pPr marL="514350" indent="-514350" algn="ctr">
              <a:buAutoNum type="arabicPeriod"/>
            </a:pPr>
            <a:r>
              <a:rPr lang="en-US" sz="3600" b="1" dirty="0">
                <a:solidFill>
                  <a:schemeClr val="bg1"/>
                </a:solidFill>
                <a:latin typeface="Abadi Extra Light" panose="020B0204020104020204" pitchFamily="34" charset="0"/>
              </a:rPr>
              <a:t>What is the benefit of praise and worship? </a:t>
            </a:r>
          </a:p>
          <a:p>
            <a:pPr marL="514350" indent="-514350">
              <a:buAutoNum type="arabicPeriod"/>
            </a:pPr>
            <a:endParaRPr lang="en-US" sz="3600" dirty="0"/>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6620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6D63-0CCF-21BD-A773-A86166F7CFFB}"/>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20A17D86-F4F1-350F-67C5-1C1F19F05F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Single Corner Snipped 1">
            <a:extLst>
              <a:ext uri="{FF2B5EF4-FFF2-40B4-BE49-F238E27FC236}">
                <a16:creationId xmlns:a16="http://schemas.microsoft.com/office/drawing/2014/main" id="{A3C8AB0D-5AF8-B115-1CA1-335E794C4FF4}"/>
              </a:ext>
            </a:extLst>
          </p:cNvPr>
          <p:cNvSpPr/>
          <p:nvPr/>
        </p:nvSpPr>
        <p:spPr>
          <a:xfrm>
            <a:off x="314600" y="778598"/>
            <a:ext cx="11399836" cy="5882068"/>
          </a:xfrm>
          <a:prstGeom prst="snip1Rect">
            <a:avLst/>
          </a:prstGeom>
          <a:solidFill>
            <a:schemeClr val="accent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LET’S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PRAY!!</a:t>
            </a:r>
          </a:p>
        </p:txBody>
      </p:sp>
    </p:spTree>
    <p:extLst>
      <p:ext uri="{BB962C8B-B14F-4D97-AF65-F5344CB8AC3E}">
        <p14:creationId xmlns:p14="http://schemas.microsoft.com/office/powerpoint/2010/main" val="19754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70E6-D772-1E13-F4A2-EF00B85F9DBD}"/>
            </a:ext>
          </a:extLst>
        </p:cNvPr>
        <p:cNvGrpSpPr/>
        <p:nvPr/>
      </p:nvGrpSpPr>
      <p:grpSpPr>
        <a:xfrm>
          <a:off x="0" y="0"/>
          <a:ext cx="0" cy="0"/>
          <a:chOff x="0" y="0"/>
          <a:chExt cx="0" cy="0"/>
        </a:xfrm>
      </p:grpSpPr>
      <p:pic>
        <p:nvPicPr>
          <p:cNvPr id="3" name="Picture 2" descr="A red and white background with text and hands in the air&#10;&#10;AI-generated content may be incorrect.">
            <a:extLst>
              <a:ext uri="{FF2B5EF4-FFF2-40B4-BE49-F238E27FC236}">
                <a16:creationId xmlns:a16="http://schemas.microsoft.com/office/drawing/2014/main" id="{57A51FEE-6A8E-2527-C0FE-5839B6387CE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BB2A4F0-83F4-DDA6-1B70-2B3AEB2556FA}"/>
              </a:ext>
            </a:extLst>
          </p:cNvPr>
          <p:cNvSpPr txBox="1"/>
          <p:nvPr/>
        </p:nvSpPr>
        <p:spPr>
          <a:xfrm>
            <a:off x="285269" y="6242113"/>
            <a:ext cx="2968386" cy="369332"/>
          </a:xfrm>
          <a:prstGeom prst="rect">
            <a:avLst/>
          </a:prstGeom>
          <a:noFill/>
        </p:spPr>
        <p:txBody>
          <a:bodyPr wrap="square">
            <a:spAutoFit/>
          </a:bodyPr>
          <a:lstStyle/>
          <a:p>
            <a:pPr algn="ctr"/>
            <a:r>
              <a:rPr lang="en-US" b="1" dirty="0">
                <a:solidFill>
                  <a:schemeClr val="bg1"/>
                </a:solidFill>
              </a:rPr>
              <a:t>Dr. Mark E. Whitlock, Jr.</a:t>
            </a:r>
          </a:p>
        </p:txBody>
      </p:sp>
      <p:sp>
        <p:nvSpPr>
          <p:cNvPr id="8" name="TextBox 7">
            <a:extLst>
              <a:ext uri="{FF2B5EF4-FFF2-40B4-BE49-F238E27FC236}">
                <a16:creationId xmlns:a16="http://schemas.microsoft.com/office/drawing/2014/main" id="{38BFDED9-16DC-6561-CD6A-99815ED9CB51}"/>
              </a:ext>
            </a:extLst>
          </p:cNvPr>
          <p:cNvSpPr txBox="1"/>
          <p:nvPr/>
        </p:nvSpPr>
        <p:spPr>
          <a:xfrm>
            <a:off x="8938346" y="6242113"/>
            <a:ext cx="3201699" cy="369332"/>
          </a:xfrm>
          <a:prstGeom prst="rect">
            <a:avLst/>
          </a:prstGeom>
          <a:noFill/>
        </p:spPr>
        <p:txBody>
          <a:bodyPr wrap="square">
            <a:spAutoFit/>
          </a:bodyPr>
          <a:lstStyle/>
          <a:p>
            <a:pPr algn="ctr"/>
            <a:r>
              <a:rPr lang="en-US" b="1" dirty="0">
                <a:solidFill>
                  <a:schemeClr val="bg1"/>
                </a:solidFill>
              </a:rPr>
              <a:t>October 08 , 2025</a:t>
            </a:r>
          </a:p>
        </p:txBody>
      </p:sp>
      <p:sp>
        <p:nvSpPr>
          <p:cNvPr id="9" name="Rectangle 8">
            <a:extLst>
              <a:ext uri="{FF2B5EF4-FFF2-40B4-BE49-F238E27FC236}">
                <a16:creationId xmlns:a16="http://schemas.microsoft.com/office/drawing/2014/main" id="{43F9765F-A0A2-CA88-66B6-98BCB79F55BF}"/>
              </a:ext>
            </a:extLst>
          </p:cNvPr>
          <p:cNvSpPr/>
          <p:nvPr/>
        </p:nvSpPr>
        <p:spPr>
          <a:xfrm>
            <a:off x="125943" y="2674246"/>
            <a:ext cx="11883531" cy="2839317"/>
          </a:xfrm>
          <a:prstGeom prst="rect">
            <a:avLst/>
          </a:prstGeom>
          <a:solidFill>
            <a:schemeClr val="accent1">
              <a:lumMod val="20000"/>
              <a:lumOff val="8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0" lang="en-US" sz="72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endParaRPr>
          </a:p>
        </p:txBody>
      </p:sp>
      <p:sp>
        <p:nvSpPr>
          <p:cNvPr id="4" name="Rectangle 3">
            <a:extLst>
              <a:ext uri="{FF2B5EF4-FFF2-40B4-BE49-F238E27FC236}">
                <a16:creationId xmlns:a16="http://schemas.microsoft.com/office/drawing/2014/main" id="{B7C0A85D-229B-FF62-0209-25596C8AA40A}"/>
              </a:ext>
            </a:extLst>
          </p:cNvPr>
          <p:cNvSpPr/>
          <p:nvPr/>
        </p:nvSpPr>
        <p:spPr>
          <a:xfrm>
            <a:off x="285270" y="2231567"/>
            <a:ext cx="11621460" cy="2839317"/>
          </a:xfrm>
          <a:custGeom>
            <a:avLst/>
            <a:gdLst>
              <a:gd name="connsiteX0" fmla="*/ 0 w 11621460"/>
              <a:gd name="connsiteY0" fmla="*/ 0 h 2839317"/>
              <a:gd name="connsiteX1" fmla="*/ 348644 w 11621460"/>
              <a:gd name="connsiteY1" fmla="*/ 0 h 2839317"/>
              <a:gd name="connsiteX2" fmla="*/ 813502 w 11621460"/>
              <a:gd name="connsiteY2" fmla="*/ 0 h 2839317"/>
              <a:gd name="connsiteX3" fmla="*/ 1162146 w 11621460"/>
              <a:gd name="connsiteY3" fmla="*/ 0 h 2839317"/>
              <a:gd name="connsiteX4" fmla="*/ 1975648 w 11621460"/>
              <a:gd name="connsiteY4" fmla="*/ 0 h 2839317"/>
              <a:gd name="connsiteX5" fmla="*/ 2208077 w 11621460"/>
              <a:gd name="connsiteY5" fmla="*/ 0 h 2839317"/>
              <a:gd name="connsiteX6" fmla="*/ 2440507 w 11621460"/>
              <a:gd name="connsiteY6" fmla="*/ 0 h 2839317"/>
              <a:gd name="connsiteX7" fmla="*/ 2905365 w 11621460"/>
              <a:gd name="connsiteY7" fmla="*/ 0 h 2839317"/>
              <a:gd name="connsiteX8" fmla="*/ 3137794 w 11621460"/>
              <a:gd name="connsiteY8" fmla="*/ 0 h 2839317"/>
              <a:gd name="connsiteX9" fmla="*/ 3951296 w 11621460"/>
              <a:gd name="connsiteY9" fmla="*/ 0 h 2839317"/>
              <a:gd name="connsiteX10" fmla="*/ 4764799 w 11621460"/>
              <a:gd name="connsiteY10" fmla="*/ 0 h 2839317"/>
              <a:gd name="connsiteX11" fmla="*/ 5345872 w 11621460"/>
              <a:gd name="connsiteY11" fmla="*/ 0 h 2839317"/>
              <a:gd name="connsiteX12" fmla="*/ 5578301 w 11621460"/>
              <a:gd name="connsiteY12" fmla="*/ 0 h 2839317"/>
              <a:gd name="connsiteX13" fmla="*/ 6275588 w 11621460"/>
              <a:gd name="connsiteY13" fmla="*/ 0 h 2839317"/>
              <a:gd name="connsiteX14" fmla="*/ 6740447 w 11621460"/>
              <a:gd name="connsiteY14" fmla="*/ 0 h 2839317"/>
              <a:gd name="connsiteX15" fmla="*/ 7437734 w 11621460"/>
              <a:gd name="connsiteY15" fmla="*/ 0 h 2839317"/>
              <a:gd name="connsiteX16" fmla="*/ 8018807 w 11621460"/>
              <a:gd name="connsiteY16" fmla="*/ 0 h 2839317"/>
              <a:gd name="connsiteX17" fmla="*/ 8716095 w 11621460"/>
              <a:gd name="connsiteY17" fmla="*/ 0 h 2839317"/>
              <a:gd name="connsiteX18" fmla="*/ 9064739 w 11621460"/>
              <a:gd name="connsiteY18" fmla="*/ 0 h 2839317"/>
              <a:gd name="connsiteX19" fmla="*/ 9878241 w 11621460"/>
              <a:gd name="connsiteY19" fmla="*/ 0 h 2839317"/>
              <a:gd name="connsiteX20" fmla="*/ 10459314 w 11621460"/>
              <a:gd name="connsiteY20" fmla="*/ 0 h 2839317"/>
              <a:gd name="connsiteX21" fmla="*/ 10691743 w 11621460"/>
              <a:gd name="connsiteY21" fmla="*/ 0 h 2839317"/>
              <a:gd name="connsiteX22" fmla="*/ 11621460 w 11621460"/>
              <a:gd name="connsiteY22" fmla="*/ 0 h 2839317"/>
              <a:gd name="connsiteX23" fmla="*/ 11621460 w 11621460"/>
              <a:gd name="connsiteY23" fmla="*/ 624650 h 2839317"/>
              <a:gd name="connsiteX24" fmla="*/ 11621460 w 11621460"/>
              <a:gd name="connsiteY24" fmla="*/ 1107334 h 2839317"/>
              <a:gd name="connsiteX25" fmla="*/ 11621460 w 11621460"/>
              <a:gd name="connsiteY25" fmla="*/ 1618411 h 2839317"/>
              <a:gd name="connsiteX26" fmla="*/ 11621460 w 11621460"/>
              <a:gd name="connsiteY26" fmla="*/ 2243060 h 2839317"/>
              <a:gd name="connsiteX27" fmla="*/ 11621460 w 11621460"/>
              <a:gd name="connsiteY27" fmla="*/ 2839317 h 2839317"/>
              <a:gd name="connsiteX28" fmla="*/ 11040387 w 11621460"/>
              <a:gd name="connsiteY28" fmla="*/ 2839317 h 2839317"/>
              <a:gd name="connsiteX29" fmla="*/ 10691743 w 11621460"/>
              <a:gd name="connsiteY29" fmla="*/ 2839317 h 2839317"/>
              <a:gd name="connsiteX30" fmla="*/ 10343099 w 11621460"/>
              <a:gd name="connsiteY30" fmla="*/ 2839317 h 2839317"/>
              <a:gd name="connsiteX31" fmla="*/ 9529597 w 11621460"/>
              <a:gd name="connsiteY31" fmla="*/ 2839317 h 2839317"/>
              <a:gd name="connsiteX32" fmla="*/ 8716095 w 11621460"/>
              <a:gd name="connsiteY32" fmla="*/ 2839317 h 2839317"/>
              <a:gd name="connsiteX33" fmla="*/ 7902593 w 11621460"/>
              <a:gd name="connsiteY33" fmla="*/ 2839317 h 2839317"/>
              <a:gd name="connsiteX34" fmla="*/ 7321520 w 11621460"/>
              <a:gd name="connsiteY34" fmla="*/ 2839317 h 2839317"/>
              <a:gd name="connsiteX35" fmla="*/ 6508018 w 11621460"/>
              <a:gd name="connsiteY35" fmla="*/ 2839317 h 2839317"/>
              <a:gd name="connsiteX36" fmla="*/ 5810730 w 11621460"/>
              <a:gd name="connsiteY36" fmla="*/ 2839317 h 2839317"/>
              <a:gd name="connsiteX37" fmla="*/ 5462086 w 11621460"/>
              <a:gd name="connsiteY37" fmla="*/ 2839317 h 2839317"/>
              <a:gd name="connsiteX38" fmla="*/ 4997228 w 11621460"/>
              <a:gd name="connsiteY38" fmla="*/ 2839317 h 2839317"/>
              <a:gd name="connsiteX39" fmla="*/ 4532369 w 11621460"/>
              <a:gd name="connsiteY39" fmla="*/ 2839317 h 2839317"/>
              <a:gd name="connsiteX40" fmla="*/ 3835082 w 11621460"/>
              <a:gd name="connsiteY40" fmla="*/ 2839317 h 2839317"/>
              <a:gd name="connsiteX41" fmla="*/ 3137794 w 11621460"/>
              <a:gd name="connsiteY41" fmla="*/ 2839317 h 2839317"/>
              <a:gd name="connsiteX42" fmla="*/ 2905365 w 11621460"/>
              <a:gd name="connsiteY42" fmla="*/ 2839317 h 2839317"/>
              <a:gd name="connsiteX43" fmla="*/ 2091863 w 11621460"/>
              <a:gd name="connsiteY43" fmla="*/ 2839317 h 2839317"/>
              <a:gd name="connsiteX44" fmla="*/ 1278361 w 11621460"/>
              <a:gd name="connsiteY44" fmla="*/ 2839317 h 2839317"/>
              <a:gd name="connsiteX45" fmla="*/ 1045931 w 11621460"/>
              <a:gd name="connsiteY45" fmla="*/ 2839317 h 2839317"/>
              <a:gd name="connsiteX46" fmla="*/ 0 w 11621460"/>
              <a:gd name="connsiteY46" fmla="*/ 2839317 h 2839317"/>
              <a:gd name="connsiteX47" fmla="*/ 0 w 11621460"/>
              <a:gd name="connsiteY47" fmla="*/ 2328240 h 2839317"/>
              <a:gd name="connsiteX48" fmla="*/ 0 w 11621460"/>
              <a:gd name="connsiteY48" fmla="*/ 1731983 h 2839317"/>
              <a:gd name="connsiteX49" fmla="*/ 0 w 11621460"/>
              <a:gd name="connsiteY49" fmla="*/ 1135727 h 2839317"/>
              <a:gd name="connsiteX50" fmla="*/ 0 w 11621460"/>
              <a:gd name="connsiteY50" fmla="*/ 624650 h 2839317"/>
              <a:gd name="connsiteX51" fmla="*/ 0 w 11621460"/>
              <a:gd name="connsiteY51" fmla="*/ 0 h 283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21460" h="2839317" fill="none" extrusionOk="0">
                <a:moveTo>
                  <a:pt x="0" y="0"/>
                </a:moveTo>
                <a:cubicBezTo>
                  <a:pt x="118362" y="-21494"/>
                  <a:pt x="276269" y="40670"/>
                  <a:pt x="348644" y="0"/>
                </a:cubicBezTo>
                <a:cubicBezTo>
                  <a:pt x="421019" y="-40670"/>
                  <a:pt x="684814" y="21514"/>
                  <a:pt x="813502" y="0"/>
                </a:cubicBezTo>
                <a:cubicBezTo>
                  <a:pt x="942190" y="-21514"/>
                  <a:pt x="1034001" y="21578"/>
                  <a:pt x="1162146" y="0"/>
                </a:cubicBezTo>
                <a:cubicBezTo>
                  <a:pt x="1290291" y="-21578"/>
                  <a:pt x="1590691" y="43325"/>
                  <a:pt x="1975648" y="0"/>
                </a:cubicBezTo>
                <a:cubicBezTo>
                  <a:pt x="2360605" y="-43325"/>
                  <a:pt x="2156525" y="9592"/>
                  <a:pt x="2208077" y="0"/>
                </a:cubicBezTo>
                <a:cubicBezTo>
                  <a:pt x="2259629" y="-9592"/>
                  <a:pt x="2353303" y="21356"/>
                  <a:pt x="2440507" y="0"/>
                </a:cubicBezTo>
                <a:cubicBezTo>
                  <a:pt x="2527711" y="-21356"/>
                  <a:pt x="2759790" y="19652"/>
                  <a:pt x="2905365" y="0"/>
                </a:cubicBezTo>
                <a:cubicBezTo>
                  <a:pt x="3050940" y="-19652"/>
                  <a:pt x="3079350" y="15175"/>
                  <a:pt x="3137794" y="0"/>
                </a:cubicBezTo>
                <a:cubicBezTo>
                  <a:pt x="3196238" y="-15175"/>
                  <a:pt x="3604876" y="86742"/>
                  <a:pt x="3951296" y="0"/>
                </a:cubicBezTo>
                <a:cubicBezTo>
                  <a:pt x="4297716" y="-86742"/>
                  <a:pt x="4488559" y="93347"/>
                  <a:pt x="4764799" y="0"/>
                </a:cubicBezTo>
                <a:cubicBezTo>
                  <a:pt x="5041039" y="-93347"/>
                  <a:pt x="5132813" y="51675"/>
                  <a:pt x="5345872" y="0"/>
                </a:cubicBezTo>
                <a:cubicBezTo>
                  <a:pt x="5558931" y="-51675"/>
                  <a:pt x="5496982" y="19734"/>
                  <a:pt x="5578301" y="0"/>
                </a:cubicBezTo>
                <a:cubicBezTo>
                  <a:pt x="5659620" y="-19734"/>
                  <a:pt x="6118111" y="78235"/>
                  <a:pt x="6275588" y="0"/>
                </a:cubicBezTo>
                <a:cubicBezTo>
                  <a:pt x="6433065" y="-78235"/>
                  <a:pt x="6614948" y="33956"/>
                  <a:pt x="6740447" y="0"/>
                </a:cubicBezTo>
                <a:cubicBezTo>
                  <a:pt x="6865946" y="-33956"/>
                  <a:pt x="7208953" y="46447"/>
                  <a:pt x="7437734" y="0"/>
                </a:cubicBezTo>
                <a:cubicBezTo>
                  <a:pt x="7666515" y="-46447"/>
                  <a:pt x="7892370" y="34594"/>
                  <a:pt x="8018807" y="0"/>
                </a:cubicBezTo>
                <a:cubicBezTo>
                  <a:pt x="8145244" y="-34594"/>
                  <a:pt x="8390875" y="58788"/>
                  <a:pt x="8716095" y="0"/>
                </a:cubicBezTo>
                <a:cubicBezTo>
                  <a:pt x="9041315" y="-58788"/>
                  <a:pt x="8901499" y="30515"/>
                  <a:pt x="9064739" y="0"/>
                </a:cubicBezTo>
                <a:cubicBezTo>
                  <a:pt x="9227979" y="-30515"/>
                  <a:pt x="9569704" y="6177"/>
                  <a:pt x="9878241" y="0"/>
                </a:cubicBezTo>
                <a:cubicBezTo>
                  <a:pt x="10186778" y="-6177"/>
                  <a:pt x="10322853" y="20250"/>
                  <a:pt x="10459314" y="0"/>
                </a:cubicBezTo>
                <a:cubicBezTo>
                  <a:pt x="10595775" y="-20250"/>
                  <a:pt x="10625589" y="17094"/>
                  <a:pt x="10691743" y="0"/>
                </a:cubicBezTo>
                <a:cubicBezTo>
                  <a:pt x="10757897" y="-17094"/>
                  <a:pt x="11199018" y="58906"/>
                  <a:pt x="11621460" y="0"/>
                </a:cubicBezTo>
                <a:cubicBezTo>
                  <a:pt x="11683189" y="182861"/>
                  <a:pt x="11577590" y="455722"/>
                  <a:pt x="11621460" y="624650"/>
                </a:cubicBezTo>
                <a:cubicBezTo>
                  <a:pt x="11665330" y="793578"/>
                  <a:pt x="11570387" y="945166"/>
                  <a:pt x="11621460" y="1107334"/>
                </a:cubicBezTo>
                <a:cubicBezTo>
                  <a:pt x="11672533" y="1269502"/>
                  <a:pt x="11570730" y="1509440"/>
                  <a:pt x="11621460" y="1618411"/>
                </a:cubicBezTo>
                <a:cubicBezTo>
                  <a:pt x="11672190" y="1727382"/>
                  <a:pt x="11566659" y="1969359"/>
                  <a:pt x="11621460" y="2243060"/>
                </a:cubicBezTo>
                <a:cubicBezTo>
                  <a:pt x="11676261" y="2516761"/>
                  <a:pt x="11567072" y="2544752"/>
                  <a:pt x="11621460" y="2839317"/>
                </a:cubicBezTo>
                <a:cubicBezTo>
                  <a:pt x="11442250" y="2852684"/>
                  <a:pt x="11213719" y="2797147"/>
                  <a:pt x="11040387" y="2839317"/>
                </a:cubicBezTo>
                <a:cubicBezTo>
                  <a:pt x="10867055" y="2881487"/>
                  <a:pt x="10774145" y="2832831"/>
                  <a:pt x="10691743" y="2839317"/>
                </a:cubicBezTo>
                <a:cubicBezTo>
                  <a:pt x="10609341" y="2845803"/>
                  <a:pt x="10499197" y="2809611"/>
                  <a:pt x="10343099" y="2839317"/>
                </a:cubicBezTo>
                <a:cubicBezTo>
                  <a:pt x="10187001" y="2869023"/>
                  <a:pt x="9796506" y="2774602"/>
                  <a:pt x="9529597" y="2839317"/>
                </a:cubicBezTo>
                <a:cubicBezTo>
                  <a:pt x="9262688" y="2904032"/>
                  <a:pt x="8903834" y="2753158"/>
                  <a:pt x="8716095" y="2839317"/>
                </a:cubicBezTo>
                <a:cubicBezTo>
                  <a:pt x="8528356" y="2925476"/>
                  <a:pt x="8265720" y="2830099"/>
                  <a:pt x="7902593" y="2839317"/>
                </a:cubicBezTo>
                <a:cubicBezTo>
                  <a:pt x="7539466" y="2848535"/>
                  <a:pt x="7482967" y="2789424"/>
                  <a:pt x="7321520" y="2839317"/>
                </a:cubicBezTo>
                <a:cubicBezTo>
                  <a:pt x="7160073" y="2889210"/>
                  <a:pt x="6732088" y="2751667"/>
                  <a:pt x="6508018" y="2839317"/>
                </a:cubicBezTo>
                <a:cubicBezTo>
                  <a:pt x="6283948" y="2926967"/>
                  <a:pt x="6002415" y="2837885"/>
                  <a:pt x="5810730" y="2839317"/>
                </a:cubicBezTo>
                <a:cubicBezTo>
                  <a:pt x="5619045" y="2840749"/>
                  <a:pt x="5561493" y="2801778"/>
                  <a:pt x="5462086" y="2839317"/>
                </a:cubicBezTo>
                <a:cubicBezTo>
                  <a:pt x="5362679" y="2876856"/>
                  <a:pt x="5228103" y="2786269"/>
                  <a:pt x="4997228" y="2839317"/>
                </a:cubicBezTo>
                <a:cubicBezTo>
                  <a:pt x="4766353" y="2892365"/>
                  <a:pt x="4738162" y="2790355"/>
                  <a:pt x="4532369" y="2839317"/>
                </a:cubicBezTo>
                <a:cubicBezTo>
                  <a:pt x="4326576" y="2888279"/>
                  <a:pt x="3982191" y="2795300"/>
                  <a:pt x="3835082" y="2839317"/>
                </a:cubicBezTo>
                <a:cubicBezTo>
                  <a:pt x="3687973" y="2883334"/>
                  <a:pt x="3326316" y="2807681"/>
                  <a:pt x="3137794" y="2839317"/>
                </a:cubicBezTo>
                <a:cubicBezTo>
                  <a:pt x="2949272" y="2870953"/>
                  <a:pt x="3012250" y="2836044"/>
                  <a:pt x="2905365" y="2839317"/>
                </a:cubicBezTo>
                <a:cubicBezTo>
                  <a:pt x="2798480" y="2842590"/>
                  <a:pt x="2324630" y="2757398"/>
                  <a:pt x="2091863" y="2839317"/>
                </a:cubicBezTo>
                <a:cubicBezTo>
                  <a:pt x="1859096" y="2921236"/>
                  <a:pt x="1617191" y="2811732"/>
                  <a:pt x="1278361" y="2839317"/>
                </a:cubicBezTo>
                <a:cubicBezTo>
                  <a:pt x="939531" y="2866902"/>
                  <a:pt x="1116306" y="2812398"/>
                  <a:pt x="1045931" y="2839317"/>
                </a:cubicBezTo>
                <a:cubicBezTo>
                  <a:pt x="975556" y="2866236"/>
                  <a:pt x="373755" y="2786803"/>
                  <a:pt x="0" y="2839317"/>
                </a:cubicBezTo>
                <a:cubicBezTo>
                  <a:pt x="-48077" y="2664962"/>
                  <a:pt x="45018" y="2434125"/>
                  <a:pt x="0" y="2328240"/>
                </a:cubicBezTo>
                <a:cubicBezTo>
                  <a:pt x="-45018" y="2222355"/>
                  <a:pt x="4865" y="1915744"/>
                  <a:pt x="0" y="1731983"/>
                </a:cubicBezTo>
                <a:cubicBezTo>
                  <a:pt x="-4865" y="1548222"/>
                  <a:pt x="32014" y="1297180"/>
                  <a:pt x="0" y="1135727"/>
                </a:cubicBezTo>
                <a:cubicBezTo>
                  <a:pt x="-32014" y="974274"/>
                  <a:pt x="51289" y="838909"/>
                  <a:pt x="0" y="624650"/>
                </a:cubicBezTo>
                <a:cubicBezTo>
                  <a:pt x="-51289" y="410391"/>
                  <a:pt x="67354" y="154792"/>
                  <a:pt x="0" y="0"/>
                </a:cubicBezTo>
                <a:close/>
              </a:path>
              <a:path w="11621460" h="2839317" stroke="0" extrusionOk="0">
                <a:moveTo>
                  <a:pt x="0" y="0"/>
                </a:moveTo>
                <a:cubicBezTo>
                  <a:pt x="244908" y="-79570"/>
                  <a:pt x="420562" y="62025"/>
                  <a:pt x="813502" y="0"/>
                </a:cubicBezTo>
                <a:cubicBezTo>
                  <a:pt x="1206442" y="-62025"/>
                  <a:pt x="1276206" y="60253"/>
                  <a:pt x="1627004" y="0"/>
                </a:cubicBezTo>
                <a:cubicBezTo>
                  <a:pt x="1977802" y="-60253"/>
                  <a:pt x="1984170" y="13753"/>
                  <a:pt x="2091863" y="0"/>
                </a:cubicBezTo>
                <a:cubicBezTo>
                  <a:pt x="2199556" y="-13753"/>
                  <a:pt x="2434282" y="41514"/>
                  <a:pt x="2672936" y="0"/>
                </a:cubicBezTo>
                <a:cubicBezTo>
                  <a:pt x="2911590" y="-41514"/>
                  <a:pt x="3230678" y="70671"/>
                  <a:pt x="3486438" y="0"/>
                </a:cubicBezTo>
                <a:cubicBezTo>
                  <a:pt x="3742198" y="-70671"/>
                  <a:pt x="3739683" y="6046"/>
                  <a:pt x="3835082" y="0"/>
                </a:cubicBezTo>
                <a:cubicBezTo>
                  <a:pt x="3930481" y="-6046"/>
                  <a:pt x="4296090" y="45268"/>
                  <a:pt x="4416155" y="0"/>
                </a:cubicBezTo>
                <a:cubicBezTo>
                  <a:pt x="4536220" y="-45268"/>
                  <a:pt x="4683119" y="41988"/>
                  <a:pt x="4881013" y="0"/>
                </a:cubicBezTo>
                <a:cubicBezTo>
                  <a:pt x="5078907" y="-41988"/>
                  <a:pt x="5330489" y="53465"/>
                  <a:pt x="5578301" y="0"/>
                </a:cubicBezTo>
                <a:cubicBezTo>
                  <a:pt x="5826113" y="-53465"/>
                  <a:pt x="5877828" y="38347"/>
                  <a:pt x="6043159" y="0"/>
                </a:cubicBezTo>
                <a:cubicBezTo>
                  <a:pt x="6208490" y="-38347"/>
                  <a:pt x="6413928" y="35375"/>
                  <a:pt x="6624232" y="0"/>
                </a:cubicBezTo>
                <a:cubicBezTo>
                  <a:pt x="6834536" y="-35375"/>
                  <a:pt x="6868509" y="2904"/>
                  <a:pt x="6972876" y="0"/>
                </a:cubicBezTo>
                <a:cubicBezTo>
                  <a:pt x="7077243" y="-2904"/>
                  <a:pt x="7574362" y="65177"/>
                  <a:pt x="7786378" y="0"/>
                </a:cubicBezTo>
                <a:cubicBezTo>
                  <a:pt x="7998394" y="-65177"/>
                  <a:pt x="8033144" y="11259"/>
                  <a:pt x="8135022" y="0"/>
                </a:cubicBezTo>
                <a:cubicBezTo>
                  <a:pt x="8236900" y="-11259"/>
                  <a:pt x="8314692" y="22880"/>
                  <a:pt x="8483666" y="0"/>
                </a:cubicBezTo>
                <a:cubicBezTo>
                  <a:pt x="8652640" y="-22880"/>
                  <a:pt x="8789060" y="18057"/>
                  <a:pt x="8948524" y="0"/>
                </a:cubicBezTo>
                <a:cubicBezTo>
                  <a:pt x="9107988" y="-18057"/>
                  <a:pt x="9369625" y="76803"/>
                  <a:pt x="9645812" y="0"/>
                </a:cubicBezTo>
                <a:cubicBezTo>
                  <a:pt x="9921999" y="-76803"/>
                  <a:pt x="10004154" y="44014"/>
                  <a:pt x="10343099" y="0"/>
                </a:cubicBezTo>
                <a:cubicBezTo>
                  <a:pt x="10682044" y="-44014"/>
                  <a:pt x="10725840" y="66102"/>
                  <a:pt x="11040387" y="0"/>
                </a:cubicBezTo>
                <a:cubicBezTo>
                  <a:pt x="11354934" y="-66102"/>
                  <a:pt x="11482534" y="28520"/>
                  <a:pt x="11621460" y="0"/>
                </a:cubicBezTo>
                <a:cubicBezTo>
                  <a:pt x="11644611" y="192408"/>
                  <a:pt x="11600138" y="489019"/>
                  <a:pt x="11621460" y="624650"/>
                </a:cubicBezTo>
                <a:cubicBezTo>
                  <a:pt x="11642782" y="760281"/>
                  <a:pt x="11576472" y="936738"/>
                  <a:pt x="11621460" y="1220906"/>
                </a:cubicBezTo>
                <a:cubicBezTo>
                  <a:pt x="11666448" y="1505074"/>
                  <a:pt x="11601635" y="1559359"/>
                  <a:pt x="11621460" y="1703590"/>
                </a:cubicBezTo>
                <a:cubicBezTo>
                  <a:pt x="11641285" y="1847821"/>
                  <a:pt x="11612474" y="2087341"/>
                  <a:pt x="11621460" y="2243060"/>
                </a:cubicBezTo>
                <a:cubicBezTo>
                  <a:pt x="11630446" y="2398779"/>
                  <a:pt x="11584691" y="2681469"/>
                  <a:pt x="11621460" y="2839317"/>
                </a:cubicBezTo>
                <a:cubicBezTo>
                  <a:pt x="11513828" y="2839455"/>
                  <a:pt x="11359305" y="2828699"/>
                  <a:pt x="11272816" y="2839317"/>
                </a:cubicBezTo>
                <a:cubicBezTo>
                  <a:pt x="11186327" y="2849935"/>
                  <a:pt x="10969951" y="2789486"/>
                  <a:pt x="10807958" y="2839317"/>
                </a:cubicBezTo>
                <a:cubicBezTo>
                  <a:pt x="10645965" y="2889148"/>
                  <a:pt x="10350678" y="2761566"/>
                  <a:pt x="9994456" y="2839317"/>
                </a:cubicBezTo>
                <a:cubicBezTo>
                  <a:pt x="9638234" y="2917068"/>
                  <a:pt x="9484755" y="2785569"/>
                  <a:pt x="9180953" y="2839317"/>
                </a:cubicBezTo>
                <a:cubicBezTo>
                  <a:pt x="8877151" y="2893065"/>
                  <a:pt x="8707231" y="2814860"/>
                  <a:pt x="8483666" y="2839317"/>
                </a:cubicBezTo>
                <a:cubicBezTo>
                  <a:pt x="8260101" y="2863774"/>
                  <a:pt x="8360621" y="2829432"/>
                  <a:pt x="8251237" y="2839317"/>
                </a:cubicBezTo>
                <a:cubicBezTo>
                  <a:pt x="8141853" y="2849202"/>
                  <a:pt x="7819858" y="2794061"/>
                  <a:pt x="7437734" y="2839317"/>
                </a:cubicBezTo>
                <a:cubicBezTo>
                  <a:pt x="7055610" y="2884573"/>
                  <a:pt x="7244231" y="2813385"/>
                  <a:pt x="7089091" y="2839317"/>
                </a:cubicBezTo>
                <a:cubicBezTo>
                  <a:pt x="6933951" y="2865249"/>
                  <a:pt x="6823845" y="2817392"/>
                  <a:pt x="6624232" y="2839317"/>
                </a:cubicBezTo>
                <a:cubicBezTo>
                  <a:pt x="6424619" y="2861242"/>
                  <a:pt x="6199985" y="2802599"/>
                  <a:pt x="6043159" y="2839317"/>
                </a:cubicBezTo>
                <a:cubicBezTo>
                  <a:pt x="5886333" y="2876035"/>
                  <a:pt x="5709252" y="2809237"/>
                  <a:pt x="5578301" y="2839317"/>
                </a:cubicBezTo>
                <a:cubicBezTo>
                  <a:pt x="5447350" y="2869397"/>
                  <a:pt x="5435702" y="2814583"/>
                  <a:pt x="5345872" y="2839317"/>
                </a:cubicBezTo>
                <a:cubicBezTo>
                  <a:pt x="5256042" y="2864051"/>
                  <a:pt x="5222303" y="2834782"/>
                  <a:pt x="5113442" y="2839317"/>
                </a:cubicBezTo>
                <a:cubicBezTo>
                  <a:pt x="5004581" y="2843852"/>
                  <a:pt x="4956449" y="2831556"/>
                  <a:pt x="4881013" y="2839317"/>
                </a:cubicBezTo>
                <a:cubicBezTo>
                  <a:pt x="4805577" y="2847078"/>
                  <a:pt x="4637211" y="2835600"/>
                  <a:pt x="4532369" y="2839317"/>
                </a:cubicBezTo>
                <a:cubicBezTo>
                  <a:pt x="4427527" y="2843034"/>
                  <a:pt x="4344339" y="2833387"/>
                  <a:pt x="4183726" y="2839317"/>
                </a:cubicBezTo>
                <a:cubicBezTo>
                  <a:pt x="4023113" y="2845247"/>
                  <a:pt x="3780177" y="2815106"/>
                  <a:pt x="3486438" y="2839317"/>
                </a:cubicBezTo>
                <a:cubicBezTo>
                  <a:pt x="3192699" y="2863528"/>
                  <a:pt x="3116223" y="2822594"/>
                  <a:pt x="2789150" y="2839317"/>
                </a:cubicBezTo>
                <a:cubicBezTo>
                  <a:pt x="2462077" y="2856040"/>
                  <a:pt x="2294378" y="2820476"/>
                  <a:pt x="2091863" y="2839317"/>
                </a:cubicBezTo>
                <a:cubicBezTo>
                  <a:pt x="1889348" y="2858158"/>
                  <a:pt x="1714857" y="2838616"/>
                  <a:pt x="1394575" y="2839317"/>
                </a:cubicBezTo>
                <a:cubicBezTo>
                  <a:pt x="1074293" y="2840018"/>
                  <a:pt x="1271981" y="2818668"/>
                  <a:pt x="1162146" y="2839317"/>
                </a:cubicBezTo>
                <a:cubicBezTo>
                  <a:pt x="1052311" y="2859966"/>
                  <a:pt x="905903" y="2801560"/>
                  <a:pt x="697288" y="2839317"/>
                </a:cubicBezTo>
                <a:cubicBezTo>
                  <a:pt x="488673" y="2877074"/>
                  <a:pt x="194502" y="2814408"/>
                  <a:pt x="0" y="2839317"/>
                </a:cubicBezTo>
                <a:cubicBezTo>
                  <a:pt x="-43772" y="2690193"/>
                  <a:pt x="34950" y="2431452"/>
                  <a:pt x="0" y="2214667"/>
                </a:cubicBezTo>
                <a:cubicBezTo>
                  <a:pt x="-34950" y="1997882"/>
                  <a:pt x="52835" y="1895878"/>
                  <a:pt x="0" y="1731983"/>
                </a:cubicBezTo>
                <a:cubicBezTo>
                  <a:pt x="-52835" y="1568088"/>
                  <a:pt x="24807" y="1287941"/>
                  <a:pt x="0" y="1164120"/>
                </a:cubicBezTo>
                <a:cubicBezTo>
                  <a:pt x="-24807" y="1040299"/>
                  <a:pt x="38805" y="757568"/>
                  <a:pt x="0" y="653043"/>
                </a:cubicBezTo>
                <a:cubicBezTo>
                  <a:pt x="-38805" y="548518"/>
                  <a:pt x="983" y="142439"/>
                  <a:pt x="0" y="0"/>
                </a:cubicBezTo>
                <a:close/>
              </a:path>
            </a:pathLst>
          </a:custGeom>
          <a:solidFill>
            <a:schemeClr val="accent1"/>
          </a:solidFill>
          <a:ln w="57150">
            <a:solidFill>
              <a:srgbClr val="002060"/>
            </a:solidFill>
            <a:prstDash val="dash"/>
            <a:extLst>
              <a:ext uri="{C807C97D-BFC1-408E-A445-0C87EB9F89A2}">
                <ask:lineSketchStyleProps xmlns:ask="http://schemas.microsoft.com/office/drawing/2018/sketchyshapes" sd="389736749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0" lang="en-US" sz="72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endParaRPr>
          </a:p>
          <a:p>
            <a:pPr algn="ctr"/>
            <a:r>
              <a:rPr kumimoji="0" lang="en-US" sz="72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a:t>
            </a:r>
            <a:r>
              <a:rPr lang="en-US" sz="7200" dirty="0">
                <a:solidFill>
                  <a:schemeClr val="bg1"/>
                </a:solidFill>
                <a:latin typeface="Algerian" panose="04020705040A02060702" pitchFamily="82" charset="0"/>
                <a:ea typeface="+mj-ea"/>
                <a:cs typeface="+mj-cs"/>
              </a:rPr>
              <a:t>Man’s Greatest Need!</a:t>
            </a:r>
            <a:r>
              <a:rPr kumimoji="0" lang="en-US" sz="72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a:t>
            </a:r>
            <a:br>
              <a:rPr kumimoji="0" lang="en-US" sz="7200" b="0" i="0" u="none" strike="noStrike" kern="1200" cap="none" spc="0" normalizeH="0" baseline="0" noProof="0" dirty="0">
                <a:ln>
                  <a:noFill/>
                </a:ln>
                <a:solidFill>
                  <a:schemeClr val="tx1"/>
                </a:solidFill>
                <a:effectLst/>
                <a:uLnTx/>
                <a:uFillTx/>
                <a:latin typeface="Algerian" panose="04020705040A02060702" pitchFamily="82" charset="0"/>
                <a:ea typeface="+mj-ea"/>
                <a:cs typeface="+mj-cs"/>
              </a:rPr>
            </a:br>
            <a:endParaRPr lang="en-US" sz="7200" dirty="0">
              <a:solidFill>
                <a:schemeClr val="tx1"/>
              </a:solidFill>
              <a:latin typeface="Algerian" panose="04020705040A02060702" pitchFamily="82" charset="0"/>
            </a:endParaRPr>
          </a:p>
        </p:txBody>
      </p:sp>
    </p:spTree>
    <p:extLst>
      <p:ext uri="{BB962C8B-B14F-4D97-AF65-F5344CB8AC3E}">
        <p14:creationId xmlns:p14="http://schemas.microsoft.com/office/powerpoint/2010/main" val="2087015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111A7-EB85-00B6-E260-D0A71B929F72}"/>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A0B9BE38-598F-48C1-A445-BA2D2592A49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5EB896E6-3621-2BCD-0820-A6B82AA3A0E4}"/>
              </a:ext>
            </a:extLst>
          </p:cNvPr>
          <p:cNvSpPr/>
          <p:nvPr/>
        </p:nvSpPr>
        <p:spPr>
          <a:xfrm>
            <a:off x="76129" y="535132"/>
            <a:ext cx="12039741" cy="6168937"/>
          </a:xfrm>
          <a:prstGeom prst="roundRect">
            <a:avLst/>
          </a:prstGeom>
          <a:solidFill>
            <a:srgbClr val="A42F3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latin typeface="Abadi Extra Light" panose="020B0204020104020204" pitchFamily="34" charset="0"/>
            </a:endParaRPr>
          </a:p>
          <a:p>
            <a:pPr marL="514350" indent="-514350" algn="ctr">
              <a:buFont typeface="+mj-lt"/>
              <a:buAutoNum type="arabicPeriod"/>
            </a:pPr>
            <a:r>
              <a:rPr lang="en-US" sz="3600" b="1" dirty="0">
                <a:solidFill>
                  <a:schemeClr val="bg1"/>
                </a:solidFill>
                <a:latin typeface="Abadi Extra Light" panose="020B0204020104020204" pitchFamily="34" charset="0"/>
              </a:rPr>
              <a:t>Prayer</a:t>
            </a:r>
          </a:p>
          <a:p>
            <a:pPr marL="514350" indent="-514350" algn="ctr">
              <a:buFont typeface="+mj-lt"/>
              <a:buAutoNum type="arabicPeriod"/>
            </a:pPr>
            <a:r>
              <a:rPr lang="en-US" sz="3600" b="1" dirty="0">
                <a:solidFill>
                  <a:schemeClr val="bg1"/>
                </a:solidFill>
                <a:latin typeface="Abadi Extra Light" panose="020B0204020104020204" pitchFamily="34" charset="0"/>
              </a:rPr>
              <a:t>Scriptures: </a:t>
            </a:r>
            <a:r>
              <a:rPr lang="en-US" sz="3600" b="1" dirty="0">
                <a:solidFill>
                  <a:schemeClr val="accent5">
                    <a:lumMod val="40000"/>
                    <a:lumOff val="60000"/>
                  </a:schemeClr>
                </a:solidFill>
                <a:latin typeface="Abadi Extra Light" panose="020B0204020104020204" pitchFamily="34" charset="0"/>
              </a:rPr>
              <a:t>Genesis 1:26-27</a:t>
            </a:r>
            <a:r>
              <a:rPr lang="en-US" sz="3600" b="1" dirty="0">
                <a:solidFill>
                  <a:schemeClr val="bg1"/>
                </a:solidFill>
                <a:latin typeface="Abadi Extra Light" panose="020B0204020104020204" pitchFamily="34" charset="0"/>
              </a:rPr>
              <a:t>; </a:t>
            </a:r>
            <a:r>
              <a:rPr lang="en-US" sz="3600" b="1" dirty="0">
                <a:solidFill>
                  <a:srgbClr val="FFC000"/>
                </a:solidFill>
                <a:latin typeface="Abadi Extra Light" panose="020B0204020104020204" pitchFamily="34" charset="0"/>
              </a:rPr>
              <a:t>Isaiah 53:3</a:t>
            </a:r>
            <a:r>
              <a:rPr lang="en-US" sz="3600" b="1" dirty="0">
                <a:solidFill>
                  <a:schemeClr val="bg1"/>
                </a:solidFill>
                <a:latin typeface="Abadi Extra Light" panose="020B0204020104020204" pitchFamily="34" charset="0"/>
              </a:rPr>
              <a:t>; Genesis 3:23-24; </a:t>
            </a:r>
            <a:r>
              <a:rPr lang="en-US" sz="3600" b="1" dirty="0">
                <a:solidFill>
                  <a:srgbClr val="FFC000"/>
                </a:solidFill>
                <a:latin typeface="Abadi Extra Light" panose="020B0204020104020204" pitchFamily="34" charset="0"/>
              </a:rPr>
              <a:t>Psalm 99:1</a:t>
            </a:r>
            <a:r>
              <a:rPr lang="en-US" sz="3600" b="1" dirty="0">
                <a:solidFill>
                  <a:schemeClr val="bg1"/>
                </a:solidFill>
                <a:latin typeface="Abadi Extra Light" panose="020B0204020104020204" pitchFamily="34" charset="0"/>
              </a:rPr>
              <a:t>; </a:t>
            </a:r>
            <a:r>
              <a:rPr lang="en-US" sz="3600" b="1" dirty="0">
                <a:solidFill>
                  <a:schemeClr val="accent1">
                    <a:lumMod val="40000"/>
                    <a:lumOff val="60000"/>
                  </a:schemeClr>
                </a:solidFill>
                <a:latin typeface="Abadi Extra Light" panose="020B0204020104020204" pitchFamily="34" charset="0"/>
              </a:rPr>
              <a:t>Psalm 99:9</a:t>
            </a:r>
            <a:r>
              <a:rPr lang="en-US" sz="3600" b="1" dirty="0">
                <a:solidFill>
                  <a:schemeClr val="bg1"/>
                </a:solidFill>
                <a:latin typeface="Abadi Extra Light" panose="020B0204020104020204" pitchFamily="34" charset="0"/>
              </a:rPr>
              <a:t>; </a:t>
            </a:r>
            <a:r>
              <a:rPr lang="en-US" sz="3600" b="1" dirty="0">
                <a:solidFill>
                  <a:srgbClr val="FFFF00"/>
                </a:solidFill>
                <a:latin typeface="Abadi Extra Light" panose="020B0204020104020204" pitchFamily="34" charset="0"/>
              </a:rPr>
              <a:t>Psalm 51:10-11</a:t>
            </a:r>
            <a:r>
              <a:rPr lang="en-US" sz="3600" b="1" dirty="0">
                <a:solidFill>
                  <a:schemeClr val="bg1"/>
                </a:solidFill>
                <a:latin typeface="Abadi Extra Light" panose="020B0204020104020204" pitchFamily="34" charset="0"/>
              </a:rPr>
              <a:t>; </a:t>
            </a:r>
            <a:r>
              <a:rPr lang="en-US" sz="3600" b="1" dirty="0">
                <a:solidFill>
                  <a:schemeClr val="accent3">
                    <a:lumMod val="60000"/>
                    <a:lumOff val="40000"/>
                  </a:schemeClr>
                </a:solidFill>
                <a:latin typeface="Abadi Extra Light" panose="020B0204020104020204" pitchFamily="34" charset="0"/>
              </a:rPr>
              <a:t>Romans 5:6-10</a:t>
            </a:r>
          </a:p>
          <a:p>
            <a:pPr marL="514350" indent="-514350" algn="ctr">
              <a:buFont typeface="+mj-lt"/>
              <a:buAutoNum type="arabicPeriod"/>
            </a:pPr>
            <a:r>
              <a:rPr lang="en-US" sz="3600" b="1" dirty="0">
                <a:solidFill>
                  <a:schemeClr val="bg1"/>
                </a:solidFill>
                <a:latin typeface="Abadi Extra Light" panose="020B0204020104020204" pitchFamily="34" charset="0"/>
              </a:rPr>
              <a:t>The Principles of Environment </a:t>
            </a:r>
          </a:p>
          <a:p>
            <a:pPr marL="514350" indent="-514350" algn="ctr">
              <a:buFont typeface="+mj-lt"/>
              <a:buAutoNum type="arabicPeriod"/>
            </a:pPr>
            <a:r>
              <a:rPr lang="en-US" sz="3600" b="1" dirty="0">
                <a:solidFill>
                  <a:schemeClr val="bg1"/>
                </a:solidFill>
                <a:latin typeface="Abadi Extra Light" panose="020B0204020104020204" pitchFamily="34" charset="0"/>
              </a:rPr>
              <a:t>Man’s Ideal Environment </a:t>
            </a:r>
          </a:p>
          <a:p>
            <a:pPr marL="514350" indent="-514350" algn="ctr">
              <a:buFont typeface="+mj-lt"/>
              <a:buAutoNum type="arabicPeriod"/>
            </a:pPr>
            <a:r>
              <a:rPr lang="en-US" sz="3600" b="1" dirty="0">
                <a:solidFill>
                  <a:schemeClr val="bg1"/>
                </a:solidFill>
                <a:latin typeface="Abadi Extra Light" panose="020B0204020104020204" pitchFamily="34" charset="0"/>
              </a:rPr>
              <a:t>Man’s Fall From God’s Presence </a:t>
            </a:r>
          </a:p>
          <a:p>
            <a:pPr marL="514350" indent="-514350" algn="ctr">
              <a:buFont typeface="+mj-lt"/>
              <a:buAutoNum type="arabicPeriod"/>
            </a:pPr>
            <a:r>
              <a:rPr lang="en-US" sz="3600" b="1" dirty="0">
                <a:solidFill>
                  <a:schemeClr val="bg1"/>
                </a:solidFill>
                <a:latin typeface="Abadi Extra Light" panose="020B0204020104020204" pitchFamily="34" charset="0"/>
              </a:rPr>
              <a:t>Protectors of God’s Presence –</a:t>
            </a:r>
            <a:r>
              <a:rPr lang="en-US" sz="3600" b="1" dirty="0">
                <a:solidFill>
                  <a:schemeClr val="accent5">
                    <a:lumMod val="40000"/>
                    <a:lumOff val="60000"/>
                  </a:schemeClr>
                </a:solidFill>
                <a:latin typeface="Abadi Extra Light" panose="020B0204020104020204" pitchFamily="34" charset="0"/>
              </a:rPr>
              <a:t>Psalm 99:1</a:t>
            </a:r>
            <a:r>
              <a:rPr lang="en-US" sz="3600" b="1" dirty="0">
                <a:solidFill>
                  <a:schemeClr val="bg1"/>
                </a:solidFill>
                <a:latin typeface="Abadi Extra Light" panose="020B0204020104020204" pitchFamily="34" charset="0"/>
              </a:rPr>
              <a:t>, </a:t>
            </a:r>
            <a:r>
              <a:rPr lang="en-US" sz="3600" b="1" dirty="0">
                <a:solidFill>
                  <a:schemeClr val="accent2">
                    <a:lumMod val="60000"/>
                    <a:lumOff val="40000"/>
                  </a:schemeClr>
                </a:solidFill>
                <a:latin typeface="Abadi Extra Light" panose="020B0204020104020204" pitchFamily="34" charset="0"/>
              </a:rPr>
              <a:t>Isaiah 6:7 </a:t>
            </a:r>
          </a:p>
          <a:p>
            <a:pPr marL="514350" indent="-514350" algn="ctr">
              <a:buFont typeface="+mj-lt"/>
              <a:buAutoNum type="arabicPeriod"/>
            </a:pPr>
            <a:r>
              <a:rPr lang="en-US" sz="3600" b="1" dirty="0">
                <a:solidFill>
                  <a:schemeClr val="bg1"/>
                </a:solidFill>
                <a:latin typeface="Abadi Extra Light" panose="020B0204020104020204" pitchFamily="34" charset="0"/>
              </a:rPr>
              <a:t>Sinners Are Malfunctioning Saints </a:t>
            </a:r>
          </a:p>
          <a:p>
            <a:pPr marL="514350" indent="-514350" algn="ctr">
              <a:buFont typeface="+mj-lt"/>
              <a:buAutoNum type="arabicPeriod"/>
            </a:pPr>
            <a:r>
              <a:rPr lang="en-US" sz="3600" b="1" dirty="0">
                <a:solidFill>
                  <a:schemeClr val="bg1"/>
                </a:solidFill>
                <a:latin typeface="Abadi Extra Light" panose="020B0204020104020204" pitchFamily="34" charset="0"/>
              </a:rPr>
              <a:t>Let’s Talk</a:t>
            </a:r>
          </a:p>
          <a:p>
            <a:pPr marL="514350" indent="-514350" algn="ctr">
              <a:buFont typeface="+mj-lt"/>
              <a:buAutoNum type="arabicPeriod"/>
            </a:pPr>
            <a:r>
              <a:rPr lang="en-US" sz="3600" b="1" dirty="0">
                <a:solidFill>
                  <a:schemeClr val="bg1"/>
                </a:solidFill>
                <a:latin typeface="Abadi Extra Light" panose="020B0204020104020204" pitchFamily="34" charset="0"/>
              </a:rPr>
              <a:t>Questions and Answers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3300" b="1" i="0" u="none" strike="noStrike" kern="1200" cap="none" spc="0" normalizeH="0" baseline="0" noProof="0" dirty="0">
              <a:ln>
                <a:noFill/>
              </a:ln>
              <a:solidFill>
                <a:schemeClr val="bg1"/>
              </a:solidFill>
              <a:effectLst/>
              <a:uLnTx/>
              <a:uFillTx/>
              <a:latin typeface="Alasassy Caps" pitchFamily="2" charset="0"/>
            </a:endParaRPr>
          </a:p>
        </p:txBody>
      </p:sp>
    </p:spTree>
    <p:extLst>
      <p:ext uri="{BB962C8B-B14F-4D97-AF65-F5344CB8AC3E}">
        <p14:creationId xmlns:p14="http://schemas.microsoft.com/office/powerpoint/2010/main" val="182588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2EF22E8A-CF84-085B-4594-5A14E239DD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B04F2552-CBD3-2220-B6E8-EB85332161C0}"/>
              </a:ext>
            </a:extLst>
          </p:cNvPr>
          <p:cNvSpPr/>
          <p:nvPr/>
        </p:nvSpPr>
        <p:spPr>
          <a:xfrm>
            <a:off x="1061202" y="1958687"/>
            <a:ext cx="9990859" cy="3049730"/>
          </a:xfrm>
          <a:prstGeom prst="roundRect">
            <a:avLst/>
          </a:prstGeom>
          <a:solidFill>
            <a:schemeClr val="accent3"/>
          </a:solidFill>
          <a:ln w="107950">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0" dirty="0">
                <a:solidFill>
                  <a:schemeClr val="bg1"/>
                </a:solidFill>
                <a:latin typeface="Algerian" panose="04020705040A02060702" pitchFamily="82" charset="0"/>
              </a:rPr>
              <a:t>THE WORD</a:t>
            </a:r>
            <a:endParaRPr lang="en-US" sz="11000" dirty="0">
              <a:solidFill>
                <a:schemeClr val="bg1"/>
              </a:solidFill>
            </a:endParaRPr>
          </a:p>
        </p:txBody>
      </p:sp>
      <p:sp>
        <p:nvSpPr>
          <p:cNvPr id="5" name="Rectangle: Rounded Corners 4">
            <a:extLst>
              <a:ext uri="{FF2B5EF4-FFF2-40B4-BE49-F238E27FC236}">
                <a16:creationId xmlns:a16="http://schemas.microsoft.com/office/drawing/2014/main" id="{BBF59393-E69D-D5CA-3ECE-D2F90464892C}"/>
              </a:ext>
            </a:extLst>
          </p:cNvPr>
          <p:cNvSpPr/>
          <p:nvPr/>
        </p:nvSpPr>
        <p:spPr>
          <a:xfrm>
            <a:off x="1872821" y="2323738"/>
            <a:ext cx="9567812" cy="3049730"/>
          </a:xfrm>
          <a:prstGeom prst="round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0" dirty="0">
              <a:solidFill>
                <a:schemeClr val="bg1"/>
              </a:solidFill>
            </a:endParaRPr>
          </a:p>
        </p:txBody>
      </p:sp>
    </p:spTree>
    <p:extLst>
      <p:ext uri="{BB962C8B-B14F-4D97-AF65-F5344CB8AC3E}">
        <p14:creationId xmlns:p14="http://schemas.microsoft.com/office/powerpoint/2010/main" val="2364400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E198E-0773-FF29-7C07-BDDDA612D850}"/>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3BDCA1A5-1EBC-DEF2-BF9A-5D9BAE1CC61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3DC4217-94AD-C264-7CF4-99373E971D68}"/>
              </a:ext>
            </a:extLst>
          </p:cNvPr>
          <p:cNvSpPr txBox="1"/>
          <p:nvPr/>
        </p:nvSpPr>
        <p:spPr>
          <a:xfrm>
            <a:off x="1" y="367924"/>
            <a:ext cx="12191999" cy="6401753"/>
          </a:xfrm>
          <a:prstGeom prst="rect">
            <a:avLst/>
          </a:prstGeom>
          <a:noFill/>
        </p:spPr>
        <p:txBody>
          <a:bodyPr wrap="square">
            <a:spAutoFit/>
          </a:bodyPr>
          <a:lstStyle/>
          <a:p>
            <a:pPr marL="0" indent="0" algn="ctr">
              <a:buNone/>
            </a:pPr>
            <a:r>
              <a:rPr lang="en-US" sz="2750" b="1" u="sng" dirty="0">
                <a:solidFill>
                  <a:schemeClr val="tx2">
                    <a:lumMod val="50000"/>
                    <a:lumOff val="50000"/>
                  </a:schemeClr>
                </a:solidFill>
                <a:latin typeface="Abadi Extra Light" panose="020B0204020104020204" pitchFamily="34" charset="0"/>
              </a:rPr>
              <a:t>Genesis 1:26-27</a:t>
            </a:r>
            <a:r>
              <a:rPr lang="en-US" sz="2750" b="1" dirty="0">
                <a:solidFill>
                  <a:schemeClr val="tx2">
                    <a:lumMod val="50000"/>
                    <a:lumOff val="50000"/>
                  </a:schemeClr>
                </a:solidFill>
                <a:latin typeface="Abadi Extra Light" panose="020B0204020104020204" pitchFamily="34" charset="0"/>
              </a:rPr>
              <a:t> </a:t>
            </a:r>
            <a:r>
              <a:rPr lang="en-US" sz="2750" b="1" dirty="0">
                <a:solidFill>
                  <a:schemeClr val="bg1"/>
                </a:solidFill>
                <a:latin typeface="Abadi Extra Light" panose="020B0204020104020204" pitchFamily="34" charset="0"/>
              </a:rPr>
              <a:t>“And God said, Let us make man in our image, after our likeness: and let them have dominion over the fish of the sea, and over the fowl of the air, and over the cattle, and over all the earth, and over every creeping thing that </a:t>
            </a:r>
            <a:r>
              <a:rPr lang="en-US" sz="2750" b="1" dirty="0" err="1">
                <a:solidFill>
                  <a:schemeClr val="bg1"/>
                </a:solidFill>
                <a:latin typeface="Abadi Extra Light" panose="020B0204020104020204" pitchFamily="34" charset="0"/>
              </a:rPr>
              <a:t>creepeth</a:t>
            </a:r>
            <a:r>
              <a:rPr lang="en-US" sz="2750" b="1" dirty="0">
                <a:solidFill>
                  <a:schemeClr val="bg1"/>
                </a:solidFill>
                <a:latin typeface="Abadi Extra Light" panose="020B0204020104020204" pitchFamily="34" charset="0"/>
              </a:rPr>
              <a:t> upon the earth. So God created man in his own image, in the image of God created he him; male and female created he them.”</a:t>
            </a:r>
          </a:p>
          <a:p>
            <a:pPr marL="0" indent="0" algn="ctr">
              <a:buNone/>
            </a:pPr>
            <a:endParaRPr lang="en-US" sz="2750" b="1" dirty="0">
              <a:solidFill>
                <a:schemeClr val="bg1"/>
              </a:solidFill>
              <a:latin typeface="Abadi Extra Light" panose="020B0204020104020204" pitchFamily="34" charset="0"/>
            </a:endParaRPr>
          </a:p>
          <a:p>
            <a:pPr marL="0" indent="0" algn="ctr">
              <a:buNone/>
            </a:pPr>
            <a:r>
              <a:rPr lang="en-US" sz="2750" b="1" u="sng" dirty="0">
                <a:solidFill>
                  <a:schemeClr val="accent3">
                    <a:lumMod val="60000"/>
                    <a:lumOff val="40000"/>
                  </a:schemeClr>
                </a:solidFill>
                <a:latin typeface="Abadi Extra Light" panose="020B0204020104020204" pitchFamily="34" charset="0"/>
              </a:rPr>
              <a:t>Isaiah 53:3</a:t>
            </a:r>
            <a:r>
              <a:rPr lang="en-US" sz="2750" b="1" dirty="0">
                <a:solidFill>
                  <a:schemeClr val="accent3">
                    <a:lumMod val="60000"/>
                    <a:lumOff val="40000"/>
                  </a:schemeClr>
                </a:solidFill>
                <a:latin typeface="Abadi Extra Light" panose="020B0204020104020204" pitchFamily="34" charset="0"/>
              </a:rPr>
              <a:t> </a:t>
            </a:r>
            <a:r>
              <a:rPr lang="en-US" sz="2750" b="1" dirty="0">
                <a:solidFill>
                  <a:schemeClr val="bg1"/>
                </a:solidFill>
                <a:latin typeface="Abadi Extra Light" panose="020B0204020104020204" pitchFamily="34" charset="0"/>
              </a:rPr>
              <a:t>“He is despised and rejected of men; a man of sorrows, and acquainted with grief: and we hid as it were our faces from him; he was despised, and we esteemed him not.”</a:t>
            </a:r>
          </a:p>
          <a:p>
            <a:pPr marL="0" indent="0" algn="ctr">
              <a:buNone/>
            </a:pPr>
            <a:endParaRPr lang="en-US" sz="2750" b="1" dirty="0">
              <a:solidFill>
                <a:schemeClr val="bg1"/>
              </a:solidFill>
              <a:latin typeface="Abadi Extra Light" panose="020B0204020104020204" pitchFamily="34" charset="0"/>
            </a:endParaRPr>
          </a:p>
          <a:p>
            <a:pPr marL="0" indent="0" algn="ctr">
              <a:buNone/>
            </a:pPr>
            <a:r>
              <a:rPr lang="en-US" sz="2750" b="1" u="sng" dirty="0">
                <a:solidFill>
                  <a:srgbClr val="FFC000"/>
                </a:solidFill>
                <a:latin typeface="Abadi Extra Light" panose="020B0204020104020204" pitchFamily="34" charset="0"/>
              </a:rPr>
              <a:t>Genesis 3:23-24</a:t>
            </a:r>
            <a:r>
              <a:rPr lang="en-US" sz="2750" b="1" dirty="0">
                <a:solidFill>
                  <a:srgbClr val="FFC000"/>
                </a:solidFill>
                <a:latin typeface="Abadi Extra Light" panose="020B0204020104020204" pitchFamily="34" charset="0"/>
              </a:rPr>
              <a:t> </a:t>
            </a:r>
            <a:r>
              <a:rPr lang="en-US" sz="2750" b="1" dirty="0">
                <a:solidFill>
                  <a:schemeClr val="bg1"/>
                </a:solidFill>
                <a:latin typeface="Abadi Extra Light" panose="020B0204020104020204" pitchFamily="34" charset="0"/>
              </a:rPr>
              <a:t>“Therefore the Lord God sent him forth from the garden of Eden, to till the ground from whence he was taken. So he drove out the man; and he placed at the east of the garden of Eden </a:t>
            </a:r>
            <a:r>
              <a:rPr lang="en-US" sz="2750" b="1" dirty="0" err="1">
                <a:solidFill>
                  <a:schemeClr val="bg1"/>
                </a:solidFill>
                <a:latin typeface="Abadi Extra Light" panose="020B0204020104020204" pitchFamily="34" charset="0"/>
              </a:rPr>
              <a:t>Cherubims</a:t>
            </a:r>
            <a:r>
              <a:rPr lang="en-US" sz="2750" b="1" dirty="0">
                <a:solidFill>
                  <a:schemeClr val="bg1"/>
                </a:solidFill>
                <a:latin typeface="Abadi Extra Light" panose="020B0204020104020204" pitchFamily="34" charset="0"/>
              </a:rPr>
              <a:t>, and a flaming sword which turned every way, to keep the way of the tree of life.</a:t>
            </a:r>
          </a:p>
          <a:p>
            <a:pPr marL="0" indent="0" algn="ctr">
              <a:buNone/>
            </a:pPr>
            <a:endParaRPr lang="en-US" dirty="0"/>
          </a:p>
        </p:txBody>
      </p:sp>
    </p:spTree>
    <p:extLst>
      <p:ext uri="{BB962C8B-B14F-4D97-AF65-F5344CB8AC3E}">
        <p14:creationId xmlns:p14="http://schemas.microsoft.com/office/powerpoint/2010/main" val="1630613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18FE3-52C8-BAC3-9917-137B4A1C12C2}"/>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58323BBB-2408-8307-31EB-4B21521A3DB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1CC6641-E425-F4E6-2671-1AC36B422DC1}"/>
              </a:ext>
            </a:extLst>
          </p:cNvPr>
          <p:cNvSpPr txBox="1"/>
          <p:nvPr/>
        </p:nvSpPr>
        <p:spPr>
          <a:xfrm>
            <a:off x="0" y="693986"/>
            <a:ext cx="12191999" cy="564667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accent2">
                    <a:lumMod val="60000"/>
                    <a:lumOff val="40000"/>
                  </a:schemeClr>
                </a:solidFill>
                <a:effectLst/>
                <a:uLnTx/>
                <a:uFillTx/>
                <a:latin typeface="Abadi Extra Light" panose="020B0204020104020204" pitchFamily="34" charset="0"/>
              </a:rPr>
              <a:t>Psalm 99:9</a:t>
            </a:r>
            <a:r>
              <a:rPr kumimoji="0" lang="en-US" sz="2800" b="1" i="0" strike="noStrike" kern="1200" cap="none" spc="0" normalizeH="0" baseline="0" noProof="0" dirty="0">
                <a:ln>
                  <a:noFill/>
                </a:ln>
                <a:solidFill>
                  <a:schemeClr val="accent2">
                    <a:lumMod val="60000"/>
                    <a:lumOff val="40000"/>
                  </a:schemeClr>
                </a:solidFill>
                <a:effectLst/>
                <a:uLnTx/>
                <a:uFillTx/>
                <a:latin typeface="Abadi Extra Light" panose="020B0204020104020204" pitchFamily="34" charset="0"/>
              </a:rPr>
              <a:t> </a:t>
            </a:r>
            <a:r>
              <a:rPr kumimoji="0" lang="en-US" sz="2800" b="1" i="0" strike="noStrike" kern="1200" cap="none" spc="0" normalizeH="0" baseline="0" noProof="0" dirty="0">
                <a:ln>
                  <a:noFill/>
                </a:ln>
                <a:solidFill>
                  <a:schemeClr val="bg1"/>
                </a:solidFill>
                <a:effectLst/>
                <a:uLnTx/>
                <a:uFillTx/>
                <a:latin typeface="Abadi Extra Light" panose="020B0204020104020204" pitchFamily="34" charset="0"/>
              </a:rPr>
              <a:t>“</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Exalt the Lord our God, and worship at his holy hill; for the Lord our God is holy.”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tx2">
                    <a:lumMod val="50000"/>
                    <a:lumOff val="50000"/>
                  </a:schemeClr>
                </a:solidFill>
                <a:effectLst/>
                <a:uLnTx/>
                <a:uFillTx/>
                <a:latin typeface="Abadi Extra Light" panose="020B0204020104020204" pitchFamily="34" charset="0"/>
              </a:rPr>
              <a:t>Psalm 51:10 -11</a:t>
            </a:r>
            <a:r>
              <a:rPr kumimoji="0" lang="en-US" sz="2800" b="1" i="0" u="none" strike="noStrike" kern="1200" cap="none" spc="0" normalizeH="0" baseline="0" noProof="0" dirty="0">
                <a:ln>
                  <a:noFill/>
                </a:ln>
                <a:solidFill>
                  <a:schemeClr val="tx2">
                    <a:lumMod val="50000"/>
                    <a:lumOff val="50000"/>
                  </a:schemeClr>
                </a:solidFill>
                <a:effectLst/>
                <a:uLnTx/>
                <a:uFillTx/>
                <a:latin typeface="Abadi Extra Light" panose="020B0204020104020204" pitchFamily="34" charset="0"/>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“Create in me a clean heart, O God; and renew a right spirit within me. Cast me not away from thy presence; and take not thy holy spirit from 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accent3">
                    <a:lumMod val="60000"/>
                    <a:lumOff val="40000"/>
                  </a:schemeClr>
                </a:solidFill>
                <a:effectLst/>
                <a:uLnTx/>
                <a:uFillTx/>
                <a:latin typeface="Abadi Extra Light" panose="020B0204020104020204" pitchFamily="34" charset="0"/>
              </a:rPr>
              <a:t>Romans 5:6-10</a:t>
            </a:r>
            <a:r>
              <a:rPr kumimoji="0" lang="en-US" sz="2800" b="1" i="0" strike="noStrike" kern="1200" cap="none" spc="0" normalizeH="0" baseline="0" noProof="0" dirty="0">
                <a:ln>
                  <a:noFill/>
                </a:ln>
                <a:solidFill>
                  <a:schemeClr val="accent3">
                    <a:lumMod val="60000"/>
                    <a:lumOff val="40000"/>
                  </a:schemeClr>
                </a:solidFill>
                <a:effectLst/>
                <a:uLnTx/>
                <a:uFillTx/>
                <a:latin typeface="Abadi Extra Light" panose="020B0204020104020204" pitchFamily="34" charset="0"/>
              </a:rPr>
              <a:t> </a:t>
            </a:r>
            <a:r>
              <a:rPr kumimoji="0" lang="en-US" sz="2800" b="1" i="0" strike="noStrike" kern="1200" cap="none" spc="0" normalizeH="0" baseline="0" noProof="0" dirty="0">
                <a:ln>
                  <a:noFill/>
                </a:ln>
                <a:solidFill>
                  <a:schemeClr val="bg1"/>
                </a:solidFill>
                <a:effectLst/>
                <a:uLnTx/>
                <a:uFillTx/>
                <a:latin typeface="Abadi Extra Light" panose="020B0204020104020204" pitchFamily="34" charset="0"/>
              </a:rPr>
              <a:t>“</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For when we were yet without strength, in due time Christ died for the ungodly. For scarcely for a righteous man will one die: yet peradventure for a good man some would even dare to die. But God </a:t>
            </a:r>
            <a:r>
              <a:rPr kumimoji="0" lang="en-US" sz="2800" b="1" i="0" u="none" strike="noStrike" kern="1200" cap="none" spc="0" normalizeH="0" baseline="0" noProof="0" dirty="0" err="1">
                <a:ln>
                  <a:noFill/>
                </a:ln>
                <a:solidFill>
                  <a:schemeClr val="bg1"/>
                </a:solidFill>
                <a:effectLst/>
                <a:uLnTx/>
                <a:uFillTx/>
                <a:latin typeface="Abadi Extra Light" panose="020B0204020104020204" pitchFamily="34" charset="0"/>
              </a:rPr>
              <a:t>commendeth</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his love toward us, in that, while we were yet sinners, Christ died for us. Much more then, being now justified by his blood, we shall be saved from wrath through him. For if, when we were enemies, we were reconciled to God by the death of his Son, much more, being reconciled, we shall be saved by his life.”</a:t>
            </a:r>
          </a:p>
        </p:txBody>
      </p:sp>
    </p:spTree>
    <p:extLst>
      <p:ext uri="{BB962C8B-B14F-4D97-AF65-F5344CB8AC3E}">
        <p14:creationId xmlns:p14="http://schemas.microsoft.com/office/powerpoint/2010/main" val="1025460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hands raised in the air&#10;&#10;AI-generated content may be incorrect.">
            <a:extLst>
              <a:ext uri="{FF2B5EF4-FFF2-40B4-BE49-F238E27FC236}">
                <a16:creationId xmlns:a16="http://schemas.microsoft.com/office/drawing/2014/main" id="{0704A3F3-40E5-7910-956B-0D857D2E5C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57F8BB5-DE2A-A416-DDCB-50B5FFF3BA60}"/>
              </a:ext>
            </a:extLst>
          </p:cNvPr>
          <p:cNvSpPr/>
          <p:nvPr/>
        </p:nvSpPr>
        <p:spPr>
          <a:xfrm>
            <a:off x="706290" y="3637230"/>
            <a:ext cx="11250320" cy="2197237"/>
          </a:xfrm>
          <a:prstGeom prst="rect">
            <a:avLst/>
          </a:prstGeom>
          <a:solidFill>
            <a:schemeClr val="accent5">
              <a:lumMod val="75000"/>
            </a:schemeClr>
          </a:solidFill>
          <a:ln w="571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Algerian" panose="04020705040A02060702" pitchFamily="82" charset="0"/>
            </a:endParaRPr>
          </a:p>
        </p:txBody>
      </p:sp>
      <p:sp>
        <p:nvSpPr>
          <p:cNvPr id="8" name="Rectangle 7">
            <a:extLst>
              <a:ext uri="{FF2B5EF4-FFF2-40B4-BE49-F238E27FC236}">
                <a16:creationId xmlns:a16="http://schemas.microsoft.com/office/drawing/2014/main" id="{95C764C1-57DF-07F2-2792-6485D5499743}"/>
              </a:ext>
            </a:extLst>
          </p:cNvPr>
          <p:cNvSpPr/>
          <p:nvPr/>
        </p:nvSpPr>
        <p:spPr>
          <a:xfrm>
            <a:off x="235390" y="2458998"/>
            <a:ext cx="11250320" cy="2197237"/>
          </a:xfrm>
          <a:prstGeom prst="rect">
            <a:avLst/>
          </a:prstGeom>
          <a:solidFill>
            <a:schemeClr val="accent5">
              <a:lumMod val="75000"/>
            </a:schemeClr>
          </a:solidFill>
          <a:ln w="76200">
            <a:solidFill>
              <a:schemeClr val="bg1"/>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Algerian" panose="04020705040A02060702" pitchFamily="82" charset="0"/>
              </a:rPr>
              <a:t>The Principal of Environment! </a:t>
            </a:r>
          </a:p>
        </p:txBody>
      </p:sp>
    </p:spTree>
    <p:extLst>
      <p:ext uri="{BB962C8B-B14F-4D97-AF65-F5344CB8AC3E}">
        <p14:creationId xmlns:p14="http://schemas.microsoft.com/office/powerpoint/2010/main" val="1221189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F2D0083C-ACCE-A12D-6A8A-B38ED5B5FA2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DC429FA5-0239-B60E-3E4C-6D9C5DD2A59E}"/>
              </a:ext>
            </a:extLst>
          </p:cNvPr>
          <p:cNvSpPr txBox="1"/>
          <p:nvPr/>
        </p:nvSpPr>
        <p:spPr>
          <a:xfrm>
            <a:off x="-90689" y="859564"/>
            <a:ext cx="12155632" cy="4985980"/>
          </a:xfrm>
          <a:prstGeom prst="rect">
            <a:avLst/>
          </a:prstGeom>
          <a:noFill/>
        </p:spPr>
        <p:txBody>
          <a:bodyPr wrap="square">
            <a:spAutoFit/>
          </a:bodyPr>
          <a:lstStyle/>
          <a:p>
            <a:pPr algn="ctr"/>
            <a:r>
              <a:rPr lang="en-US" sz="2650" b="1" dirty="0">
                <a:solidFill>
                  <a:schemeClr val="bg1"/>
                </a:solidFill>
                <a:latin typeface="Abadi Extra Light" panose="020B0204020104020204" pitchFamily="34" charset="0"/>
              </a:rPr>
              <a:t>The word environment is defined as the circumstances, objects, or </a:t>
            </a:r>
          </a:p>
          <a:p>
            <a:pPr algn="ctr"/>
            <a:r>
              <a:rPr lang="en-US" sz="2650" b="1" dirty="0">
                <a:solidFill>
                  <a:schemeClr val="bg1"/>
                </a:solidFill>
                <a:latin typeface="Abadi Extra Light" panose="020B0204020104020204" pitchFamily="34" charset="0"/>
              </a:rPr>
              <a:t>conditions by which one is surrounded(Webster).</a:t>
            </a:r>
          </a:p>
          <a:p>
            <a:pPr algn="ctr"/>
            <a:r>
              <a:rPr lang="en-US" sz="2650" b="1" dirty="0">
                <a:solidFill>
                  <a:schemeClr val="bg1"/>
                </a:solidFill>
                <a:latin typeface="Abadi Extra Light" panose="020B0204020104020204" pitchFamily="34" charset="0"/>
              </a:rPr>
              <a:t>Before the moment of creation, God decided both what He would make His creation from and where He would place it after he made it. When the environment was ready, God called forth each creation from its intended source and put it in the specific environment. </a:t>
            </a:r>
          </a:p>
          <a:p>
            <a:pPr algn="ctr"/>
            <a:endParaRPr lang="en-US" sz="2650" b="1" dirty="0">
              <a:solidFill>
                <a:schemeClr val="bg1"/>
              </a:solidFill>
              <a:latin typeface="Abadi Extra Light" panose="020B0204020104020204" pitchFamily="34" charset="0"/>
            </a:endParaRPr>
          </a:p>
          <a:p>
            <a:pPr algn="ctr"/>
            <a:endParaRPr lang="en-US" sz="1050" b="1" dirty="0">
              <a:latin typeface="Abadi Extra Light" panose="020B0204020104020204" pitchFamily="34" charset="0"/>
            </a:endParaRPr>
          </a:p>
          <a:p>
            <a:pPr algn="ctr"/>
            <a:r>
              <a:rPr lang="en-US" sz="2650" b="1" u="sng" dirty="0">
                <a:solidFill>
                  <a:schemeClr val="bg1"/>
                </a:solidFill>
                <a:latin typeface="Abadi Extra Light" panose="020B0204020104020204" pitchFamily="34" charset="0"/>
              </a:rPr>
              <a:t>Genesis 1:26</a:t>
            </a:r>
            <a:r>
              <a:rPr lang="en-US" sz="2650" b="1" dirty="0">
                <a:solidFill>
                  <a:schemeClr val="bg1"/>
                </a:solidFill>
                <a:latin typeface="Abadi Extra Light" panose="020B0204020104020204" pitchFamily="34" charset="0"/>
              </a:rPr>
              <a:t> </a:t>
            </a:r>
            <a:r>
              <a:rPr lang="en-US" sz="2650" b="1" dirty="0">
                <a:solidFill>
                  <a:srgbClr val="FFFF00"/>
                </a:solidFill>
                <a:latin typeface="Abadi Extra Light" panose="020B0204020104020204" pitchFamily="34" charset="0"/>
              </a:rPr>
              <a:t>“And God said, Let us make man in our </a:t>
            </a:r>
            <a:r>
              <a:rPr lang="en-US" sz="2650" b="1" dirty="0">
                <a:solidFill>
                  <a:schemeClr val="bg1"/>
                </a:solidFill>
                <a:latin typeface="Abadi Extra Light" panose="020B0204020104020204" pitchFamily="34" charset="0"/>
              </a:rPr>
              <a:t>image</a:t>
            </a:r>
            <a:r>
              <a:rPr lang="en-US" sz="2650" b="1" dirty="0">
                <a:solidFill>
                  <a:srgbClr val="FFFF00"/>
                </a:solidFill>
                <a:latin typeface="Abadi Extra Light" panose="020B0204020104020204" pitchFamily="34" charset="0"/>
              </a:rPr>
              <a:t>, after our likeness: and let them have dominion over the fish of the sea, and over the fowl of the air, and over the cattle, and over all the earth, and over every creeping thing that </a:t>
            </a:r>
            <a:r>
              <a:rPr lang="en-US" sz="2650" b="1" dirty="0" err="1">
                <a:solidFill>
                  <a:srgbClr val="FFFF00"/>
                </a:solidFill>
                <a:latin typeface="Abadi Extra Light" panose="020B0204020104020204" pitchFamily="34" charset="0"/>
              </a:rPr>
              <a:t>creepeth</a:t>
            </a:r>
            <a:r>
              <a:rPr lang="en-US" sz="2650" b="1" dirty="0">
                <a:solidFill>
                  <a:srgbClr val="FFFF00"/>
                </a:solidFill>
                <a:latin typeface="Abadi Extra Light" panose="020B0204020104020204" pitchFamily="34" charset="0"/>
              </a:rPr>
              <a:t> upon the earth. So God created man in his own </a:t>
            </a:r>
            <a:r>
              <a:rPr lang="en-US" sz="2650" b="1" dirty="0">
                <a:solidFill>
                  <a:schemeClr val="bg1"/>
                </a:solidFill>
                <a:latin typeface="Abadi Extra Light" panose="020B0204020104020204" pitchFamily="34" charset="0"/>
              </a:rPr>
              <a:t>image</a:t>
            </a:r>
            <a:r>
              <a:rPr lang="en-US" sz="2650" b="1" dirty="0">
                <a:solidFill>
                  <a:srgbClr val="FFFF00"/>
                </a:solidFill>
                <a:latin typeface="Abadi Extra Light" panose="020B0204020104020204" pitchFamily="34" charset="0"/>
              </a:rPr>
              <a:t>, in the </a:t>
            </a:r>
            <a:r>
              <a:rPr lang="en-US" sz="2650" b="1" dirty="0">
                <a:solidFill>
                  <a:schemeClr val="bg1"/>
                </a:solidFill>
                <a:latin typeface="Abadi Extra Light" panose="020B0204020104020204" pitchFamily="34" charset="0"/>
              </a:rPr>
              <a:t>image</a:t>
            </a:r>
            <a:r>
              <a:rPr lang="en-US" sz="2650" b="1" dirty="0">
                <a:solidFill>
                  <a:srgbClr val="FFFF00"/>
                </a:solidFill>
                <a:latin typeface="Abadi Extra Light" panose="020B0204020104020204" pitchFamily="34" charset="0"/>
              </a:rPr>
              <a:t> of God created he him; male and female created he them”.</a:t>
            </a:r>
          </a:p>
          <a:p>
            <a:pPr algn="ctr"/>
            <a:endParaRPr lang="en-US" sz="1600" b="1" dirty="0">
              <a:solidFill>
                <a:schemeClr val="bg1"/>
              </a:solidFill>
              <a:latin typeface="Abadi Extra Light" panose="020B0204020104020204" pitchFamily="34" charset="0"/>
            </a:endParaRPr>
          </a:p>
        </p:txBody>
      </p:sp>
      <p:cxnSp>
        <p:nvCxnSpPr>
          <p:cNvPr id="3" name="Straight Connector 2">
            <a:extLst>
              <a:ext uri="{FF2B5EF4-FFF2-40B4-BE49-F238E27FC236}">
                <a16:creationId xmlns:a16="http://schemas.microsoft.com/office/drawing/2014/main" id="{2AA3E78E-02A5-3EC8-7D2B-CD793501A77F}"/>
              </a:ext>
            </a:extLst>
          </p:cNvPr>
          <p:cNvCxnSpPr>
            <a:cxnSpLocks/>
          </p:cNvCxnSpPr>
          <p:nvPr/>
        </p:nvCxnSpPr>
        <p:spPr>
          <a:xfrm>
            <a:off x="1180831" y="3222578"/>
            <a:ext cx="10026502" cy="7796"/>
          </a:xfrm>
          <a:prstGeom prst="line">
            <a:avLst/>
          </a:prstGeom>
          <a:ln w="57150">
            <a:solidFill>
              <a:schemeClr val="accent5">
                <a:lumMod val="60000"/>
                <a:lumOff val="40000"/>
              </a:schemeClr>
            </a:solidFill>
            <a:prstDash val="lgDashDot"/>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F51A529C-0650-41C7-6C57-AD2A01FC3207}"/>
              </a:ext>
            </a:extLst>
          </p:cNvPr>
          <p:cNvCxnSpPr>
            <a:cxnSpLocks/>
          </p:cNvCxnSpPr>
          <p:nvPr/>
        </p:nvCxnSpPr>
        <p:spPr>
          <a:xfrm>
            <a:off x="973876" y="5646668"/>
            <a:ext cx="10026502" cy="7796"/>
          </a:xfrm>
          <a:prstGeom prst="line">
            <a:avLst/>
          </a:prstGeom>
          <a:ln w="57150">
            <a:solidFill>
              <a:schemeClr val="accent5">
                <a:lumMod val="60000"/>
                <a:lumOff val="40000"/>
              </a:schemeClr>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222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1727</TotalTime>
  <Words>1522</Words>
  <Application>Microsoft Office PowerPoint</Application>
  <PresentationFormat>Widescreen</PresentationFormat>
  <Paragraphs>85</Paragraphs>
  <Slides>21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Abadi Extra Light</vt:lpstr>
      <vt:lpstr>ADLaM Display</vt:lpstr>
      <vt:lpstr>Alasassy Caps</vt:lpstr>
      <vt:lpstr>Algerian</vt:lpstr>
      <vt:lpstr>Aptos</vt:lpstr>
      <vt:lpstr>Aptos Display</vt:lpstr>
      <vt:lpstr>Arial</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2025-10-07T15:12:13Z</dcterms:created>
  <dcterms:modified xsi:type="dcterms:W3CDTF">2025-10-08T21:34:07Z</dcterms:modified>
</cp:coreProperties>
</file>