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7" r:id="rId5"/>
    <p:sldId id="259" r:id="rId6"/>
    <p:sldId id="269" r:id="rId7"/>
    <p:sldId id="268" r:id="rId8"/>
    <p:sldId id="271" r:id="rId9"/>
    <p:sldId id="282" r:id="rId10"/>
    <p:sldId id="276" r:id="rId11"/>
    <p:sldId id="270" r:id="rId12"/>
    <p:sldId id="277" r:id="rId13"/>
    <p:sldId id="272" r:id="rId14"/>
    <p:sldId id="283" r:id="rId15"/>
    <p:sldId id="273" r:id="rId16"/>
    <p:sldId id="274" r:id="rId17"/>
    <p:sldId id="279"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350E"/>
    <a:srgbClr val="0C540E"/>
    <a:srgbClr val="E52C40"/>
    <a:srgbClr val="E75B23"/>
    <a:srgbClr val="794609"/>
    <a:srgbClr val="F2AA84"/>
    <a:srgbClr val="545808"/>
    <a:srgbClr val="E99951"/>
    <a:srgbClr val="FFC000"/>
    <a:srgbClr val="5934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80" autoAdjust="0"/>
    <p:restoredTop sz="94660"/>
  </p:normalViewPr>
  <p:slideViewPr>
    <p:cSldViewPr snapToGrid="0">
      <p:cViewPr varScale="1">
        <p:scale>
          <a:sx n="79" d="100"/>
          <a:sy n="79" d="100"/>
        </p:scale>
        <p:origin x="79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1567-F70D-8010-D8FF-933364F954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9A57A5-3295-EA31-5472-763773B703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0E5297-D452-2F88-F715-2D65265D4757}"/>
              </a:ext>
            </a:extLst>
          </p:cNvPr>
          <p:cNvSpPr>
            <a:spLocks noGrp="1"/>
          </p:cNvSpPr>
          <p:nvPr>
            <p:ph type="dt" sz="half" idx="10"/>
          </p:nvPr>
        </p:nvSpPr>
        <p:spPr/>
        <p:txBody>
          <a:bodyPr/>
          <a:lstStyle/>
          <a:p>
            <a:fld id="{9811C182-3073-4859-876B-C8708A091B3B}" type="datetimeFigureOut">
              <a:rPr lang="en-US" smtClean="0"/>
              <a:t>7/30/2025</a:t>
            </a:fld>
            <a:endParaRPr lang="en-US"/>
          </a:p>
        </p:txBody>
      </p:sp>
      <p:sp>
        <p:nvSpPr>
          <p:cNvPr id="5" name="Footer Placeholder 4">
            <a:extLst>
              <a:ext uri="{FF2B5EF4-FFF2-40B4-BE49-F238E27FC236}">
                <a16:creationId xmlns:a16="http://schemas.microsoft.com/office/drawing/2014/main" id="{3CE9583F-52C6-4976-7189-314F71016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7E3AE-18CD-6461-F619-FECFC0C8181D}"/>
              </a:ext>
            </a:extLst>
          </p:cNvPr>
          <p:cNvSpPr>
            <a:spLocks noGrp="1"/>
          </p:cNvSpPr>
          <p:nvPr>
            <p:ph type="sldNum" sz="quarter" idx="12"/>
          </p:nvPr>
        </p:nvSpPr>
        <p:spPr/>
        <p:txBody>
          <a:bodyPr/>
          <a:lstStyle/>
          <a:p>
            <a:fld id="{70ADB7A7-CA92-47CA-8772-01545A25FA6A}" type="slidenum">
              <a:rPr lang="en-US" smtClean="0"/>
              <a:t>‹#›</a:t>
            </a:fld>
            <a:endParaRPr lang="en-US"/>
          </a:p>
        </p:txBody>
      </p:sp>
    </p:spTree>
    <p:extLst>
      <p:ext uri="{BB962C8B-B14F-4D97-AF65-F5344CB8AC3E}">
        <p14:creationId xmlns:p14="http://schemas.microsoft.com/office/powerpoint/2010/main" val="203528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209D-BD5D-ACDE-FBD9-223D871F4A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5DA03B-2293-2966-D080-D88167B79C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5FB782-13FA-5C44-38A0-C824B68A7707}"/>
              </a:ext>
            </a:extLst>
          </p:cNvPr>
          <p:cNvSpPr>
            <a:spLocks noGrp="1"/>
          </p:cNvSpPr>
          <p:nvPr>
            <p:ph type="dt" sz="half" idx="10"/>
          </p:nvPr>
        </p:nvSpPr>
        <p:spPr/>
        <p:txBody>
          <a:bodyPr/>
          <a:lstStyle/>
          <a:p>
            <a:fld id="{9811C182-3073-4859-876B-C8708A091B3B}" type="datetimeFigureOut">
              <a:rPr lang="en-US" smtClean="0"/>
              <a:t>7/30/2025</a:t>
            </a:fld>
            <a:endParaRPr lang="en-US"/>
          </a:p>
        </p:txBody>
      </p:sp>
      <p:sp>
        <p:nvSpPr>
          <p:cNvPr id="5" name="Footer Placeholder 4">
            <a:extLst>
              <a:ext uri="{FF2B5EF4-FFF2-40B4-BE49-F238E27FC236}">
                <a16:creationId xmlns:a16="http://schemas.microsoft.com/office/drawing/2014/main" id="{5E2DF9B8-A973-801D-48E8-9F8BAE5BA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04E0E-3B1C-664B-9BD6-4B23FD3F39D6}"/>
              </a:ext>
            </a:extLst>
          </p:cNvPr>
          <p:cNvSpPr>
            <a:spLocks noGrp="1"/>
          </p:cNvSpPr>
          <p:nvPr>
            <p:ph type="sldNum" sz="quarter" idx="12"/>
          </p:nvPr>
        </p:nvSpPr>
        <p:spPr/>
        <p:txBody>
          <a:bodyPr/>
          <a:lstStyle/>
          <a:p>
            <a:fld id="{70ADB7A7-CA92-47CA-8772-01545A25FA6A}" type="slidenum">
              <a:rPr lang="en-US" smtClean="0"/>
              <a:t>‹#›</a:t>
            </a:fld>
            <a:endParaRPr lang="en-US"/>
          </a:p>
        </p:txBody>
      </p:sp>
    </p:spTree>
    <p:extLst>
      <p:ext uri="{BB962C8B-B14F-4D97-AF65-F5344CB8AC3E}">
        <p14:creationId xmlns:p14="http://schemas.microsoft.com/office/powerpoint/2010/main" val="704747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B491F0-62DB-8D40-1D07-FC5D2FAA24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FCD6BA-1A22-101D-1A57-9EC96F8CD9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1EA15-940E-6A2F-11F7-ECE5FCC937ED}"/>
              </a:ext>
            </a:extLst>
          </p:cNvPr>
          <p:cNvSpPr>
            <a:spLocks noGrp="1"/>
          </p:cNvSpPr>
          <p:nvPr>
            <p:ph type="dt" sz="half" idx="10"/>
          </p:nvPr>
        </p:nvSpPr>
        <p:spPr/>
        <p:txBody>
          <a:bodyPr/>
          <a:lstStyle/>
          <a:p>
            <a:fld id="{9811C182-3073-4859-876B-C8708A091B3B}" type="datetimeFigureOut">
              <a:rPr lang="en-US" smtClean="0"/>
              <a:t>7/30/2025</a:t>
            </a:fld>
            <a:endParaRPr lang="en-US"/>
          </a:p>
        </p:txBody>
      </p:sp>
      <p:sp>
        <p:nvSpPr>
          <p:cNvPr id="5" name="Footer Placeholder 4">
            <a:extLst>
              <a:ext uri="{FF2B5EF4-FFF2-40B4-BE49-F238E27FC236}">
                <a16:creationId xmlns:a16="http://schemas.microsoft.com/office/drawing/2014/main" id="{FD8D657A-8D72-1FDA-D6CF-6B3AB57D7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FD70C-FFB1-EAFB-FC21-586564509232}"/>
              </a:ext>
            </a:extLst>
          </p:cNvPr>
          <p:cNvSpPr>
            <a:spLocks noGrp="1"/>
          </p:cNvSpPr>
          <p:nvPr>
            <p:ph type="sldNum" sz="quarter" idx="12"/>
          </p:nvPr>
        </p:nvSpPr>
        <p:spPr/>
        <p:txBody>
          <a:bodyPr/>
          <a:lstStyle/>
          <a:p>
            <a:fld id="{70ADB7A7-CA92-47CA-8772-01545A25FA6A}" type="slidenum">
              <a:rPr lang="en-US" smtClean="0"/>
              <a:t>‹#›</a:t>
            </a:fld>
            <a:endParaRPr lang="en-US"/>
          </a:p>
        </p:txBody>
      </p:sp>
    </p:spTree>
    <p:extLst>
      <p:ext uri="{BB962C8B-B14F-4D97-AF65-F5344CB8AC3E}">
        <p14:creationId xmlns:p14="http://schemas.microsoft.com/office/powerpoint/2010/main" val="27087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60B02-D4CF-90CA-F24A-BF95CC52AA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BC7C4-EFB7-5816-6ABD-F7E7B58FA0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DE664-ADB7-C427-05BA-BA7A5C719817}"/>
              </a:ext>
            </a:extLst>
          </p:cNvPr>
          <p:cNvSpPr>
            <a:spLocks noGrp="1"/>
          </p:cNvSpPr>
          <p:nvPr>
            <p:ph type="dt" sz="half" idx="10"/>
          </p:nvPr>
        </p:nvSpPr>
        <p:spPr/>
        <p:txBody>
          <a:bodyPr/>
          <a:lstStyle/>
          <a:p>
            <a:fld id="{9811C182-3073-4859-876B-C8708A091B3B}" type="datetimeFigureOut">
              <a:rPr lang="en-US" smtClean="0"/>
              <a:t>7/30/2025</a:t>
            </a:fld>
            <a:endParaRPr lang="en-US"/>
          </a:p>
        </p:txBody>
      </p:sp>
      <p:sp>
        <p:nvSpPr>
          <p:cNvPr id="5" name="Footer Placeholder 4">
            <a:extLst>
              <a:ext uri="{FF2B5EF4-FFF2-40B4-BE49-F238E27FC236}">
                <a16:creationId xmlns:a16="http://schemas.microsoft.com/office/drawing/2014/main" id="{1FD419C7-C360-F177-5866-28379C5A7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BCA08-3C41-8D77-8D75-8878189D79C7}"/>
              </a:ext>
            </a:extLst>
          </p:cNvPr>
          <p:cNvSpPr>
            <a:spLocks noGrp="1"/>
          </p:cNvSpPr>
          <p:nvPr>
            <p:ph type="sldNum" sz="quarter" idx="12"/>
          </p:nvPr>
        </p:nvSpPr>
        <p:spPr/>
        <p:txBody>
          <a:bodyPr/>
          <a:lstStyle/>
          <a:p>
            <a:fld id="{70ADB7A7-CA92-47CA-8772-01545A25FA6A}" type="slidenum">
              <a:rPr lang="en-US" smtClean="0"/>
              <a:t>‹#›</a:t>
            </a:fld>
            <a:endParaRPr lang="en-US"/>
          </a:p>
        </p:txBody>
      </p:sp>
    </p:spTree>
    <p:extLst>
      <p:ext uri="{BB962C8B-B14F-4D97-AF65-F5344CB8AC3E}">
        <p14:creationId xmlns:p14="http://schemas.microsoft.com/office/powerpoint/2010/main" val="2667411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000C-606A-A96F-E20B-37B0CB3E6F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9FBD7B-E812-6895-CB77-41BFF66B91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3380F0-8D9E-A3CF-0678-A982778D203D}"/>
              </a:ext>
            </a:extLst>
          </p:cNvPr>
          <p:cNvSpPr>
            <a:spLocks noGrp="1"/>
          </p:cNvSpPr>
          <p:nvPr>
            <p:ph type="dt" sz="half" idx="10"/>
          </p:nvPr>
        </p:nvSpPr>
        <p:spPr/>
        <p:txBody>
          <a:bodyPr/>
          <a:lstStyle/>
          <a:p>
            <a:fld id="{9811C182-3073-4859-876B-C8708A091B3B}" type="datetimeFigureOut">
              <a:rPr lang="en-US" smtClean="0"/>
              <a:t>7/30/2025</a:t>
            </a:fld>
            <a:endParaRPr lang="en-US"/>
          </a:p>
        </p:txBody>
      </p:sp>
      <p:sp>
        <p:nvSpPr>
          <p:cNvPr id="5" name="Footer Placeholder 4">
            <a:extLst>
              <a:ext uri="{FF2B5EF4-FFF2-40B4-BE49-F238E27FC236}">
                <a16:creationId xmlns:a16="http://schemas.microsoft.com/office/drawing/2014/main" id="{3A73C59A-E581-9423-1C1A-1E37B4E2C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001DE-6EF3-C77B-5C22-D22F5D2D78AA}"/>
              </a:ext>
            </a:extLst>
          </p:cNvPr>
          <p:cNvSpPr>
            <a:spLocks noGrp="1"/>
          </p:cNvSpPr>
          <p:nvPr>
            <p:ph type="sldNum" sz="quarter" idx="12"/>
          </p:nvPr>
        </p:nvSpPr>
        <p:spPr/>
        <p:txBody>
          <a:bodyPr/>
          <a:lstStyle/>
          <a:p>
            <a:fld id="{70ADB7A7-CA92-47CA-8772-01545A25FA6A}" type="slidenum">
              <a:rPr lang="en-US" smtClean="0"/>
              <a:t>‹#›</a:t>
            </a:fld>
            <a:endParaRPr lang="en-US"/>
          </a:p>
        </p:txBody>
      </p:sp>
    </p:spTree>
    <p:extLst>
      <p:ext uri="{BB962C8B-B14F-4D97-AF65-F5344CB8AC3E}">
        <p14:creationId xmlns:p14="http://schemas.microsoft.com/office/powerpoint/2010/main" val="2531613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86B34-0DA3-DA27-9D2C-3A7643283F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0D8299-8AFD-CFA2-61E4-14E6B45DF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282011-6712-BE4C-11BE-F35C605D40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674496-5ED5-AE82-BFD3-3FC007182262}"/>
              </a:ext>
            </a:extLst>
          </p:cNvPr>
          <p:cNvSpPr>
            <a:spLocks noGrp="1"/>
          </p:cNvSpPr>
          <p:nvPr>
            <p:ph type="dt" sz="half" idx="10"/>
          </p:nvPr>
        </p:nvSpPr>
        <p:spPr/>
        <p:txBody>
          <a:bodyPr/>
          <a:lstStyle/>
          <a:p>
            <a:fld id="{9811C182-3073-4859-876B-C8708A091B3B}" type="datetimeFigureOut">
              <a:rPr lang="en-US" smtClean="0"/>
              <a:t>7/30/2025</a:t>
            </a:fld>
            <a:endParaRPr lang="en-US"/>
          </a:p>
        </p:txBody>
      </p:sp>
      <p:sp>
        <p:nvSpPr>
          <p:cNvPr id="6" name="Footer Placeholder 5">
            <a:extLst>
              <a:ext uri="{FF2B5EF4-FFF2-40B4-BE49-F238E27FC236}">
                <a16:creationId xmlns:a16="http://schemas.microsoft.com/office/drawing/2014/main" id="{44D77D5C-E679-B8B9-824C-886DFD9B3F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806F4-47B8-8679-AA6A-E7FF355001E2}"/>
              </a:ext>
            </a:extLst>
          </p:cNvPr>
          <p:cNvSpPr>
            <a:spLocks noGrp="1"/>
          </p:cNvSpPr>
          <p:nvPr>
            <p:ph type="sldNum" sz="quarter" idx="12"/>
          </p:nvPr>
        </p:nvSpPr>
        <p:spPr/>
        <p:txBody>
          <a:bodyPr/>
          <a:lstStyle/>
          <a:p>
            <a:fld id="{70ADB7A7-CA92-47CA-8772-01545A25FA6A}" type="slidenum">
              <a:rPr lang="en-US" smtClean="0"/>
              <a:t>‹#›</a:t>
            </a:fld>
            <a:endParaRPr lang="en-US"/>
          </a:p>
        </p:txBody>
      </p:sp>
    </p:spTree>
    <p:extLst>
      <p:ext uri="{BB962C8B-B14F-4D97-AF65-F5344CB8AC3E}">
        <p14:creationId xmlns:p14="http://schemas.microsoft.com/office/powerpoint/2010/main" val="1613537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7E6E-7C19-B5A3-0ABF-64A7B9611A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288C59-542C-70D9-3DB8-9F213CE6D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1638AA-1ACA-56F7-A7EF-29BBD31131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4A0E59-53E4-4242-9373-7DA264E23E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F6AD52-A8C0-1C1B-F849-CBAC82D6AF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1BDD0-E650-9E2A-89D0-59B453DABE39}"/>
              </a:ext>
            </a:extLst>
          </p:cNvPr>
          <p:cNvSpPr>
            <a:spLocks noGrp="1"/>
          </p:cNvSpPr>
          <p:nvPr>
            <p:ph type="dt" sz="half" idx="10"/>
          </p:nvPr>
        </p:nvSpPr>
        <p:spPr/>
        <p:txBody>
          <a:bodyPr/>
          <a:lstStyle/>
          <a:p>
            <a:fld id="{9811C182-3073-4859-876B-C8708A091B3B}" type="datetimeFigureOut">
              <a:rPr lang="en-US" smtClean="0"/>
              <a:t>7/30/2025</a:t>
            </a:fld>
            <a:endParaRPr lang="en-US"/>
          </a:p>
        </p:txBody>
      </p:sp>
      <p:sp>
        <p:nvSpPr>
          <p:cNvPr id="8" name="Footer Placeholder 7">
            <a:extLst>
              <a:ext uri="{FF2B5EF4-FFF2-40B4-BE49-F238E27FC236}">
                <a16:creationId xmlns:a16="http://schemas.microsoft.com/office/drawing/2014/main" id="{534F520E-77BD-7C1A-8A15-7F3C242646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C5C268-0EA8-BCB4-B0D2-C318A71E71C4}"/>
              </a:ext>
            </a:extLst>
          </p:cNvPr>
          <p:cNvSpPr>
            <a:spLocks noGrp="1"/>
          </p:cNvSpPr>
          <p:nvPr>
            <p:ph type="sldNum" sz="quarter" idx="12"/>
          </p:nvPr>
        </p:nvSpPr>
        <p:spPr/>
        <p:txBody>
          <a:bodyPr/>
          <a:lstStyle/>
          <a:p>
            <a:fld id="{70ADB7A7-CA92-47CA-8772-01545A25FA6A}" type="slidenum">
              <a:rPr lang="en-US" smtClean="0"/>
              <a:t>‹#›</a:t>
            </a:fld>
            <a:endParaRPr lang="en-US"/>
          </a:p>
        </p:txBody>
      </p:sp>
    </p:spTree>
    <p:extLst>
      <p:ext uri="{BB962C8B-B14F-4D97-AF65-F5344CB8AC3E}">
        <p14:creationId xmlns:p14="http://schemas.microsoft.com/office/powerpoint/2010/main" val="143224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D4E9-C54E-EFAA-68FA-03C579E44E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E703C-FC0D-E434-C097-9930AE70C374}"/>
              </a:ext>
            </a:extLst>
          </p:cNvPr>
          <p:cNvSpPr>
            <a:spLocks noGrp="1"/>
          </p:cNvSpPr>
          <p:nvPr>
            <p:ph type="dt" sz="half" idx="10"/>
          </p:nvPr>
        </p:nvSpPr>
        <p:spPr/>
        <p:txBody>
          <a:bodyPr/>
          <a:lstStyle/>
          <a:p>
            <a:fld id="{9811C182-3073-4859-876B-C8708A091B3B}" type="datetimeFigureOut">
              <a:rPr lang="en-US" smtClean="0"/>
              <a:t>7/30/2025</a:t>
            </a:fld>
            <a:endParaRPr lang="en-US"/>
          </a:p>
        </p:txBody>
      </p:sp>
      <p:sp>
        <p:nvSpPr>
          <p:cNvPr id="4" name="Footer Placeholder 3">
            <a:extLst>
              <a:ext uri="{FF2B5EF4-FFF2-40B4-BE49-F238E27FC236}">
                <a16:creationId xmlns:a16="http://schemas.microsoft.com/office/drawing/2014/main" id="{3853B716-6DDF-B000-DB47-899A1B877D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F56370-0674-0974-26DD-05E87B021403}"/>
              </a:ext>
            </a:extLst>
          </p:cNvPr>
          <p:cNvSpPr>
            <a:spLocks noGrp="1"/>
          </p:cNvSpPr>
          <p:nvPr>
            <p:ph type="sldNum" sz="quarter" idx="12"/>
          </p:nvPr>
        </p:nvSpPr>
        <p:spPr/>
        <p:txBody>
          <a:bodyPr/>
          <a:lstStyle/>
          <a:p>
            <a:fld id="{70ADB7A7-CA92-47CA-8772-01545A25FA6A}" type="slidenum">
              <a:rPr lang="en-US" smtClean="0"/>
              <a:t>‹#›</a:t>
            </a:fld>
            <a:endParaRPr lang="en-US"/>
          </a:p>
        </p:txBody>
      </p:sp>
    </p:spTree>
    <p:extLst>
      <p:ext uri="{BB962C8B-B14F-4D97-AF65-F5344CB8AC3E}">
        <p14:creationId xmlns:p14="http://schemas.microsoft.com/office/powerpoint/2010/main" val="2256349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CC413C-F161-E0F8-67A9-850789E43621}"/>
              </a:ext>
            </a:extLst>
          </p:cNvPr>
          <p:cNvSpPr>
            <a:spLocks noGrp="1"/>
          </p:cNvSpPr>
          <p:nvPr>
            <p:ph type="dt" sz="half" idx="10"/>
          </p:nvPr>
        </p:nvSpPr>
        <p:spPr/>
        <p:txBody>
          <a:bodyPr/>
          <a:lstStyle/>
          <a:p>
            <a:fld id="{9811C182-3073-4859-876B-C8708A091B3B}" type="datetimeFigureOut">
              <a:rPr lang="en-US" smtClean="0"/>
              <a:t>7/30/2025</a:t>
            </a:fld>
            <a:endParaRPr lang="en-US"/>
          </a:p>
        </p:txBody>
      </p:sp>
      <p:sp>
        <p:nvSpPr>
          <p:cNvPr id="3" name="Footer Placeholder 2">
            <a:extLst>
              <a:ext uri="{FF2B5EF4-FFF2-40B4-BE49-F238E27FC236}">
                <a16:creationId xmlns:a16="http://schemas.microsoft.com/office/drawing/2014/main" id="{7B10F998-3CB9-47B1-53C9-900570751E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1F1965-F199-D093-2A3C-3B8C343301EC}"/>
              </a:ext>
            </a:extLst>
          </p:cNvPr>
          <p:cNvSpPr>
            <a:spLocks noGrp="1"/>
          </p:cNvSpPr>
          <p:nvPr>
            <p:ph type="sldNum" sz="quarter" idx="12"/>
          </p:nvPr>
        </p:nvSpPr>
        <p:spPr/>
        <p:txBody>
          <a:bodyPr/>
          <a:lstStyle/>
          <a:p>
            <a:fld id="{70ADB7A7-CA92-47CA-8772-01545A25FA6A}" type="slidenum">
              <a:rPr lang="en-US" smtClean="0"/>
              <a:t>‹#›</a:t>
            </a:fld>
            <a:endParaRPr lang="en-US"/>
          </a:p>
        </p:txBody>
      </p:sp>
    </p:spTree>
    <p:extLst>
      <p:ext uri="{BB962C8B-B14F-4D97-AF65-F5344CB8AC3E}">
        <p14:creationId xmlns:p14="http://schemas.microsoft.com/office/powerpoint/2010/main" val="2738046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E8DA4-E4BE-4D1E-A50E-3ADEEA58F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DE00E3-71E2-D530-1867-2B6DA21B6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273152-6ED4-8BB0-0E97-745E860DA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0AEA5-B0B3-A468-64B7-80CBEE7AE5BD}"/>
              </a:ext>
            </a:extLst>
          </p:cNvPr>
          <p:cNvSpPr>
            <a:spLocks noGrp="1"/>
          </p:cNvSpPr>
          <p:nvPr>
            <p:ph type="dt" sz="half" idx="10"/>
          </p:nvPr>
        </p:nvSpPr>
        <p:spPr/>
        <p:txBody>
          <a:bodyPr/>
          <a:lstStyle/>
          <a:p>
            <a:fld id="{9811C182-3073-4859-876B-C8708A091B3B}" type="datetimeFigureOut">
              <a:rPr lang="en-US" smtClean="0"/>
              <a:t>7/30/2025</a:t>
            </a:fld>
            <a:endParaRPr lang="en-US"/>
          </a:p>
        </p:txBody>
      </p:sp>
      <p:sp>
        <p:nvSpPr>
          <p:cNvPr id="6" name="Footer Placeholder 5">
            <a:extLst>
              <a:ext uri="{FF2B5EF4-FFF2-40B4-BE49-F238E27FC236}">
                <a16:creationId xmlns:a16="http://schemas.microsoft.com/office/drawing/2014/main" id="{F95F17B9-507B-803B-112C-349556ED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5FB28-C022-00C0-8E23-E2AA8643302D}"/>
              </a:ext>
            </a:extLst>
          </p:cNvPr>
          <p:cNvSpPr>
            <a:spLocks noGrp="1"/>
          </p:cNvSpPr>
          <p:nvPr>
            <p:ph type="sldNum" sz="quarter" idx="12"/>
          </p:nvPr>
        </p:nvSpPr>
        <p:spPr/>
        <p:txBody>
          <a:bodyPr/>
          <a:lstStyle/>
          <a:p>
            <a:fld id="{70ADB7A7-CA92-47CA-8772-01545A25FA6A}" type="slidenum">
              <a:rPr lang="en-US" smtClean="0"/>
              <a:t>‹#›</a:t>
            </a:fld>
            <a:endParaRPr lang="en-US"/>
          </a:p>
        </p:txBody>
      </p:sp>
    </p:spTree>
    <p:extLst>
      <p:ext uri="{BB962C8B-B14F-4D97-AF65-F5344CB8AC3E}">
        <p14:creationId xmlns:p14="http://schemas.microsoft.com/office/powerpoint/2010/main" val="1975259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238E-91CC-D440-907F-59458CF489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2227B6-52F1-C411-0092-C5AFF13326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A5AE0B-A35D-432E-6F40-6C85A95ED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C5F6F7-9E32-40F4-828B-66F488755F4D}"/>
              </a:ext>
            </a:extLst>
          </p:cNvPr>
          <p:cNvSpPr>
            <a:spLocks noGrp="1"/>
          </p:cNvSpPr>
          <p:nvPr>
            <p:ph type="dt" sz="half" idx="10"/>
          </p:nvPr>
        </p:nvSpPr>
        <p:spPr/>
        <p:txBody>
          <a:bodyPr/>
          <a:lstStyle/>
          <a:p>
            <a:fld id="{9811C182-3073-4859-876B-C8708A091B3B}" type="datetimeFigureOut">
              <a:rPr lang="en-US" smtClean="0"/>
              <a:t>7/30/2025</a:t>
            </a:fld>
            <a:endParaRPr lang="en-US"/>
          </a:p>
        </p:txBody>
      </p:sp>
      <p:sp>
        <p:nvSpPr>
          <p:cNvPr id="6" name="Footer Placeholder 5">
            <a:extLst>
              <a:ext uri="{FF2B5EF4-FFF2-40B4-BE49-F238E27FC236}">
                <a16:creationId xmlns:a16="http://schemas.microsoft.com/office/drawing/2014/main" id="{A1CD1EC0-CE10-5F1D-40FB-1359C03C98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211AAE-6C8D-E5D8-BC00-B4D6F1D356D9}"/>
              </a:ext>
            </a:extLst>
          </p:cNvPr>
          <p:cNvSpPr>
            <a:spLocks noGrp="1"/>
          </p:cNvSpPr>
          <p:nvPr>
            <p:ph type="sldNum" sz="quarter" idx="12"/>
          </p:nvPr>
        </p:nvSpPr>
        <p:spPr/>
        <p:txBody>
          <a:bodyPr/>
          <a:lstStyle/>
          <a:p>
            <a:fld id="{70ADB7A7-CA92-47CA-8772-01545A25FA6A}" type="slidenum">
              <a:rPr lang="en-US" smtClean="0"/>
              <a:t>‹#›</a:t>
            </a:fld>
            <a:endParaRPr lang="en-US"/>
          </a:p>
        </p:txBody>
      </p:sp>
    </p:spTree>
    <p:extLst>
      <p:ext uri="{BB962C8B-B14F-4D97-AF65-F5344CB8AC3E}">
        <p14:creationId xmlns:p14="http://schemas.microsoft.com/office/powerpoint/2010/main" val="2350962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3237A4-D903-E379-26C9-E4DDB327E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768455-B540-DF8C-EDF9-E9A68FBBD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06304-95ED-3D46-833A-376884FEC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11C182-3073-4859-876B-C8708A091B3B}" type="datetimeFigureOut">
              <a:rPr lang="en-US" smtClean="0"/>
              <a:t>7/30/2025</a:t>
            </a:fld>
            <a:endParaRPr lang="en-US"/>
          </a:p>
        </p:txBody>
      </p:sp>
      <p:sp>
        <p:nvSpPr>
          <p:cNvPr id="5" name="Footer Placeholder 4">
            <a:extLst>
              <a:ext uri="{FF2B5EF4-FFF2-40B4-BE49-F238E27FC236}">
                <a16:creationId xmlns:a16="http://schemas.microsoft.com/office/drawing/2014/main" id="{B0AFA97D-CB72-15E3-E48F-7A4D1A118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56CD4E-D6F1-5DB8-1042-3F26BA44B9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ADB7A7-CA92-47CA-8772-01545A25FA6A}" type="slidenum">
              <a:rPr lang="en-US" smtClean="0"/>
              <a:t>‹#›</a:t>
            </a:fld>
            <a:endParaRPr lang="en-US"/>
          </a:p>
        </p:txBody>
      </p:sp>
    </p:spTree>
    <p:extLst>
      <p:ext uri="{BB962C8B-B14F-4D97-AF65-F5344CB8AC3E}">
        <p14:creationId xmlns:p14="http://schemas.microsoft.com/office/powerpoint/2010/main" val="234039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text on a red background&#10;&#10;AI-generated content may be incorrect.">
            <a:extLst>
              <a:ext uri="{FF2B5EF4-FFF2-40B4-BE49-F238E27FC236}">
                <a16:creationId xmlns:a16="http://schemas.microsoft.com/office/drawing/2014/main" id="{C9758680-A01A-4BE0-433D-4A4E42E5F59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6772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89FB-26AC-0E0E-CF52-5544AD33EB05}"/>
            </a:ext>
          </a:extLst>
        </p:cNvPr>
        <p:cNvGrpSpPr/>
        <p:nvPr/>
      </p:nvGrpSpPr>
      <p:grpSpPr>
        <a:xfrm>
          <a:off x="0" y="0"/>
          <a:ext cx="0" cy="0"/>
          <a:chOff x="0" y="0"/>
          <a:chExt cx="0" cy="0"/>
        </a:xfrm>
      </p:grpSpPr>
      <p:pic>
        <p:nvPicPr>
          <p:cNvPr id="3" name="Picture 2" descr="A colorful background with text&#10;&#10;AI-generated content may be incorrect.">
            <a:extLst>
              <a:ext uri="{FF2B5EF4-FFF2-40B4-BE49-F238E27FC236}">
                <a16:creationId xmlns:a16="http://schemas.microsoft.com/office/drawing/2014/main" id="{BAF8BB1D-54B6-2563-838A-D208346134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Top Corners Rounded 5">
            <a:extLst>
              <a:ext uri="{FF2B5EF4-FFF2-40B4-BE49-F238E27FC236}">
                <a16:creationId xmlns:a16="http://schemas.microsoft.com/office/drawing/2014/main" id="{5B6A5E7A-40DF-F268-1D04-9C85E652F956}"/>
              </a:ext>
            </a:extLst>
          </p:cNvPr>
          <p:cNvSpPr/>
          <p:nvPr/>
        </p:nvSpPr>
        <p:spPr>
          <a:xfrm>
            <a:off x="1091046" y="1792432"/>
            <a:ext cx="9684327" cy="2925041"/>
          </a:xfrm>
          <a:prstGeom prst="round2SameRect">
            <a:avLst>
              <a:gd name="adj1" fmla="val 15719"/>
              <a:gd name="adj2" fmla="val 0"/>
            </a:avLst>
          </a:prstGeom>
          <a:noFill/>
          <a:ln w="76200">
            <a:solidFill>
              <a:srgbClr val="0C54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Rounded 1">
            <a:extLst>
              <a:ext uri="{FF2B5EF4-FFF2-40B4-BE49-F238E27FC236}">
                <a16:creationId xmlns:a16="http://schemas.microsoft.com/office/drawing/2014/main" id="{C4339688-1498-4A4E-EA38-7A3A424BC8A6}"/>
              </a:ext>
            </a:extLst>
          </p:cNvPr>
          <p:cNvSpPr/>
          <p:nvPr/>
        </p:nvSpPr>
        <p:spPr>
          <a:xfrm>
            <a:off x="1091046" y="1792433"/>
            <a:ext cx="9684327" cy="2925040"/>
          </a:xfrm>
          <a:prstGeom prst="round2SameRect">
            <a:avLst/>
          </a:prstGeom>
          <a:solidFill>
            <a:srgbClr val="0C540E"/>
          </a:solidFill>
          <a:ln>
            <a:solidFill>
              <a:srgbClr val="0C54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93031E-9928-D93F-8695-9E5E6AD5C7A3}"/>
              </a:ext>
            </a:extLst>
          </p:cNvPr>
          <p:cNvSpPr txBox="1"/>
          <p:nvPr/>
        </p:nvSpPr>
        <p:spPr>
          <a:xfrm>
            <a:off x="929293" y="2193123"/>
            <a:ext cx="10136332" cy="2123658"/>
          </a:xfrm>
          <a:prstGeom prst="rect">
            <a:avLst/>
          </a:prstGeom>
          <a:noFill/>
        </p:spPr>
        <p:txBody>
          <a:bodyPr wrap="square">
            <a:spAutoFit/>
          </a:bodyPr>
          <a:lstStyle/>
          <a:p>
            <a:pPr algn="ct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The </a:t>
            </a:r>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Promise</a:t>
            </a: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of </a:t>
            </a:r>
          </a:p>
          <a:p>
            <a:pPr algn="ctr"/>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Authentic</a:t>
            </a: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Worship!</a:t>
            </a:r>
            <a:endPar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3414690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58721-3F8C-6D98-5825-925E21917FE2}"/>
            </a:ext>
          </a:extLst>
        </p:cNvPr>
        <p:cNvGrpSpPr/>
        <p:nvPr/>
      </p:nvGrpSpPr>
      <p:grpSpPr>
        <a:xfrm>
          <a:off x="0" y="0"/>
          <a:ext cx="0" cy="0"/>
          <a:chOff x="0" y="0"/>
          <a:chExt cx="0" cy="0"/>
        </a:xfrm>
      </p:grpSpPr>
      <p:pic>
        <p:nvPicPr>
          <p:cNvPr id="11" name="Picture 10" descr="A book with a bright light&#10;&#10;AI-generated content may be incorrect.">
            <a:extLst>
              <a:ext uri="{FF2B5EF4-FFF2-40B4-BE49-F238E27FC236}">
                <a16:creationId xmlns:a16="http://schemas.microsoft.com/office/drawing/2014/main" id="{BD5D6CE0-44A0-51D5-9FFF-4DDA64466ED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Rounded Corners 15">
            <a:extLst>
              <a:ext uri="{FF2B5EF4-FFF2-40B4-BE49-F238E27FC236}">
                <a16:creationId xmlns:a16="http://schemas.microsoft.com/office/drawing/2014/main" id="{CF8B05F7-5D6E-9325-C808-8DE165498767}"/>
              </a:ext>
            </a:extLst>
          </p:cNvPr>
          <p:cNvSpPr/>
          <p:nvPr/>
        </p:nvSpPr>
        <p:spPr>
          <a:xfrm>
            <a:off x="83127" y="374073"/>
            <a:ext cx="11868151" cy="6437168"/>
          </a:xfrm>
          <a:prstGeom prst="roundRect">
            <a:avLst/>
          </a:prstGeom>
          <a:solidFill>
            <a:srgbClr val="80350E">
              <a:alpha val="8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After the fall of man, God drove Adam and Eve out of the garden and placed a cherub to guard the entrance. This was so that Adam and Eve could not return, possibly eat from the tree of life, and live forever in their cursed state </a:t>
            </a:r>
            <a:r>
              <a:rPr kumimoji="0" lang="en-US" sz="2800" b="1" i="0" strike="noStrike" kern="1200" cap="none" spc="0" normalizeH="0" baseline="0" noProof="0" dirty="0">
                <a:ln>
                  <a:noFill/>
                </a:ln>
                <a:solidFill>
                  <a:srgbClr val="FFFF00"/>
                </a:solidFill>
                <a:effectLst/>
                <a:uLnTx/>
                <a:uFillTx/>
                <a:latin typeface="Abadi Extra Light" panose="020B0204020104020204" pitchFamily="34" charset="0"/>
                <a:ea typeface="+mn-ea"/>
                <a:cs typeface="+mn-cs"/>
              </a:rPr>
              <a:t>(</a:t>
            </a:r>
            <a:r>
              <a:rPr kumimoji="0" lang="en-US" sz="2800" b="1" i="0" strike="noStrike" kern="1200" cap="none" spc="0" normalizeH="0" baseline="0" noProof="0" dirty="0">
                <a:ln>
                  <a:noFill/>
                </a:ln>
                <a:solidFill>
                  <a:srgbClr val="FFFF00"/>
                </a:solidFill>
                <a:effectLst/>
                <a:uLnTx/>
                <a:uFillTx/>
                <a:ea typeface="+mn-ea"/>
                <a:cs typeface="+mn-cs"/>
              </a:rPr>
              <a:t>Genesis 3:23–24</a:t>
            </a:r>
            <a:r>
              <a:rPr lang="en-US" sz="2800" b="1" dirty="0">
                <a:solidFill>
                  <a:srgbClr val="FFFF00"/>
                </a:solidFill>
                <a:latin typeface="Abadi Extra Light" panose="020B0204020104020204" pitchFamily="34" charset="0"/>
              </a:rPr>
              <a:t>)</a:t>
            </a:r>
            <a:r>
              <a:rPr kumimoji="0" lang="en-US" sz="2800" b="1" i="0" strike="noStrike" kern="1200" cap="none" spc="0" normalizeH="0" baseline="0" noProof="0" dirty="0">
                <a:ln>
                  <a:noFill/>
                </a:ln>
                <a:solidFill>
                  <a:srgbClr val="FFFF00"/>
                </a:solidFill>
                <a:effectLst/>
                <a:uLnTx/>
                <a:uFillTx/>
                <a:latin typeface="Abadi Extra Light" panose="020B0204020104020204" pitchFamily="34" charset="0"/>
                <a:ea typeface="+mn-ea"/>
                <a:cs typeface="+mn-cs"/>
              </a:rPr>
              <a:t>. </a:t>
            </a:r>
            <a:r>
              <a:rPr kumimoji="0" lang="en-US" sz="28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They were forced to find their own food and shelter. Adam had to fight weeds and thistles to </a:t>
            </a:r>
            <a:r>
              <a:rPr lang="en-US" sz="2800" b="1" dirty="0">
                <a:solidFill>
                  <a:prstClr val="white"/>
                </a:solidFill>
                <a:latin typeface="Abadi Extra Light" panose="020B0204020104020204" pitchFamily="34" charset="0"/>
              </a:rPr>
              <a:t>maintain</a:t>
            </a:r>
            <a:r>
              <a:rPr kumimoji="0" lang="en-US" sz="28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out an existence from the ground, while Eve had to suffer in childbirth. Suffering and toil are part of the curse God put upon this world because of sin.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We call this the fall of man because, in that act of disobedience, Adam brought a curse upon every person yet to be born. The man who was designed to walk with God in unbroken fellowship,</a:t>
            </a:r>
            <a:r>
              <a:rPr lang="en-US" sz="2800" b="1" dirty="0">
                <a:solidFill>
                  <a:prstClr val="white"/>
                </a:solidFill>
                <a:latin typeface="Abadi Extra Light" panose="020B0204020104020204" pitchFamily="34" charset="0"/>
              </a:rPr>
              <a:t> </a:t>
            </a:r>
            <a:r>
              <a:rPr kumimoji="0" lang="en-US" sz="28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fall from that exalted position. He was doomed to live in a broken state, in a broken world, apart from ongoing communion with a Holy God. God promised that the seed of the woman would one day save them from the eternal consequences of their sin </a:t>
            </a:r>
            <a:r>
              <a:rPr kumimoji="0" lang="en-US" sz="2800" b="1" i="0" strike="noStrike" kern="1200" cap="none" spc="0" normalizeH="0" baseline="0" noProof="0" dirty="0">
                <a:ln>
                  <a:noFill/>
                </a:ln>
                <a:solidFill>
                  <a:srgbClr val="FFFF00"/>
                </a:solidFill>
                <a:effectLst/>
                <a:uLnTx/>
                <a:uFillTx/>
                <a:latin typeface="Abadi Extra Light" panose="020B0204020104020204" pitchFamily="34" charset="0"/>
              </a:rPr>
              <a:t>(</a:t>
            </a:r>
            <a:r>
              <a:rPr kumimoji="0" lang="en-US" sz="2800" b="1" i="0" strike="noStrike" kern="1200" cap="none" spc="0" normalizeH="0" baseline="0" noProof="0" dirty="0">
                <a:ln>
                  <a:noFill/>
                </a:ln>
                <a:solidFill>
                  <a:srgbClr val="FFFF00"/>
                </a:solidFill>
                <a:effectLst/>
                <a:uLnTx/>
                <a:uFillTx/>
                <a:ea typeface="+mn-ea"/>
                <a:cs typeface="+mn-cs"/>
              </a:rPr>
              <a:t>Genesis 3:15</a:t>
            </a:r>
            <a:r>
              <a:rPr kumimoji="0" lang="en-US" sz="2800" b="1" i="0" strike="noStrike" kern="1200" cap="none" spc="0" normalizeH="0" baseline="0" noProof="0" dirty="0">
                <a:ln>
                  <a:noFill/>
                </a:ln>
                <a:solidFill>
                  <a:srgbClr val="FFFF00"/>
                </a:solidFill>
                <a:effectLst/>
                <a:uLnTx/>
                <a:uFillTx/>
                <a:latin typeface="Abadi Extra Light" panose="020B0204020104020204" pitchFamily="34" charset="0"/>
                <a:ea typeface="+mn-ea"/>
                <a:cs typeface="+mn-cs"/>
              </a:rPr>
              <a:t>)</a:t>
            </a:r>
            <a:r>
              <a:rPr kumimoji="0" lang="en-US" sz="2800" b="1" i="0" strike="noStrike" kern="1200" cap="none" spc="0" normalizeH="0" baseline="0" noProof="0" dirty="0">
                <a:ln>
                  <a:noFill/>
                </a:ln>
                <a:solidFill>
                  <a:schemeClr val="bg1"/>
                </a:solidFill>
                <a:effectLst/>
                <a:uLnTx/>
                <a:uFillTx/>
                <a:latin typeface="Abadi Extra Light" panose="020B0204020104020204" pitchFamily="34" charset="0"/>
                <a:ea typeface="+mn-ea"/>
                <a:cs typeface="+mn-cs"/>
              </a:rPr>
              <a:t>, </a:t>
            </a:r>
            <a:r>
              <a:rPr kumimoji="0" lang="en-US" sz="28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but the temporary earthly consequences of sin remained.</a:t>
            </a:r>
          </a:p>
        </p:txBody>
      </p:sp>
      <p:cxnSp>
        <p:nvCxnSpPr>
          <p:cNvPr id="17" name="Straight Connector 16">
            <a:extLst>
              <a:ext uri="{FF2B5EF4-FFF2-40B4-BE49-F238E27FC236}">
                <a16:creationId xmlns:a16="http://schemas.microsoft.com/office/drawing/2014/main" id="{449FA262-5889-F279-87D7-1A77C67EF735}"/>
              </a:ext>
            </a:extLst>
          </p:cNvPr>
          <p:cNvCxnSpPr>
            <a:cxnSpLocks/>
          </p:cNvCxnSpPr>
          <p:nvPr/>
        </p:nvCxnSpPr>
        <p:spPr>
          <a:xfrm flipV="1">
            <a:off x="2365664" y="3517323"/>
            <a:ext cx="7339445" cy="46759"/>
          </a:xfrm>
          <a:prstGeom prst="line">
            <a:avLst/>
          </a:prstGeom>
          <a:ln w="7620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97313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4DAEF-D5C9-A63F-4136-CE9C84328210}"/>
            </a:ext>
          </a:extLst>
        </p:cNvPr>
        <p:cNvGrpSpPr/>
        <p:nvPr/>
      </p:nvGrpSpPr>
      <p:grpSpPr>
        <a:xfrm>
          <a:off x="0" y="0"/>
          <a:ext cx="0" cy="0"/>
          <a:chOff x="0" y="0"/>
          <a:chExt cx="0" cy="0"/>
        </a:xfrm>
      </p:grpSpPr>
      <p:pic>
        <p:nvPicPr>
          <p:cNvPr id="3" name="Picture 2" descr="A colorful background with text&#10;&#10;AI-generated content may be incorrect.">
            <a:extLst>
              <a:ext uri="{FF2B5EF4-FFF2-40B4-BE49-F238E27FC236}">
                <a16:creationId xmlns:a16="http://schemas.microsoft.com/office/drawing/2014/main" id="{906B90D5-5C13-D012-A01F-FEE9CDDAABD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BA46E6D-FF06-A036-C28F-FAB498B00C2F}"/>
              </a:ext>
            </a:extLst>
          </p:cNvPr>
          <p:cNvSpPr txBox="1"/>
          <p:nvPr/>
        </p:nvSpPr>
        <p:spPr>
          <a:xfrm>
            <a:off x="1027831" y="1396055"/>
            <a:ext cx="10136332" cy="1754326"/>
          </a:xfrm>
          <a:prstGeom prst="rect">
            <a:avLst/>
          </a:prstGeom>
          <a:noFill/>
        </p:spPr>
        <p:txBody>
          <a:bodyPr wrap="square">
            <a:spAutoFit/>
          </a:bodyPr>
          <a:lstStyle/>
          <a:p>
            <a:pPr algn="ctr"/>
            <a:r>
              <a:rPr kumimoji="0" lang="en-US" sz="54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The Root of </a:t>
            </a:r>
          </a:p>
          <a:p>
            <a:pPr algn="ctr"/>
            <a:r>
              <a:rPr lang="en-US" sz="5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a:t>
            </a:r>
            <a:r>
              <a:rPr kumimoji="0" lang="en-US" sz="5400" b="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uthentic</a:t>
            </a:r>
            <a:r>
              <a:rPr lang="en-US" sz="5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54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Worship!</a:t>
            </a:r>
            <a:endParaRPr lang="en-US" sz="5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6" name="Rectangle: Top Corners Rounded 5">
            <a:extLst>
              <a:ext uri="{FF2B5EF4-FFF2-40B4-BE49-F238E27FC236}">
                <a16:creationId xmlns:a16="http://schemas.microsoft.com/office/drawing/2014/main" id="{0A6A8D00-ECA9-D157-7A54-DED1239798C7}"/>
              </a:ext>
            </a:extLst>
          </p:cNvPr>
          <p:cNvSpPr/>
          <p:nvPr/>
        </p:nvSpPr>
        <p:spPr>
          <a:xfrm>
            <a:off x="1253834" y="1169391"/>
            <a:ext cx="9684327" cy="2207654"/>
          </a:xfrm>
          <a:prstGeom prst="round2SameRect">
            <a:avLst>
              <a:gd name="adj1" fmla="val 16582"/>
              <a:gd name="adj2" fmla="val 0"/>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6987B42-3E0A-AED5-9BA8-47F4932573F6}"/>
              </a:ext>
            </a:extLst>
          </p:cNvPr>
          <p:cNvSpPr/>
          <p:nvPr/>
        </p:nvSpPr>
        <p:spPr>
          <a:xfrm>
            <a:off x="497940" y="3935317"/>
            <a:ext cx="10791731" cy="23810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4CABD19-5C64-CE47-3D9B-34B249568909}"/>
              </a:ext>
            </a:extLst>
          </p:cNvPr>
          <p:cNvSpPr txBox="1"/>
          <p:nvPr/>
        </p:nvSpPr>
        <p:spPr>
          <a:xfrm>
            <a:off x="348044" y="4016321"/>
            <a:ext cx="10941627" cy="2383473"/>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chemeClr val="bg1"/>
                </a:solidFill>
                <a:effectLst/>
                <a:uLnTx/>
                <a:uFillTx/>
                <a:latin typeface="Abadi Extra Light" panose="020B0204020104020204" pitchFamily="34" charset="0"/>
              </a:rPr>
              <a:t>“Therefore, I urge you, brothers and sisters, in view of God’s mercy, to offer your bodies as a living sacrifice, holy and pleasing to God—this is your true and proper worship. 2 Do not conform to the pattern of this world but be transformed by the renewing of your mind. Then you will be able to test and approve what God’s will is—his good, pleasing and perfect will.</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600" b="1" dirty="0">
                <a:solidFill>
                  <a:schemeClr val="bg1"/>
                </a:solidFill>
              </a:rPr>
              <a:t>-Romans 21:1</a:t>
            </a:r>
            <a:endParaRPr kumimoji="0" lang="en-US" sz="2600" b="1"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137330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0166-3808-DB84-9ED0-5F784E2CD445}"/>
            </a:ext>
          </a:extLst>
        </p:cNvPr>
        <p:cNvGrpSpPr/>
        <p:nvPr/>
      </p:nvGrpSpPr>
      <p:grpSpPr>
        <a:xfrm>
          <a:off x="0" y="0"/>
          <a:ext cx="0" cy="0"/>
          <a:chOff x="0" y="0"/>
          <a:chExt cx="0" cy="0"/>
        </a:xfrm>
      </p:grpSpPr>
      <p:pic>
        <p:nvPicPr>
          <p:cNvPr id="5" name="Picture 4" descr="A red and yellow background&#10;&#10;AI-generated content may be incorrect.">
            <a:extLst>
              <a:ext uri="{FF2B5EF4-FFF2-40B4-BE49-F238E27FC236}">
                <a16:creationId xmlns:a16="http://schemas.microsoft.com/office/drawing/2014/main" id="{F78BF1BA-3F58-4D66-0622-97193F16A4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A7042AB8-9A31-E6F7-2557-22B07AD24433}"/>
              </a:ext>
            </a:extLst>
          </p:cNvPr>
          <p:cNvCxnSpPr>
            <a:cxnSpLocks/>
          </p:cNvCxnSpPr>
          <p:nvPr/>
        </p:nvCxnSpPr>
        <p:spPr>
          <a:xfrm>
            <a:off x="2521528" y="4390159"/>
            <a:ext cx="7370618" cy="0"/>
          </a:xfrm>
          <a:prstGeom prst="line">
            <a:avLst/>
          </a:prstGeom>
          <a:ln w="762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Rectangle 1">
            <a:extLst>
              <a:ext uri="{FF2B5EF4-FFF2-40B4-BE49-F238E27FC236}">
                <a16:creationId xmlns:a16="http://schemas.microsoft.com/office/drawing/2014/main" id="{E81ED819-EC42-1DAC-6BD2-8D088EF02152}"/>
              </a:ext>
            </a:extLst>
          </p:cNvPr>
          <p:cNvSpPr/>
          <p:nvPr/>
        </p:nvSpPr>
        <p:spPr>
          <a:xfrm>
            <a:off x="66675" y="359875"/>
            <a:ext cx="12058650" cy="6138250"/>
          </a:xfrm>
          <a:prstGeom prst="rect">
            <a:avLst/>
          </a:prstGeom>
          <a:solidFill>
            <a:srgbClr val="E75B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7" name="TextBox 6">
            <a:extLst>
              <a:ext uri="{FF2B5EF4-FFF2-40B4-BE49-F238E27FC236}">
                <a16:creationId xmlns:a16="http://schemas.microsoft.com/office/drawing/2014/main" id="{43D24E14-A16C-9E7C-F19F-BF61D14F64C5}"/>
              </a:ext>
            </a:extLst>
          </p:cNvPr>
          <p:cNvSpPr txBox="1"/>
          <p:nvPr/>
        </p:nvSpPr>
        <p:spPr>
          <a:xfrm>
            <a:off x="66675" y="554078"/>
            <a:ext cx="12058650" cy="6421823"/>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Authentic worship requires a mind centered on God and renewed by truth. Paul exhorts us to “present your bodies as a living sacrifice, holy and acceptable to God”, which is your spiritual worship.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solidFill>
                  <a:schemeClr val="bg1"/>
                </a:solid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sng" strike="noStrike" kern="1200" cap="none" spc="0" normalizeH="0" baseline="0" noProof="0" dirty="0">
                <a:ln>
                  <a:noFill/>
                </a:ln>
                <a:solidFill>
                  <a:schemeClr val="bg1"/>
                </a:solidFill>
                <a:effectLst/>
                <a:uLnTx/>
                <a:uFillTx/>
                <a:latin typeface="Abadi Extra Light" panose="020B0204020104020204" pitchFamily="34" charset="0"/>
              </a:rPr>
              <a:t>True authentic worship</a:t>
            </a:r>
            <a:r>
              <a:rPr kumimoji="0" lang="en-US" sz="30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is to feel in the heart and to express a humbling but delightful sense of admiration and astonished wonder. </a:t>
            </a:r>
            <a:r>
              <a:rPr lang="en-US" sz="3000" b="1" dirty="0">
                <a:solidFill>
                  <a:schemeClr val="bg1"/>
                </a:solidFill>
                <a:latin typeface="Abadi Extra Light" panose="020B0204020104020204" pitchFamily="34" charset="0"/>
              </a:rPr>
              <a:t>T</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he presence of that most ancient of mysteries, that unspeakable Majesty, which has been called the </a:t>
            </a:r>
            <a:r>
              <a:rPr kumimoji="0" lang="en-US" sz="3000" b="1" i="0" u="none" strike="noStrike" kern="1200" cap="none" spc="0" normalizeH="0" baseline="0" noProof="0" dirty="0" err="1">
                <a:ln>
                  <a:noFill/>
                </a:ln>
                <a:solidFill>
                  <a:schemeClr val="bg1"/>
                </a:solidFill>
                <a:effectLst/>
                <a:uLnTx/>
                <a:uFillTx/>
                <a:latin typeface="Abadi Extra Light" panose="020B0204020104020204" pitchFamily="34" charset="0"/>
              </a:rPr>
              <a:t>mysterium</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3000" b="1" i="0" u="none" strike="noStrike" kern="1200" cap="none" spc="0" normalizeH="0" baseline="0" noProof="0" dirty="0" err="1">
                <a:ln>
                  <a:noFill/>
                </a:ln>
                <a:solidFill>
                  <a:schemeClr val="bg1"/>
                </a:solidFill>
                <a:effectLst/>
                <a:uLnTx/>
                <a:uFillTx/>
                <a:latin typeface="Abadi Extra Light" panose="020B0204020104020204" pitchFamily="34" charset="0"/>
              </a:rPr>
              <a:t>tremendum</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 and which the prophets called “the Lord our God.”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rPr>
              <a:t>When called to be followers of Christ, we are not called to give up a few little things. </a:t>
            </a:r>
            <a:r>
              <a:rPr kumimoji="0" lang="en-US" sz="3000" b="1" i="0" u="none" strike="noStrike" kern="1200" cap="none" spc="0" normalizeH="0" baseline="0" noProof="0" dirty="0">
                <a:ln>
                  <a:noFill/>
                </a:ln>
                <a:solidFill>
                  <a:schemeClr val="accent1"/>
                </a:solidFill>
                <a:effectLst/>
                <a:uLnTx/>
                <a:uFillTx/>
              </a:rPr>
              <a:t>We’re called to surrender everything!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chemeClr val="accent1"/>
              </a:solidFill>
              <a:effectLst/>
              <a:uLnTx/>
              <a:uFillTx/>
            </a:endParaRPr>
          </a:p>
          <a:p>
            <a:pPr algn="ctr">
              <a:lnSpc>
                <a:spcPct val="90000"/>
              </a:lnSpc>
              <a:spcBef>
                <a:spcPts val="1000"/>
              </a:spcBef>
              <a:defRPr/>
            </a:pPr>
            <a:r>
              <a:rPr lang="en-US" sz="3000" b="1" dirty="0">
                <a:solidFill>
                  <a:srgbClr val="FFFF00"/>
                </a:solidFill>
              </a:rPr>
              <a:t>The </a:t>
            </a:r>
            <a:r>
              <a:rPr lang="en-US" sz="3000" b="1" dirty="0">
                <a:solidFill>
                  <a:schemeClr val="bg1"/>
                </a:solidFill>
              </a:rPr>
              <a:t>primary</a:t>
            </a:r>
            <a:r>
              <a:rPr lang="en-US" sz="3000" b="1" dirty="0">
                <a:solidFill>
                  <a:srgbClr val="FFFF00"/>
                </a:solidFill>
              </a:rPr>
              <a:t> message of authentic </a:t>
            </a:r>
            <a:r>
              <a:rPr lang="en-US" sz="3000" b="1" dirty="0">
                <a:solidFill>
                  <a:schemeClr val="bg1"/>
                </a:solidFill>
              </a:rPr>
              <a:t>worship</a:t>
            </a:r>
            <a:r>
              <a:rPr lang="en-US" sz="3000" b="1" dirty="0">
                <a:solidFill>
                  <a:srgbClr val="FFFF00"/>
                </a:solidFill>
              </a:rPr>
              <a:t> is: He is Lord of all!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chemeClr val="accent1"/>
              </a:solidFill>
              <a:effectLst/>
              <a:uLnTx/>
              <a:uFillTx/>
            </a:endParaRPr>
          </a:p>
        </p:txBody>
      </p:sp>
    </p:spTree>
    <p:extLst>
      <p:ext uri="{BB962C8B-B14F-4D97-AF65-F5344CB8AC3E}">
        <p14:creationId xmlns:p14="http://schemas.microsoft.com/office/powerpoint/2010/main" val="271720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BF260-AFC7-E2C6-CCD5-8F779D58606B}"/>
            </a:ext>
          </a:extLst>
        </p:cNvPr>
        <p:cNvGrpSpPr/>
        <p:nvPr/>
      </p:nvGrpSpPr>
      <p:grpSpPr>
        <a:xfrm>
          <a:off x="0" y="0"/>
          <a:ext cx="0" cy="0"/>
          <a:chOff x="0" y="0"/>
          <a:chExt cx="0" cy="0"/>
        </a:xfrm>
      </p:grpSpPr>
      <p:pic>
        <p:nvPicPr>
          <p:cNvPr id="3" name="Picture 2" descr="A colorful background with text&#10;&#10;AI-generated content may be incorrect.">
            <a:extLst>
              <a:ext uri="{FF2B5EF4-FFF2-40B4-BE49-F238E27FC236}">
                <a16:creationId xmlns:a16="http://schemas.microsoft.com/office/drawing/2014/main" id="{EBD13616-E68B-4C85-75CF-A4994CBD7D2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2AA84"/>
          </a:solidFill>
        </p:spPr>
      </p:pic>
      <p:sp>
        <p:nvSpPr>
          <p:cNvPr id="6" name="Rectangle: Top Corners Rounded 5">
            <a:extLst>
              <a:ext uri="{FF2B5EF4-FFF2-40B4-BE49-F238E27FC236}">
                <a16:creationId xmlns:a16="http://schemas.microsoft.com/office/drawing/2014/main" id="{0949BFBB-F051-075B-010D-2411E06B72C2}"/>
              </a:ext>
            </a:extLst>
          </p:cNvPr>
          <p:cNvSpPr/>
          <p:nvPr/>
        </p:nvSpPr>
        <p:spPr>
          <a:xfrm>
            <a:off x="1409786" y="1742395"/>
            <a:ext cx="9684327" cy="2925041"/>
          </a:xfrm>
          <a:prstGeom prst="round2SameRect">
            <a:avLst>
              <a:gd name="adj1" fmla="val 11101"/>
              <a:gd name="adj2" fmla="val 7119"/>
            </a:avLst>
          </a:prstGeom>
          <a:solidFill>
            <a:srgbClr val="E52C40"/>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8780BF-C6D8-DE02-7570-D4A99CE6F1AA}"/>
              </a:ext>
            </a:extLst>
          </p:cNvPr>
          <p:cNvSpPr txBox="1"/>
          <p:nvPr/>
        </p:nvSpPr>
        <p:spPr>
          <a:xfrm>
            <a:off x="1183783" y="2066960"/>
            <a:ext cx="10136332" cy="2123658"/>
          </a:xfrm>
          <a:prstGeom prst="rect">
            <a:avLst/>
          </a:prstGeom>
          <a:noFill/>
        </p:spPr>
        <p:txBody>
          <a:bodyPr wrap="square">
            <a:spAutoFit/>
          </a:bodyPr>
          <a:lstStyle/>
          <a:p>
            <a:pPr algn="ct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The </a:t>
            </a:r>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Praise</a:t>
            </a: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of </a:t>
            </a:r>
          </a:p>
          <a:p>
            <a:pPr algn="ctr"/>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a:t>
            </a:r>
            <a:r>
              <a:rPr kumimoji="0" lang="en-US" sz="6600" b="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uthentic</a:t>
            </a: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Worship!</a:t>
            </a:r>
            <a:endPar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466279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13347-BCCD-FC60-6D46-ECA7C2A0F305}"/>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C070DF00-CC28-A0BC-144C-A3742E76A7D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914F99F-D7A7-9AC2-DDE7-9172FC6CCF5C}"/>
              </a:ext>
            </a:extLst>
          </p:cNvPr>
          <p:cNvSpPr/>
          <p:nvPr/>
        </p:nvSpPr>
        <p:spPr>
          <a:xfrm>
            <a:off x="63374" y="398353"/>
            <a:ext cx="12128626" cy="6373640"/>
          </a:xfrm>
          <a:prstGeom prst="roundRect">
            <a:avLst/>
          </a:prstGeom>
          <a:solidFill>
            <a:srgbClr val="0C54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8C3B63-F10A-361A-515A-3044A5822DED}"/>
              </a:ext>
            </a:extLst>
          </p:cNvPr>
          <p:cNvSpPr txBox="1"/>
          <p:nvPr/>
        </p:nvSpPr>
        <p:spPr>
          <a:xfrm>
            <a:off x="0" y="1068790"/>
            <a:ext cx="12285551" cy="5989845"/>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We all suffer the consequences of the fall of man. Our salvation is in calling upon the name of the Lord and trusting in Jesus’ perfect sacrifice for our sin.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FFF00"/>
                </a:solidFill>
                <a:effectLst/>
                <a:uLnTx/>
                <a:uFillTx/>
                <a:latin typeface="Abadi Extra Light" panose="020B0204020104020204" pitchFamily="34" charset="0"/>
              </a:rPr>
              <a:t>(</a:t>
            </a:r>
            <a:r>
              <a:rPr kumimoji="0" lang="en-US" sz="3000" b="1" i="0" u="none" strike="noStrike" kern="1200" cap="none" spc="0" normalizeH="0" baseline="0" noProof="0" dirty="0">
                <a:ln>
                  <a:noFill/>
                </a:ln>
                <a:solidFill>
                  <a:srgbClr val="FFFF00"/>
                </a:solidFill>
                <a:effectLst/>
                <a:uLnTx/>
                <a:uFillTx/>
              </a:rPr>
              <a:t>Romans 5:10-11; 2 Corinthians 5:18</a:t>
            </a:r>
            <a:r>
              <a:rPr kumimoji="0" lang="en-US" sz="3000" b="1" i="0" u="none" strike="noStrike" kern="1200" cap="none" spc="0" normalizeH="0" baseline="0" noProof="0" dirty="0">
                <a:ln>
                  <a:noFill/>
                </a:ln>
                <a:solidFill>
                  <a:srgbClr val="FFFF00"/>
                </a:solidFill>
                <a:effectLst/>
                <a:uLnTx/>
                <a:uFillTx/>
                <a:latin typeface="Abadi Extra Light" panose="020B0204020104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The world groans under the curse, crying out for the relief that will come at the ultimate redemption of God’s people when Christ returns. </a:t>
            </a:r>
            <a:r>
              <a:rPr kumimoji="0" lang="en-US" sz="3000" b="1" i="0" u="none" strike="noStrike" kern="1200" cap="none" spc="0" normalizeH="0" baseline="0" noProof="0" dirty="0">
                <a:ln>
                  <a:noFill/>
                </a:ln>
                <a:solidFill>
                  <a:srgbClr val="FFFF00"/>
                </a:solidFill>
                <a:effectLst/>
                <a:uLnTx/>
                <a:uFillTx/>
                <a:latin typeface="Abadi Extra Light" panose="020B0204020104020204" pitchFamily="34" charset="0"/>
              </a:rPr>
              <a:t>(</a:t>
            </a:r>
            <a:r>
              <a:rPr kumimoji="0" lang="en-US" sz="3000" b="1" i="0" u="none" strike="noStrike" kern="1200" cap="none" spc="0" normalizeH="0" baseline="0" noProof="0" dirty="0">
                <a:ln>
                  <a:noFill/>
                </a:ln>
                <a:solidFill>
                  <a:srgbClr val="FFFF00"/>
                </a:solidFill>
                <a:effectLst/>
                <a:uLnTx/>
                <a:uFillTx/>
              </a:rPr>
              <a:t>Romans 8:22-23</a:t>
            </a:r>
            <a:r>
              <a:rPr kumimoji="0" lang="en-US" sz="3000" b="1" i="0" u="none" strike="noStrike" kern="1200" cap="none" spc="0" normalizeH="0" baseline="0" noProof="0" dirty="0">
                <a:ln>
                  <a:noFill/>
                </a:ln>
                <a:solidFill>
                  <a:srgbClr val="FFFF00"/>
                </a:solidFill>
                <a:effectLst/>
                <a:uLnTx/>
                <a:uFillTx/>
                <a:latin typeface="Abadi Extra Light" panose="020B0204020104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When Jesus comes for all those who have trusted in Him, God will restore all things </a:t>
            </a:r>
            <a:r>
              <a:rPr kumimoji="0" lang="en-US" sz="3000" b="1" i="0" u="none" strike="noStrike" kern="1200" cap="none" spc="0" normalizeH="0" baseline="0" noProof="0" dirty="0">
                <a:ln>
                  <a:noFill/>
                </a:ln>
                <a:solidFill>
                  <a:srgbClr val="FFFF00"/>
                </a:solidFill>
                <a:effectLst/>
                <a:uLnTx/>
                <a:uFillTx/>
              </a:rPr>
              <a:t>(Acts 3:21)</a:t>
            </a:r>
            <a:r>
              <a:rPr kumimoji="0" lang="en-US" sz="3000" b="1" i="0" u="none" strike="noStrike" kern="1200" cap="none" spc="0" normalizeH="0" baseline="0" noProof="0" dirty="0">
                <a:ln>
                  <a:noFill/>
                </a:ln>
                <a:solidFill>
                  <a:srgbClr val="FFFF00"/>
                </a:solidFill>
                <a:effectLst/>
                <a:uLnTx/>
                <a:uFillTx/>
                <a:latin typeface="Abadi Extra Light" panose="020B0204020104020204" pitchFamily="34" charset="0"/>
              </a:rPr>
              <a:t>. </a:t>
            </a:r>
            <a:r>
              <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rPr>
              <a:t>He will create a new heaven and a new earth to replace that which sin destroyed.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FFF00"/>
                </a:solidFill>
                <a:effectLst/>
                <a:uLnTx/>
                <a:uFillTx/>
                <a:latin typeface="Abadi Extra Light" panose="020B0204020104020204" pitchFamily="34" charset="0"/>
              </a:rPr>
              <a:t>(</a:t>
            </a:r>
            <a:r>
              <a:rPr kumimoji="0" lang="en-US" sz="3000" b="1" i="0" u="none" strike="noStrike" kern="1200" cap="none" spc="0" normalizeH="0" baseline="0" noProof="0" dirty="0">
                <a:ln>
                  <a:noFill/>
                </a:ln>
                <a:solidFill>
                  <a:srgbClr val="FFFF00"/>
                </a:solidFill>
                <a:effectLst/>
                <a:uLnTx/>
                <a:uFillTx/>
              </a:rPr>
              <a:t>Isaiah 65:17; 2 Peter 3:12-13; Revelation 21:1</a:t>
            </a:r>
            <a:r>
              <a:rPr kumimoji="0" lang="en-US" sz="3000" b="1" i="0" u="none" strike="noStrike" kern="1200" cap="none" spc="0" normalizeH="0" baseline="0" noProof="0" dirty="0">
                <a:ln>
                  <a:noFill/>
                </a:ln>
                <a:solidFill>
                  <a:srgbClr val="FFFF00"/>
                </a:solidFill>
                <a:effectLst/>
                <a:uLnTx/>
                <a:uFillTx/>
                <a:latin typeface="Abadi Extra Light" panose="020B0204020104020204" pitchFamily="34"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100" b="1" i="0" u="none" strike="noStrike" kern="1200" cap="none" spc="0" normalizeH="0" baseline="0" noProof="0" dirty="0">
                <a:ln>
                  <a:noFill/>
                </a:ln>
                <a:solidFill>
                  <a:schemeClr val="bg1"/>
                </a:solidFill>
                <a:effectLst/>
                <a:uLnTx/>
                <a:uFillTx/>
                <a:latin typeface="Abadi Extra Light" panose="020B0204020104020204" pitchFamily="34" charset="0"/>
              </a:rPr>
              <a:t> </a:t>
            </a:r>
          </a:p>
        </p:txBody>
      </p:sp>
    </p:spTree>
    <p:extLst>
      <p:ext uri="{BB962C8B-B14F-4D97-AF65-F5344CB8AC3E}">
        <p14:creationId xmlns:p14="http://schemas.microsoft.com/office/powerpoint/2010/main" val="3361518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42413-547B-CC60-B842-1685561B9D84}"/>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CB2535E4-7F0D-780B-1810-3E9A1751194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Top Corners Rounded 1">
            <a:extLst>
              <a:ext uri="{FF2B5EF4-FFF2-40B4-BE49-F238E27FC236}">
                <a16:creationId xmlns:a16="http://schemas.microsoft.com/office/drawing/2014/main" id="{F13AEEB2-08CE-DAA5-B3B0-3939CC9220AD}"/>
              </a:ext>
            </a:extLst>
          </p:cNvPr>
          <p:cNvSpPr/>
          <p:nvPr/>
        </p:nvSpPr>
        <p:spPr>
          <a:xfrm>
            <a:off x="344033" y="683393"/>
            <a:ext cx="11688022" cy="5332634"/>
          </a:xfrm>
          <a:prstGeom prst="round2SameRect">
            <a:avLst>
              <a:gd name="adj1" fmla="val 11101"/>
              <a:gd name="adj2" fmla="val 7119"/>
            </a:avLst>
          </a:prstGeom>
          <a:solidFill>
            <a:srgbClr val="E52C40"/>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F25363-658B-74CE-C872-7FD013851772}"/>
              </a:ext>
            </a:extLst>
          </p:cNvPr>
          <p:cNvSpPr txBox="1"/>
          <p:nvPr/>
        </p:nvSpPr>
        <p:spPr>
          <a:xfrm>
            <a:off x="525100" y="841973"/>
            <a:ext cx="11322867" cy="522399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Abadi Extra Light" panose="020B0204020104020204" pitchFamily="34" charset="0"/>
              </a:rPr>
              <a:t>Mankind will no longer be “fallen” but restored and redeemed by the blood of the Lamb of God.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sng" strike="noStrike" kern="1200" cap="none" spc="0" normalizeH="0" baseline="0" noProof="0" dirty="0">
                <a:ln>
                  <a:noFill/>
                </a:ln>
                <a:solidFill>
                  <a:srgbClr val="FFFF00"/>
                </a:solidFill>
                <a:effectLst/>
                <a:uLnTx/>
                <a:uFillTx/>
              </a:rPr>
              <a:t>Revelation 7:14  </a:t>
            </a:r>
            <a:r>
              <a:rPr kumimoji="0" lang="en-US" sz="4400" b="1" i="0" u="none" strike="noStrike" kern="1200" cap="none" spc="0" normalizeH="0" baseline="0" noProof="0" dirty="0">
                <a:ln>
                  <a:noFill/>
                </a:ln>
                <a:solidFill>
                  <a:schemeClr val="bg1"/>
                </a:solidFill>
                <a:effectLst/>
                <a:uLnTx/>
                <a:uFillTx/>
                <a:latin typeface="Abadi Extra Light" panose="020B0204020104020204" pitchFamily="34" charset="0"/>
              </a:rPr>
              <a:t>“And I said unto him, Sir, thou knowest. And he said to me, These are they which came out of great tribulation, and have washed their robes, and made them white in the blood of the Lamb.”</a:t>
            </a:r>
          </a:p>
        </p:txBody>
      </p:sp>
    </p:spTree>
    <p:extLst>
      <p:ext uri="{BB962C8B-B14F-4D97-AF65-F5344CB8AC3E}">
        <p14:creationId xmlns:p14="http://schemas.microsoft.com/office/powerpoint/2010/main" val="3575500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B5084-77D6-B892-D16B-6F0BB62E0683}"/>
            </a:ext>
          </a:extLst>
        </p:cNvPr>
        <p:cNvGrpSpPr/>
        <p:nvPr/>
      </p:nvGrpSpPr>
      <p:grpSpPr>
        <a:xfrm>
          <a:off x="0" y="0"/>
          <a:ext cx="0" cy="0"/>
          <a:chOff x="0" y="0"/>
          <a:chExt cx="0" cy="0"/>
        </a:xfrm>
      </p:grpSpPr>
      <p:pic>
        <p:nvPicPr>
          <p:cNvPr id="4" name="Picture 3" descr="A red and yellow background&#10;&#10;AI-generated content may be incorrect.">
            <a:extLst>
              <a:ext uri="{FF2B5EF4-FFF2-40B4-BE49-F238E27FC236}">
                <a16:creationId xmlns:a16="http://schemas.microsoft.com/office/drawing/2014/main" id="{8F21ADAB-365B-3536-19CF-075516922F2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Top Corners Rounded 6">
            <a:extLst>
              <a:ext uri="{FF2B5EF4-FFF2-40B4-BE49-F238E27FC236}">
                <a16:creationId xmlns:a16="http://schemas.microsoft.com/office/drawing/2014/main" id="{3310BD65-7181-4B0B-AAF0-38F156FABB7C}"/>
              </a:ext>
            </a:extLst>
          </p:cNvPr>
          <p:cNvSpPr/>
          <p:nvPr/>
        </p:nvSpPr>
        <p:spPr>
          <a:xfrm>
            <a:off x="1310986" y="578708"/>
            <a:ext cx="9684327" cy="1071371"/>
          </a:xfrm>
          <a:custGeom>
            <a:avLst/>
            <a:gdLst>
              <a:gd name="connsiteX0" fmla="*/ 126550 w 9684327"/>
              <a:gd name="connsiteY0" fmla="*/ 0 h 1071371"/>
              <a:gd name="connsiteX1" fmla="*/ 621689 w 9684327"/>
              <a:gd name="connsiteY1" fmla="*/ 0 h 1071371"/>
              <a:gd name="connsiteX2" fmla="*/ 1022517 w 9684327"/>
              <a:gd name="connsiteY2" fmla="*/ 0 h 1071371"/>
              <a:gd name="connsiteX3" fmla="*/ 1423344 w 9684327"/>
              <a:gd name="connsiteY3" fmla="*/ 0 h 1071371"/>
              <a:gd name="connsiteX4" fmla="*/ 1729859 w 9684327"/>
              <a:gd name="connsiteY4" fmla="*/ 0 h 1071371"/>
              <a:gd name="connsiteX5" fmla="*/ 2224998 w 9684327"/>
              <a:gd name="connsiteY5" fmla="*/ 0 h 1071371"/>
              <a:gd name="connsiteX6" fmla="*/ 2908762 w 9684327"/>
              <a:gd name="connsiteY6" fmla="*/ 0 h 1071371"/>
              <a:gd name="connsiteX7" fmla="*/ 3215277 w 9684327"/>
              <a:gd name="connsiteY7" fmla="*/ 0 h 1071371"/>
              <a:gd name="connsiteX8" fmla="*/ 3993353 w 9684327"/>
              <a:gd name="connsiteY8" fmla="*/ 0 h 1071371"/>
              <a:gd name="connsiteX9" fmla="*/ 4677117 w 9684327"/>
              <a:gd name="connsiteY9" fmla="*/ 0 h 1071371"/>
              <a:gd name="connsiteX10" fmla="*/ 5266569 w 9684327"/>
              <a:gd name="connsiteY10" fmla="*/ 0 h 1071371"/>
              <a:gd name="connsiteX11" fmla="*/ 5950333 w 9684327"/>
              <a:gd name="connsiteY11" fmla="*/ 0 h 1071371"/>
              <a:gd name="connsiteX12" fmla="*/ 6351160 w 9684327"/>
              <a:gd name="connsiteY12" fmla="*/ 0 h 1071371"/>
              <a:gd name="connsiteX13" fmla="*/ 6657675 w 9684327"/>
              <a:gd name="connsiteY13" fmla="*/ 0 h 1071371"/>
              <a:gd name="connsiteX14" fmla="*/ 7058502 w 9684327"/>
              <a:gd name="connsiteY14" fmla="*/ 0 h 1071371"/>
              <a:gd name="connsiteX15" fmla="*/ 7836578 w 9684327"/>
              <a:gd name="connsiteY15" fmla="*/ 0 h 1071371"/>
              <a:gd name="connsiteX16" fmla="*/ 8426030 w 9684327"/>
              <a:gd name="connsiteY16" fmla="*/ 0 h 1071371"/>
              <a:gd name="connsiteX17" fmla="*/ 8921169 w 9684327"/>
              <a:gd name="connsiteY17" fmla="*/ 0 h 1071371"/>
              <a:gd name="connsiteX18" fmla="*/ 9557777 w 9684327"/>
              <a:gd name="connsiteY18" fmla="*/ 0 h 1071371"/>
              <a:gd name="connsiteX19" fmla="*/ 9684327 w 9684327"/>
              <a:gd name="connsiteY19" fmla="*/ 126550 h 1071371"/>
              <a:gd name="connsiteX20" fmla="*/ 9684327 w 9684327"/>
              <a:gd name="connsiteY20" fmla="*/ 554536 h 1071371"/>
              <a:gd name="connsiteX21" fmla="*/ 9684327 w 9684327"/>
              <a:gd name="connsiteY21" fmla="*/ 982522 h 1071371"/>
              <a:gd name="connsiteX22" fmla="*/ 9595478 w 9684327"/>
              <a:gd name="connsiteY22" fmla="*/ 1071371 h 1071371"/>
              <a:gd name="connsiteX23" fmla="*/ 9286513 w 9684327"/>
              <a:gd name="connsiteY23" fmla="*/ 1071371 h 1071371"/>
              <a:gd name="connsiteX24" fmla="*/ 8787415 w 9684327"/>
              <a:gd name="connsiteY24" fmla="*/ 1071371 h 1071371"/>
              <a:gd name="connsiteX25" fmla="*/ 8478449 w 9684327"/>
              <a:gd name="connsiteY25" fmla="*/ 1071371 h 1071371"/>
              <a:gd name="connsiteX26" fmla="*/ 8169484 w 9684327"/>
              <a:gd name="connsiteY26" fmla="*/ 1071371 h 1071371"/>
              <a:gd name="connsiteX27" fmla="*/ 7575319 w 9684327"/>
              <a:gd name="connsiteY27" fmla="*/ 1071371 h 1071371"/>
              <a:gd name="connsiteX28" fmla="*/ 7266354 w 9684327"/>
              <a:gd name="connsiteY28" fmla="*/ 1071371 h 1071371"/>
              <a:gd name="connsiteX29" fmla="*/ 6482057 w 9684327"/>
              <a:gd name="connsiteY29" fmla="*/ 1071371 h 1071371"/>
              <a:gd name="connsiteX30" fmla="*/ 5982959 w 9684327"/>
              <a:gd name="connsiteY30" fmla="*/ 1071371 h 1071371"/>
              <a:gd name="connsiteX31" fmla="*/ 5293728 w 9684327"/>
              <a:gd name="connsiteY31" fmla="*/ 1071371 h 1071371"/>
              <a:gd name="connsiteX32" fmla="*/ 4984763 w 9684327"/>
              <a:gd name="connsiteY32" fmla="*/ 1071371 h 1071371"/>
              <a:gd name="connsiteX33" fmla="*/ 4295532 w 9684327"/>
              <a:gd name="connsiteY33" fmla="*/ 1071371 h 1071371"/>
              <a:gd name="connsiteX34" fmla="*/ 3891501 w 9684327"/>
              <a:gd name="connsiteY34" fmla="*/ 1071371 h 1071371"/>
              <a:gd name="connsiteX35" fmla="*/ 3107204 w 9684327"/>
              <a:gd name="connsiteY35" fmla="*/ 1071371 h 1071371"/>
              <a:gd name="connsiteX36" fmla="*/ 2608106 w 9684327"/>
              <a:gd name="connsiteY36" fmla="*/ 1071371 h 1071371"/>
              <a:gd name="connsiteX37" fmla="*/ 2109008 w 9684327"/>
              <a:gd name="connsiteY37" fmla="*/ 1071371 h 1071371"/>
              <a:gd name="connsiteX38" fmla="*/ 1704976 w 9684327"/>
              <a:gd name="connsiteY38" fmla="*/ 1071371 h 1071371"/>
              <a:gd name="connsiteX39" fmla="*/ 1015745 w 9684327"/>
              <a:gd name="connsiteY39" fmla="*/ 1071371 h 1071371"/>
              <a:gd name="connsiteX40" fmla="*/ 706780 w 9684327"/>
              <a:gd name="connsiteY40" fmla="*/ 1071371 h 1071371"/>
              <a:gd name="connsiteX41" fmla="*/ 88849 w 9684327"/>
              <a:gd name="connsiteY41" fmla="*/ 1071371 h 1071371"/>
              <a:gd name="connsiteX42" fmla="*/ 0 w 9684327"/>
              <a:gd name="connsiteY42" fmla="*/ 982522 h 1071371"/>
              <a:gd name="connsiteX43" fmla="*/ 0 w 9684327"/>
              <a:gd name="connsiteY43" fmla="*/ 545976 h 1071371"/>
              <a:gd name="connsiteX44" fmla="*/ 0 w 9684327"/>
              <a:gd name="connsiteY44" fmla="*/ 126550 h 1071371"/>
              <a:gd name="connsiteX45" fmla="*/ 126550 w 9684327"/>
              <a:gd name="connsiteY45" fmla="*/ 0 h 107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684327" h="1071371" extrusionOk="0">
                <a:moveTo>
                  <a:pt x="126550" y="0"/>
                </a:moveTo>
                <a:cubicBezTo>
                  <a:pt x="235329" y="-16590"/>
                  <a:pt x="379755" y="2858"/>
                  <a:pt x="621689" y="0"/>
                </a:cubicBezTo>
                <a:cubicBezTo>
                  <a:pt x="863623" y="-2858"/>
                  <a:pt x="890151" y="44276"/>
                  <a:pt x="1022517" y="0"/>
                </a:cubicBezTo>
                <a:cubicBezTo>
                  <a:pt x="1154883" y="-44276"/>
                  <a:pt x="1245508" y="20441"/>
                  <a:pt x="1423344" y="0"/>
                </a:cubicBezTo>
                <a:cubicBezTo>
                  <a:pt x="1601180" y="-20441"/>
                  <a:pt x="1586550" y="17301"/>
                  <a:pt x="1729859" y="0"/>
                </a:cubicBezTo>
                <a:cubicBezTo>
                  <a:pt x="1873168" y="-17301"/>
                  <a:pt x="1982166" y="1700"/>
                  <a:pt x="2224998" y="0"/>
                </a:cubicBezTo>
                <a:cubicBezTo>
                  <a:pt x="2467830" y="-1700"/>
                  <a:pt x="2586320" y="15871"/>
                  <a:pt x="2908762" y="0"/>
                </a:cubicBezTo>
                <a:cubicBezTo>
                  <a:pt x="3231204" y="-15871"/>
                  <a:pt x="3083822" y="9990"/>
                  <a:pt x="3215277" y="0"/>
                </a:cubicBezTo>
                <a:cubicBezTo>
                  <a:pt x="3346732" y="-9990"/>
                  <a:pt x="3616927" y="66399"/>
                  <a:pt x="3993353" y="0"/>
                </a:cubicBezTo>
                <a:cubicBezTo>
                  <a:pt x="4369779" y="-66399"/>
                  <a:pt x="4507080" y="44878"/>
                  <a:pt x="4677117" y="0"/>
                </a:cubicBezTo>
                <a:cubicBezTo>
                  <a:pt x="4847154" y="-44878"/>
                  <a:pt x="5086614" y="2750"/>
                  <a:pt x="5266569" y="0"/>
                </a:cubicBezTo>
                <a:cubicBezTo>
                  <a:pt x="5446524" y="-2750"/>
                  <a:pt x="5684642" y="37590"/>
                  <a:pt x="5950333" y="0"/>
                </a:cubicBezTo>
                <a:cubicBezTo>
                  <a:pt x="6216024" y="-37590"/>
                  <a:pt x="6250083" y="34281"/>
                  <a:pt x="6351160" y="0"/>
                </a:cubicBezTo>
                <a:cubicBezTo>
                  <a:pt x="6452237" y="-34281"/>
                  <a:pt x="6588334" y="31880"/>
                  <a:pt x="6657675" y="0"/>
                </a:cubicBezTo>
                <a:cubicBezTo>
                  <a:pt x="6727016" y="-31880"/>
                  <a:pt x="6894527" y="24926"/>
                  <a:pt x="7058502" y="0"/>
                </a:cubicBezTo>
                <a:cubicBezTo>
                  <a:pt x="7222477" y="-24926"/>
                  <a:pt x="7485940" y="49717"/>
                  <a:pt x="7836578" y="0"/>
                </a:cubicBezTo>
                <a:cubicBezTo>
                  <a:pt x="8187216" y="-49717"/>
                  <a:pt x="8257542" y="25024"/>
                  <a:pt x="8426030" y="0"/>
                </a:cubicBezTo>
                <a:cubicBezTo>
                  <a:pt x="8594518" y="-25024"/>
                  <a:pt x="8774709" y="24334"/>
                  <a:pt x="8921169" y="0"/>
                </a:cubicBezTo>
                <a:cubicBezTo>
                  <a:pt x="9067629" y="-24334"/>
                  <a:pt x="9252727" y="60460"/>
                  <a:pt x="9557777" y="0"/>
                </a:cubicBezTo>
                <a:cubicBezTo>
                  <a:pt x="9620540" y="-9890"/>
                  <a:pt x="9677217" y="71081"/>
                  <a:pt x="9684327" y="126550"/>
                </a:cubicBezTo>
                <a:cubicBezTo>
                  <a:pt x="9717877" y="328583"/>
                  <a:pt x="9669885" y="432605"/>
                  <a:pt x="9684327" y="554536"/>
                </a:cubicBezTo>
                <a:cubicBezTo>
                  <a:pt x="9698769" y="676467"/>
                  <a:pt x="9636838" y="881720"/>
                  <a:pt x="9684327" y="982522"/>
                </a:cubicBezTo>
                <a:cubicBezTo>
                  <a:pt x="9680861" y="1032894"/>
                  <a:pt x="9637936" y="1072258"/>
                  <a:pt x="9595478" y="1071371"/>
                </a:cubicBezTo>
                <a:cubicBezTo>
                  <a:pt x="9463484" y="1103024"/>
                  <a:pt x="9435041" y="1061391"/>
                  <a:pt x="9286513" y="1071371"/>
                </a:cubicBezTo>
                <a:cubicBezTo>
                  <a:pt x="9137985" y="1081351"/>
                  <a:pt x="8998647" y="1015155"/>
                  <a:pt x="8787415" y="1071371"/>
                </a:cubicBezTo>
                <a:cubicBezTo>
                  <a:pt x="8576183" y="1127587"/>
                  <a:pt x="8600227" y="1053625"/>
                  <a:pt x="8478449" y="1071371"/>
                </a:cubicBezTo>
                <a:cubicBezTo>
                  <a:pt x="8356671" y="1089117"/>
                  <a:pt x="8278388" y="1046898"/>
                  <a:pt x="8169484" y="1071371"/>
                </a:cubicBezTo>
                <a:cubicBezTo>
                  <a:pt x="8060580" y="1095844"/>
                  <a:pt x="7762527" y="1013878"/>
                  <a:pt x="7575319" y="1071371"/>
                </a:cubicBezTo>
                <a:cubicBezTo>
                  <a:pt x="7388112" y="1128864"/>
                  <a:pt x="7329813" y="1052874"/>
                  <a:pt x="7266354" y="1071371"/>
                </a:cubicBezTo>
                <a:cubicBezTo>
                  <a:pt x="7202896" y="1089868"/>
                  <a:pt x="6820849" y="1058757"/>
                  <a:pt x="6482057" y="1071371"/>
                </a:cubicBezTo>
                <a:cubicBezTo>
                  <a:pt x="6143265" y="1083985"/>
                  <a:pt x="6114458" y="1036166"/>
                  <a:pt x="5982959" y="1071371"/>
                </a:cubicBezTo>
                <a:cubicBezTo>
                  <a:pt x="5851460" y="1106576"/>
                  <a:pt x="5499617" y="1049130"/>
                  <a:pt x="5293728" y="1071371"/>
                </a:cubicBezTo>
                <a:cubicBezTo>
                  <a:pt x="5087839" y="1093612"/>
                  <a:pt x="5085954" y="1056425"/>
                  <a:pt x="4984763" y="1071371"/>
                </a:cubicBezTo>
                <a:cubicBezTo>
                  <a:pt x="4883572" y="1086317"/>
                  <a:pt x="4462581" y="1056934"/>
                  <a:pt x="4295532" y="1071371"/>
                </a:cubicBezTo>
                <a:cubicBezTo>
                  <a:pt x="4128483" y="1085808"/>
                  <a:pt x="4060721" y="1029727"/>
                  <a:pt x="3891501" y="1071371"/>
                </a:cubicBezTo>
                <a:cubicBezTo>
                  <a:pt x="3722281" y="1113015"/>
                  <a:pt x="3430750" y="1009508"/>
                  <a:pt x="3107204" y="1071371"/>
                </a:cubicBezTo>
                <a:cubicBezTo>
                  <a:pt x="2783658" y="1133234"/>
                  <a:pt x="2719691" y="1020474"/>
                  <a:pt x="2608106" y="1071371"/>
                </a:cubicBezTo>
                <a:cubicBezTo>
                  <a:pt x="2496521" y="1122268"/>
                  <a:pt x="2253192" y="1051389"/>
                  <a:pt x="2109008" y="1071371"/>
                </a:cubicBezTo>
                <a:cubicBezTo>
                  <a:pt x="1964824" y="1091353"/>
                  <a:pt x="1787945" y="1024224"/>
                  <a:pt x="1704976" y="1071371"/>
                </a:cubicBezTo>
                <a:cubicBezTo>
                  <a:pt x="1622007" y="1118518"/>
                  <a:pt x="1296378" y="999879"/>
                  <a:pt x="1015745" y="1071371"/>
                </a:cubicBezTo>
                <a:cubicBezTo>
                  <a:pt x="735112" y="1142863"/>
                  <a:pt x="806949" y="1059479"/>
                  <a:pt x="706780" y="1071371"/>
                </a:cubicBezTo>
                <a:cubicBezTo>
                  <a:pt x="606612" y="1083263"/>
                  <a:pt x="237682" y="1049877"/>
                  <a:pt x="88849" y="1071371"/>
                </a:cubicBezTo>
                <a:cubicBezTo>
                  <a:pt x="30485" y="1079901"/>
                  <a:pt x="-2059" y="1021174"/>
                  <a:pt x="0" y="982522"/>
                </a:cubicBezTo>
                <a:cubicBezTo>
                  <a:pt x="-3116" y="860305"/>
                  <a:pt x="35455" y="754879"/>
                  <a:pt x="0" y="545976"/>
                </a:cubicBezTo>
                <a:cubicBezTo>
                  <a:pt x="-35455" y="337073"/>
                  <a:pt x="1722" y="309814"/>
                  <a:pt x="0" y="126550"/>
                </a:cubicBezTo>
                <a:cubicBezTo>
                  <a:pt x="3993" y="61508"/>
                  <a:pt x="66107" y="14844"/>
                  <a:pt x="126550" y="0"/>
                </a:cubicBezTo>
                <a:close/>
              </a:path>
            </a:pathLst>
          </a:custGeom>
          <a:noFill/>
          <a:ln w="76200" cap="rnd" cmpd="tri">
            <a:solidFill>
              <a:schemeClr val="accent1"/>
            </a:solidFill>
            <a:bevel/>
            <a:extLst>
              <a:ext uri="{C807C97D-BFC1-408E-A445-0C87EB9F89A2}">
                <ask:lineSketchStyleProps xmlns:ask="http://schemas.microsoft.com/office/drawing/2018/sketchyshapes" sd="4129260359">
                  <a:prstGeom prst="round2SameRect">
                    <a:avLst>
                      <a:gd name="adj1" fmla="val 11812"/>
                      <a:gd name="adj2" fmla="val 8293"/>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D60AEC4-E06F-7DB6-4B6B-4412B9110BC0}"/>
              </a:ext>
            </a:extLst>
          </p:cNvPr>
          <p:cNvSpPr txBox="1"/>
          <p:nvPr/>
        </p:nvSpPr>
        <p:spPr>
          <a:xfrm>
            <a:off x="1027833" y="481308"/>
            <a:ext cx="10136332" cy="1107996"/>
          </a:xfrm>
          <a:prstGeom prst="rect">
            <a:avLst/>
          </a:prstGeom>
          <a:noFill/>
        </p:spPr>
        <p:txBody>
          <a:bodyPr wrap="square">
            <a:spAutoFit/>
          </a:bodyPr>
          <a:lstStyle/>
          <a:p>
            <a:pPr algn="ctr"/>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Breakout Groups</a:t>
            </a:r>
          </a:p>
        </p:txBody>
      </p:sp>
      <p:sp>
        <p:nvSpPr>
          <p:cNvPr id="2" name="Rectangle 1">
            <a:extLst>
              <a:ext uri="{FF2B5EF4-FFF2-40B4-BE49-F238E27FC236}">
                <a16:creationId xmlns:a16="http://schemas.microsoft.com/office/drawing/2014/main" id="{86AA43F3-09DB-1673-BDC2-927E9B09D252}"/>
              </a:ext>
            </a:extLst>
          </p:cNvPr>
          <p:cNvSpPr/>
          <p:nvPr/>
        </p:nvSpPr>
        <p:spPr>
          <a:xfrm>
            <a:off x="175033" y="1828801"/>
            <a:ext cx="11841932" cy="4372823"/>
          </a:xfrm>
          <a:prstGeom prst="rect">
            <a:avLst/>
          </a:prstGeom>
          <a:solidFill>
            <a:srgbClr val="8035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A2A9534-E30C-6F9E-DF12-56D53FE665E9}"/>
              </a:ext>
            </a:extLst>
          </p:cNvPr>
          <p:cNvSpPr txBox="1"/>
          <p:nvPr/>
        </p:nvSpPr>
        <p:spPr>
          <a:xfrm>
            <a:off x="57149" y="2097251"/>
            <a:ext cx="12192000" cy="383592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Divide into groups to discuss the topics of Worship. Please pick a spokesperson to present the thoughts of the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The Root of Inauthentic Worship - Genesis 3:1-3</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The Promise of Authentic Worship – Genesis  3:15</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The Root of Authentic Worship – Romans 12:1-2</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The Praise of Authentic Worship – Revelation</a:t>
            </a:r>
            <a:r>
              <a:rPr lang="en-US" sz="3200" b="1" dirty="0">
                <a:solidFill>
                  <a:prstClr val="white"/>
                </a:solidFill>
                <a:latin typeface="Abadi Extra Light" panose="020B0204020104020204" pitchFamily="34" charset="0"/>
              </a:rPr>
              <a:t> </a:t>
            </a:r>
            <a:r>
              <a:rPr kumimoji="0" lang="en-US" sz="32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7: 14</a:t>
            </a:r>
          </a:p>
        </p:txBody>
      </p:sp>
    </p:spTree>
    <p:extLst>
      <p:ext uri="{BB962C8B-B14F-4D97-AF65-F5344CB8AC3E}">
        <p14:creationId xmlns:p14="http://schemas.microsoft.com/office/powerpoint/2010/main" val="1228983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CDC32-87D4-0157-5138-AF8E9F0B9732}"/>
            </a:ext>
          </a:extLst>
        </p:cNvPr>
        <p:cNvGrpSpPr/>
        <p:nvPr/>
      </p:nvGrpSpPr>
      <p:grpSpPr>
        <a:xfrm>
          <a:off x="0" y="0"/>
          <a:ext cx="0" cy="0"/>
          <a:chOff x="0" y="0"/>
          <a:chExt cx="0" cy="0"/>
        </a:xfrm>
      </p:grpSpPr>
      <p:pic>
        <p:nvPicPr>
          <p:cNvPr id="3" name="Picture 2" descr="A colorful background with text&#10;&#10;AI-generated content may be incorrect.">
            <a:extLst>
              <a:ext uri="{FF2B5EF4-FFF2-40B4-BE49-F238E27FC236}">
                <a16:creationId xmlns:a16="http://schemas.microsoft.com/office/drawing/2014/main" id="{EFFCAFE2-C098-5466-CD4C-4D7A1B96605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F958CD32-1E4C-665A-06DB-E3E035A9F2D5}"/>
              </a:ext>
            </a:extLst>
          </p:cNvPr>
          <p:cNvSpPr txBox="1"/>
          <p:nvPr/>
        </p:nvSpPr>
        <p:spPr>
          <a:xfrm>
            <a:off x="3038042" y="843677"/>
            <a:ext cx="6117648" cy="51706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0" b="0" i="0" u="none" strike="noStrike" kern="1200" cap="none" spc="0" normalizeH="0" baseline="0" noProof="0" dirty="0">
                <a:ln>
                  <a:noFill/>
                </a:ln>
                <a:solidFill>
                  <a:prstClr val="white"/>
                </a:solidFill>
                <a:effectLst/>
                <a:uLnTx/>
                <a:uFillTx/>
                <a:latin typeface="Amasis MT Pro Light" panose="02040304050005020304" pitchFamily="18" charset="0"/>
                <a:ea typeface="+mn-ea"/>
                <a:cs typeface="Aldhabi" panose="020F0502020204030204" pitchFamily="2" charset="-78"/>
              </a:rPr>
              <a:t>LET’S PRAY!</a:t>
            </a:r>
          </a:p>
        </p:txBody>
      </p:sp>
    </p:spTree>
    <p:extLst>
      <p:ext uri="{BB962C8B-B14F-4D97-AF65-F5344CB8AC3E}">
        <p14:creationId xmlns:p14="http://schemas.microsoft.com/office/powerpoint/2010/main" val="1496247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FA07C-8D59-4B6E-8C05-38F7CF462015}"/>
            </a:ext>
          </a:extLst>
        </p:cNvPr>
        <p:cNvGrpSpPr/>
        <p:nvPr/>
      </p:nvGrpSpPr>
      <p:grpSpPr>
        <a:xfrm>
          <a:off x="0" y="0"/>
          <a:ext cx="0" cy="0"/>
          <a:chOff x="0" y="0"/>
          <a:chExt cx="0" cy="0"/>
        </a:xfrm>
      </p:grpSpPr>
      <p:pic>
        <p:nvPicPr>
          <p:cNvPr id="3" name="Picture 2" descr="A person with her arms raised&#10;&#10;AI-generated content may be incorrect.">
            <a:extLst>
              <a:ext uri="{FF2B5EF4-FFF2-40B4-BE49-F238E27FC236}">
                <a16:creationId xmlns:a16="http://schemas.microsoft.com/office/drawing/2014/main" id="{F7B5E7BA-2DA9-7C4D-2022-26138E106EC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9AD14DCB-DA3B-3233-E716-C55A79DC494C}"/>
              </a:ext>
            </a:extLst>
          </p:cNvPr>
          <p:cNvSpPr txBox="1"/>
          <p:nvPr/>
        </p:nvSpPr>
        <p:spPr>
          <a:xfrm>
            <a:off x="0" y="5596793"/>
            <a:ext cx="4308333" cy="37112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Aptos" panose="02110004020202020204"/>
                <a:ea typeface="+mn-ea"/>
                <a:cs typeface="+mn-cs"/>
              </a:rPr>
              <a:t>Dr. Mark E. Whitlock, Jr.</a:t>
            </a:r>
          </a:p>
        </p:txBody>
      </p:sp>
      <p:sp>
        <p:nvSpPr>
          <p:cNvPr id="12" name="TextBox 11">
            <a:extLst>
              <a:ext uri="{FF2B5EF4-FFF2-40B4-BE49-F238E27FC236}">
                <a16:creationId xmlns:a16="http://schemas.microsoft.com/office/drawing/2014/main" id="{62BF1001-E054-3CAD-ADA4-880D2D4DB8D0}"/>
              </a:ext>
            </a:extLst>
          </p:cNvPr>
          <p:cNvSpPr txBox="1"/>
          <p:nvPr/>
        </p:nvSpPr>
        <p:spPr>
          <a:xfrm>
            <a:off x="8077634" y="5708983"/>
            <a:ext cx="3731635" cy="37112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schemeClr val="bg1"/>
                </a:solidFill>
                <a:latin typeface="Aptos" panose="02110004020202020204"/>
              </a:rPr>
              <a:t>July 30, 2025</a:t>
            </a:r>
            <a:endParaRPr kumimoji="0" lang="en-US" sz="20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sp>
        <p:nvSpPr>
          <p:cNvPr id="2" name="Rectangle: Rounded Corners 1">
            <a:extLst>
              <a:ext uri="{FF2B5EF4-FFF2-40B4-BE49-F238E27FC236}">
                <a16:creationId xmlns:a16="http://schemas.microsoft.com/office/drawing/2014/main" id="{D74F31A3-C5CE-E45E-F113-D6BAAB91062E}"/>
              </a:ext>
            </a:extLst>
          </p:cNvPr>
          <p:cNvSpPr/>
          <p:nvPr/>
        </p:nvSpPr>
        <p:spPr>
          <a:xfrm>
            <a:off x="872834" y="1707383"/>
            <a:ext cx="10446332" cy="3341284"/>
          </a:xfrm>
          <a:prstGeom prst="roundRect">
            <a:avLst/>
          </a:prstGeom>
          <a:solidFill>
            <a:srgbClr val="E99951"/>
          </a:solidFill>
          <a:ln>
            <a:solidFill>
              <a:srgbClr val="E999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1062C1B-3CB5-D768-3D16-F4D19EDEE108}"/>
              </a:ext>
            </a:extLst>
          </p:cNvPr>
          <p:cNvSpPr txBox="1"/>
          <p:nvPr/>
        </p:nvSpPr>
        <p:spPr>
          <a:xfrm>
            <a:off x="1018024" y="1923330"/>
            <a:ext cx="9938905" cy="3785652"/>
          </a:xfrm>
          <a:prstGeom prst="rect">
            <a:avLst/>
          </a:prstGeom>
          <a:noFill/>
        </p:spPr>
        <p:txBody>
          <a:bodyPr wrap="square">
            <a:spAutoFit/>
          </a:bodyPr>
          <a:lstStyle/>
          <a:p>
            <a:pPr algn="ctr"/>
            <a:r>
              <a:rPr kumimoji="0" lang="en-US" sz="8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The Roots of </a:t>
            </a:r>
          </a:p>
          <a:p>
            <a:pPr algn="ctr"/>
            <a:r>
              <a:rPr kumimoji="0" lang="en-US" sz="80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Authentic Worship!</a:t>
            </a:r>
            <a:br>
              <a:rPr kumimoji="0" lang="en-US" sz="8000" b="0" i="0" u="none" strike="noStrike" kern="1200" cap="none" spc="0" normalizeH="0" baseline="0" noProof="0" dirty="0">
                <a:ln>
                  <a:noFill/>
                </a:ln>
                <a:solidFill>
                  <a:schemeClr val="bg1"/>
                </a:solidFill>
                <a:effectLst/>
                <a:uLnTx/>
                <a:uFillTx/>
                <a:latin typeface="Aptos Display" panose="02110004020202020204"/>
                <a:ea typeface="+mj-ea"/>
                <a:cs typeface="+mj-cs"/>
              </a:rPr>
            </a:br>
            <a:endParaRPr lang="en-US" sz="8000" dirty="0">
              <a:solidFill>
                <a:schemeClr val="bg1"/>
              </a:solidFill>
            </a:endParaRPr>
          </a:p>
        </p:txBody>
      </p:sp>
      <p:sp>
        <p:nvSpPr>
          <p:cNvPr id="13" name="Rectangle: Rounded Corners 12">
            <a:extLst>
              <a:ext uri="{FF2B5EF4-FFF2-40B4-BE49-F238E27FC236}">
                <a16:creationId xmlns:a16="http://schemas.microsoft.com/office/drawing/2014/main" id="{B120AA6D-BFFD-A680-37A2-4FDD675E5F76}"/>
              </a:ext>
            </a:extLst>
          </p:cNvPr>
          <p:cNvSpPr/>
          <p:nvPr/>
        </p:nvSpPr>
        <p:spPr>
          <a:xfrm>
            <a:off x="813956" y="1707384"/>
            <a:ext cx="10505210" cy="334128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83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4A90E-266D-CF63-DCCB-A96CAE35BB25}"/>
            </a:ext>
          </a:extLst>
        </p:cNvPr>
        <p:cNvGrpSpPr/>
        <p:nvPr/>
      </p:nvGrpSpPr>
      <p:grpSpPr>
        <a:xfrm>
          <a:off x="0" y="0"/>
          <a:ext cx="0" cy="0"/>
          <a:chOff x="0" y="0"/>
          <a:chExt cx="0" cy="0"/>
        </a:xfrm>
      </p:grpSpPr>
      <p:pic>
        <p:nvPicPr>
          <p:cNvPr id="5" name="Picture 4" descr="A book with a bright light&#10;&#10;AI-generated content may be incorrect.">
            <a:extLst>
              <a:ext uri="{FF2B5EF4-FFF2-40B4-BE49-F238E27FC236}">
                <a16:creationId xmlns:a16="http://schemas.microsoft.com/office/drawing/2014/main" id="{337698EC-9A2F-32BA-CE08-16C9225B3FF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D1609244-51CE-ED07-FDE4-0E77DB3967EA}"/>
              </a:ext>
            </a:extLst>
          </p:cNvPr>
          <p:cNvSpPr/>
          <p:nvPr/>
        </p:nvSpPr>
        <p:spPr>
          <a:xfrm>
            <a:off x="240722" y="690994"/>
            <a:ext cx="11710555" cy="5881256"/>
          </a:xfrm>
          <a:prstGeom prst="roundRect">
            <a:avLst/>
          </a:prstGeom>
          <a:solidFill>
            <a:srgbClr val="FFC000">
              <a:alpha val="58039"/>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schemeClr val="bg1"/>
                </a:solidFill>
                <a:effectLst/>
                <a:uLnTx/>
                <a:uFillTx/>
                <a:latin typeface="Abadi Extra Light" panose="020B0204020104020204" pitchFamily="34" charset="0"/>
              </a:rPr>
              <a:t>Prayer</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schemeClr val="bg1"/>
                </a:solidFill>
                <a:effectLst/>
                <a:uLnTx/>
                <a:uFillTx/>
                <a:latin typeface="Abadi Extra Light" panose="020B0204020104020204" pitchFamily="34" charset="0"/>
              </a:rPr>
              <a:t>Scriptures: </a:t>
            </a:r>
            <a:r>
              <a:rPr kumimoji="0" lang="en-US" sz="3600" b="1" i="0" u="none" strike="noStrike" kern="1200" cap="none" spc="0" normalizeH="0" baseline="0" noProof="0" dirty="0">
                <a:ln>
                  <a:noFill/>
                </a:ln>
                <a:solidFill>
                  <a:schemeClr val="accent1"/>
                </a:solidFill>
                <a:effectLst/>
                <a:uLnTx/>
                <a:uFillTx/>
              </a:rPr>
              <a:t>Genesis 1:26-27</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schemeClr val="bg1"/>
                </a:solidFill>
                <a:effectLst/>
                <a:uLnTx/>
                <a:uFillTx/>
                <a:latin typeface="Abadi Extra Light" panose="020B0204020104020204" pitchFamily="34" charset="0"/>
              </a:rPr>
              <a:t>The Root of Inauthentic Worship - </a:t>
            </a:r>
            <a:r>
              <a:rPr kumimoji="0" lang="en-US" sz="3600" b="1" i="0" u="none" strike="noStrike" kern="1200" cap="none" spc="0" normalizeH="0" baseline="0" noProof="0" dirty="0">
                <a:ln>
                  <a:noFill/>
                </a:ln>
                <a:solidFill>
                  <a:schemeClr val="accent1"/>
                </a:solidFill>
                <a:effectLst/>
                <a:uLnTx/>
                <a:uFillTx/>
              </a:rPr>
              <a:t>Genesis 3:1-3</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schemeClr val="bg1"/>
                </a:solidFill>
                <a:effectLst/>
                <a:uLnTx/>
                <a:uFillTx/>
                <a:latin typeface="Abadi Extra Light" panose="020B0204020104020204" pitchFamily="34" charset="0"/>
              </a:rPr>
              <a:t>The Promise of Authentic Worship – </a:t>
            </a:r>
            <a:r>
              <a:rPr kumimoji="0" lang="en-US" sz="3600" b="1" i="0" u="none" strike="noStrike" kern="1200" cap="none" spc="0" normalizeH="0" baseline="0" noProof="0" dirty="0">
                <a:ln>
                  <a:noFill/>
                </a:ln>
                <a:solidFill>
                  <a:schemeClr val="accent1"/>
                </a:solidFill>
                <a:effectLst/>
                <a:uLnTx/>
                <a:uFillTx/>
              </a:rPr>
              <a:t>Genesis 3:15</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schemeClr val="bg1"/>
                </a:solidFill>
                <a:effectLst/>
                <a:uLnTx/>
                <a:uFillTx/>
                <a:latin typeface="Abadi Extra Light" panose="020B0204020104020204" pitchFamily="34" charset="0"/>
              </a:rPr>
              <a:t>The Root of Authentic Worship – </a:t>
            </a:r>
            <a:r>
              <a:rPr kumimoji="0" lang="en-US" sz="3600" b="1" i="0" u="none" strike="noStrike" kern="1200" cap="none" spc="0" normalizeH="0" baseline="0" noProof="0" dirty="0">
                <a:ln>
                  <a:noFill/>
                </a:ln>
                <a:solidFill>
                  <a:schemeClr val="accent1"/>
                </a:solidFill>
                <a:effectLst/>
                <a:uLnTx/>
                <a:uFillTx/>
              </a:rPr>
              <a:t>Romans 12:1-2</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schemeClr val="bg1"/>
                </a:solidFill>
                <a:effectLst/>
                <a:uLnTx/>
                <a:uFillTx/>
                <a:latin typeface="Abadi Extra Light" panose="020B0204020104020204" pitchFamily="34" charset="0"/>
              </a:rPr>
              <a:t>The Praise of Authentic Worship  - </a:t>
            </a:r>
            <a:r>
              <a:rPr kumimoji="0" lang="en-US" sz="3600" b="1" i="0" u="none" strike="noStrike" kern="1200" cap="none" spc="0" normalizeH="0" baseline="0" noProof="0" dirty="0">
                <a:ln>
                  <a:noFill/>
                </a:ln>
                <a:solidFill>
                  <a:schemeClr val="accent1"/>
                </a:solidFill>
                <a:effectLst/>
                <a:uLnTx/>
                <a:uFillTx/>
              </a:rPr>
              <a:t>Revelations 7:14</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schemeClr val="bg1"/>
                </a:solidFill>
                <a:effectLst/>
                <a:uLnTx/>
                <a:uFillTx/>
                <a:latin typeface="Abadi Extra Light" panose="020B0204020104020204" pitchFamily="34" charset="0"/>
              </a:rPr>
              <a:t>Break into Small Groups</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schemeClr val="bg1"/>
                </a:solidFill>
                <a:effectLst/>
                <a:uLnTx/>
                <a:uFillTx/>
                <a:latin typeface="Abadi Extra Light" panose="020B0204020104020204" pitchFamily="34" charset="0"/>
              </a:rPr>
              <a:t>Questions and Answers</a:t>
            </a:r>
          </a:p>
        </p:txBody>
      </p:sp>
    </p:spTree>
    <p:extLst>
      <p:ext uri="{BB962C8B-B14F-4D97-AF65-F5344CB8AC3E}">
        <p14:creationId xmlns:p14="http://schemas.microsoft.com/office/powerpoint/2010/main" val="3754568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30B02-705B-BC95-5482-B86615EFDA21}"/>
            </a:ext>
          </a:extLst>
        </p:cNvPr>
        <p:cNvGrpSpPr/>
        <p:nvPr/>
      </p:nvGrpSpPr>
      <p:grpSpPr>
        <a:xfrm>
          <a:off x="0" y="0"/>
          <a:ext cx="0" cy="0"/>
          <a:chOff x="0" y="0"/>
          <a:chExt cx="0" cy="0"/>
        </a:xfrm>
      </p:grpSpPr>
      <p:pic>
        <p:nvPicPr>
          <p:cNvPr id="7" name="Picture 6" descr="A red and yellow background&#10;&#10;AI-generated content may be incorrect.">
            <a:extLst>
              <a:ext uri="{FF2B5EF4-FFF2-40B4-BE49-F238E27FC236}">
                <a16:creationId xmlns:a16="http://schemas.microsoft.com/office/drawing/2014/main" id="{D37AFD00-8DEB-BCF7-D8DF-E68A7E9B2E5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A093BFA6-C379-DF6A-8171-7CD24B564D37}"/>
              </a:ext>
            </a:extLst>
          </p:cNvPr>
          <p:cNvSpPr/>
          <p:nvPr/>
        </p:nvSpPr>
        <p:spPr>
          <a:xfrm>
            <a:off x="6218959" y="519546"/>
            <a:ext cx="5703744" cy="5569526"/>
          </a:xfrm>
          <a:prstGeom prst="roundRect">
            <a:avLst>
              <a:gd name="adj" fmla="val 10928"/>
            </a:avLst>
          </a:prstGeom>
          <a:solidFill>
            <a:srgbClr val="54580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“And God said, Let us make man in our image, after our likeness: and let them have dominion over the fish of the sea, and over the fowl of the air, and over the cattle, and over all the earth, and over every creeping thing that </a:t>
            </a:r>
            <a:r>
              <a:rPr kumimoji="0" lang="en-US" sz="2800" b="1" i="0" u="none" strike="noStrike" kern="1200" cap="none" spc="0" normalizeH="0" baseline="0" noProof="0" dirty="0" err="1">
                <a:ln>
                  <a:noFill/>
                </a:ln>
                <a:solidFill>
                  <a:prstClr val="white"/>
                </a:solidFill>
                <a:effectLst/>
                <a:uLnTx/>
                <a:uFillTx/>
                <a:latin typeface="Abadi Extra Light" panose="020B0204020104020204" pitchFamily="34" charset="0"/>
                <a:ea typeface="+mn-ea"/>
                <a:cs typeface="+mn-cs"/>
              </a:rPr>
              <a:t>creepeth</a:t>
            </a:r>
            <a:r>
              <a:rPr kumimoji="0" lang="en-US" sz="28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upon the earth. So God created man in his own image, in the image of God created he him; male and female created he them.”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ea typeface="+mn-ea"/>
                <a:cs typeface="+mn-cs"/>
              </a:rPr>
              <a:t>-Genesis 1:26-27</a:t>
            </a:r>
            <a:endParaRPr lang="en-US" sz="2800" dirty="0">
              <a:solidFill>
                <a:srgbClr val="FFFF00"/>
              </a:solidFill>
            </a:endParaRPr>
          </a:p>
        </p:txBody>
      </p:sp>
      <p:sp>
        <p:nvSpPr>
          <p:cNvPr id="15" name="TextBox 14">
            <a:extLst>
              <a:ext uri="{FF2B5EF4-FFF2-40B4-BE49-F238E27FC236}">
                <a16:creationId xmlns:a16="http://schemas.microsoft.com/office/drawing/2014/main" id="{D378C0B0-3896-B02E-F4A5-88F00F4675DD}"/>
              </a:ext>
            </a:extLst>
          </p:cNvPr>
          <p:cNvSpPr txBox="1"/>
          <p:nvPr/>
        </p:nvSpPr>
        <p:spPr>
          <a:xfrm>
            <a:off x="269297" y="2072987"/>
            <a:ext cx="3990976" cy="3046988"/>
          </a:xfrm>
          <a:prstGeom prst="rect">
            <a:avLst/>
          </a:prstGeom>
          <a:noFill/>
        </p:spPr>
        <p:txBody>
          <a:bodyPr wrap="square">
            <a:spAutoFit/>
          </a:bodyPr>
          <a:lstStyle/>
          <a:p>
            <a:pPr algn="ctr"/>
            <a:r>
              <a:rPr lang="en-US" sz="9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Word </a:t>
            </a:r>
          </a:p>
        </p:txBody>
      </p:sp>
      <p:cxnSp>
        <p:nvCxnSpPr>
          <p:cNvPr id="17" name="Straight Connector 16">
            <a:extLst>
              <a:ext uri="{FF2B5EF4-FFF2-40B4-BE49-F238E27FC236}">
                <a16:creationId xmlns:a16="http://schemas.microsoft.com/office/drawing/2014/main" id="{6B0F70E8-78BB-B0A0-6FB1-F2EEF8AACC3C}"/>
              </a:ext>
            </a:extLst>
          </p:cNvPr>
          <p:cNvCxnSpPr>
            <a:cxnSpLocks/>
          </p:cNvCxnSpPr>
          <p:nvPr/>
        </p:nvCxnSpPr>
        <p:spPr>
          <a:xfrm>
            <a:off x="5174673" y="722168"/>
            <a:ext cx="0" cy="5164282"/>
          </a:xfrm>
          <a:prstGeom prst="line">
            <a:avLst/>
          </a:prstGeom>
          <a:ln w="57150">
            <a:solidFill>
              <a:srgbClr val="0C540E"/>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3102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446FE-B87A-FE30-37E4-1EDB536A4A91}"/>
            </a:ext>
          </a:extLst>
        </p:cNvPr>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3E5B5FE0-EF65-5A07-EA98-83D87308807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921F275F-C5C3-25D8-BEB7-326E1255F9E5}"/>
              </a:ext>
            </a:extLst>
          </p:cNvPr>
          <p:cNvSpPr/>
          <p:nvPr/>
        </p:nvSpPr>
        <p:spPr>
          <a:xfrm>
            <a:off x="135082" y="477982"/>
            <a:ext cx="11886334" cy="5852679"/>
          </a:xfrm>
          <a:prstGeom prst="roundRect">
            <a:avLst/>
          </a:prstGeom>
          <a:solidFill>
            <a:schemeClr val="accent2">
              <a:alpha val="81176"/>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2800" b="1" i="0" u="none" strike="noStrike" kern="1200" cap="none" spc="0" normalizeH="0" baseline="0" noProof="0" dirty="0">
                <a:ln>
                  <a:noFill/>
                </a:ln>
                <a:solidFill>
                  <a:prstClr val="white"/>
                </a:solidFill>
                <a:effectLst/>
                <a:uLnTx/>
                <a:uFillTx/>
                <a:latin typeface="Abadi Extra Light" panose="020B0204020104020204" pitchFamily="34" charset="0"/>
              </a:rPr>
              <a:t>“And I will put enmity between you and the woman, and between your offspring and hers; he will crush your head, and you will strike his heel.”</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dirty="0">
                <a:solidFill>
                  <a:schemeClr val="accent1"/>
                </a:solidFill>
                <a:latin typeface="Abadi Extra Light" panose="020B0204020104020204" pitchFamily="34" charset="0"/>
              </a:rPr>
              <a:t>-</a:t>
            </a:r>
            <a:r>
              <a:rPr lang="en-US" sz="2800" b="1" dirty="0">
                <a:solidFill>
                  <a:schemeClr val="accent1"/>
                </a:solidFill>
              </a:rPr>
              <a:t>Genesis 3:15</a:t>
            </a:r>
            <a:endParaRPr kumimoji="0" lang="en-US" sz="2800" b="1" i="0" strike="noStrike" kern="1200" cap="none" spc="0" normalizeH="0" baseline="0" noProof="0" dirty="0">
              <a:ln>
                <a:noFill/>
              </a:ln>
              <a:solidFill>
                <a:schemeClr val="accent1"/>
              </a:solidFill>
              <a:effectLst/>
              <a:uLnTx/>
              <a:uFillTx/>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strike="noStrike" kern="1200" cap="none" spc="0" normalizeH="0" baseline="0" noProof="0" dirty="0">
              <a:ln>
                <a:noFill/>
              </a:ln>
              <a:solidFill>
                <a:prstClr val="white"/>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badi Extra Light" panose="020B0204020104020204" pitchFamily="34" charset="0"/>
              </a:rPr>
              <a:t>God's final curse to the serpent was that the offspring of the woman will crush or bruise Satan's head, and Satan would strike or bruise his heel.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dirty="0">
                <a:ln>
                  <a:noFill/>
                </a:ln>
                <a:solidFill>
                  <a:prstClr val="white"/>
                </a:solidFill>
                <a:effectLst/>
                <a:uLnTx/>
                <a:uFillTx/>
                <a:latin typeface="+mj-lt"/>
              </a:rPr>
              <a:t>Many Bible Scholars see this as a reference to Christ, the Son of God, and the </a:t>
            </a:r>
            <a:r>
              <a:rPr kumimoji="0" lang="en-US" sz="2800" b="1" i="1" u="none" strike="noStrike" kern="1200" cap="none" spc="0" normalizeH="0" baseline="0" noProof="0" dirty="0">
                <a:ln>
                  <a:noFill/>
                </a:ln>
                <a:solidFill>
                  <a:schemeClr val="accent1"/>
                </a:solidFill>
                <a:effectLst/>
                <a:uLnTx/>
                <a:uFillTx/>
                <a:latin typeface="+mj-lt"/>
              </a:rPr>
              <a:t>ultimate</a:t>
            </a:r>
            <a:r>
              <a:rPr kumimoji="0" lang="en-US" sz="2800" b="1" i="1" u="none" strike="noStrike" kern="1200" cap="none" spc="0" normalizeH="0" baseline="0" noProof="0" dirty="0">
                <a:ln>
                  <a:noFill/>
                </a:ln>
                <a:solidFill>
                  <a:prstClr val="white"/>
                </a:solidFill>
                <a:effectLst/>
                <a:uLnTx/>
                <a:uFillTx/>
                <a:latin typeface="+mj-lt"/>
              </a:rPr>
              <a:t> member of Eve's offspring. Satan would damage Christ, but Christ would have the ultimate </a:t>
            </a:r>
            <a:r>
              <a:rPr kumimoji="0" lang="en-US" sz="2800" b="1" i="1" u="none" strike="noStrike" kern="1200" cap="none" spc="0" normalizeH="0" baseline="0" noProof="0" dirty="0">
                <a:ln>
                  <a:noFill/>
                </a:ln>
                <a:solidFill>
                  <a:schemeClr val="accent1"/>
                </a:solidFill>
                <a:effectLst/>
                <a:uLnTx/>
                <a:uFillTx/>
                <a:latin typeface="+mj-lt"/>
              </a:rPr>
              <a:t>victory</a:t>
            </a:r>
            <a:r>
              <a:rPr kumimoji="0" lang="en-US" sz="2800" b="1" i="1" u="none" strike="noStrike" kern="1200" cap="none" spc="0" normalizeH="0" baseline="0" noProof="0" dirty="0">
                <a:ln>
                  <a:noFill/>
                </a:ln>
                <a:solidFill>
                  <a:prstClr val="white"/>
                </a:solidFill>
                <a:effectLst/>
                <a:uLnTx/>
                <a:uFillTx/>
                <a:latin typeface="+mj-lt"/>
              </a:rPr>
              <a:t> on behalf of humanity. Those in Christ will celebrate the victory with Him for </a:t>
            </a:r>
            <a:r>
              <a:rPr kumimoji="0" lang="en-US" sz="2800" b="1" i="1" u="none" strike="noStrike" kern="1200" cap="none" spc="0" normalizeH="0" baseline="0" noProof="0" dirty="0">
                <a:ln>
                  <a:noFill/>
                </a:ln>
                <a:solidFill>
                  <a:schemeClr val="accent1"/>
                </a:solidFill>
                <a:effectLst/>
                <a:uLnTx/>
                <a:uFillTx/>
                <a:latin typeface="+mj-lt"/>
              </a:rPr>
              <a:t>eternity</a:t>
            </a:r>
            <a:r>
              <a:rPr kumimoji="0" lang="en-US" sz="2800" b="1" i="1" u="none" strike="noStrike" kern="1200" cap="none" spc="0" normalizeH="0" baseline="0" noProof="0" dirty="0">
                <a:ln>
                  <a:noFill/>
                </a:ln>
                <a:solidFill>
                  <a:prstClr val="white"/>
                </a:solidFill>
                <a:effectLst/>
                <a:uLnTx/>
                <a:uFillTx/>
                <a:latin typeface="+mj-lt"/>
              </a:rPr>
              <a:t>.</a:t>
            </a:r>
          </a:p>
        </p:txBody>
      </p:sp>
      <p:cxnSp>
        <p:nvCxnSpPr>
          <p:cNvPr id="12" name="Straight Connector 11">
            <a:extLst>
              <a:ext uri="{FF2B5EF4-FFF2-40B4-BE49-F238E27FC236}">
                <a16:creationId xmlns:a16="http://schemas.microsoft.com/office/drawing/2014/main" id="{719B7255-8077-3D98-9E9B-A1709440C10C}"/>
              </a:ext>
            </a:extLst>
          </p:cNvPr>
          <p:cNvCxnSpPr>
            <a:cxnSpLocks/>
          </p:cNvCxnSpPr>
          <p:nvPr/>
        </p:nvCxnSpPr>
        <p:spPr>
          <a:xfrm>
            <a:off x="2753591" y="2353540"/>
            <a:ext cx="6457950" cy="0"/>
          </a:xfrm>
          <a:prstGeom prst="line">
            <a:avLst/>
          </a:prstGeom>
          <a:ln w="762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26221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D4734-E3E3-A7D7-8172-772A522C202A}"/>
            </a:ext>
          </a:extLst>
        </p:cNvPr>
        <p:cNvGrpSpPr/>
        <p:nvPr/>
      </p:nvGrpSpPr>
      <p:grpSpPr>
        <a:xfrm>
          <a:off x="0" y="0"/>
          <a:ext cx="0" cy="0"/>
          <a:chOff x="0" y="0"/>
          <a:chExt cx="0" cy="0"/>
        </a:xfrm>
      </p:grpSpPr>
      <p:pic>
        <p:nvPicPr>
          <p:cNvPr id="3" name="Picture 2" descr="A colorful background with text&#10;&#10;AI-generated content may be incorrect.">
            <a:extLst>
              <a:ext uri="{FF2B5EF4-FFF2-40B4-BE49-F238E27FC236}">
                <a16:creationId xmlns:a16="http://schemas.microsoft.com/office/drawing/2014/main" id="{4EE280E0-5746-0E89-4478-187BAD2DF2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2AA84"/>
          </a:solidFill>
        </p:spPr>
      </p:pic>
      <p:sp>
        <p:nvSpPr>
          <p:cNvPr id="6" name="Rectangle: Top Corners Rounded 5">
            <a:extLst>
              <a:ext uri="{FF2B5EF4-FFF2-40B4-BE49-F238E27FC236}">
                <a16:creationId xmlns:a16="http://schemas.microsoft.com/office/drawing/2014/main" id="{6D931CA5-CEA3-C0F3-A5B0-0EC4A4354E3C}"/>
              </a:ext>
            </a:extLst>
          </p:cNvPr>
          <p:cNvSpPr/>
          <p:nvPr/>
        </p:nvSpPr>
        <p:spPr>
          <a:xfrm>
            <a:off x="1409786" y="1742395"/>
            <a:ext cx="9684327" cy="2925041"/>
          </a:xfrm>
          <a:prstGeom prst="round2SameRect">
            <a:avLst>
              <a:gd name="adj1" fmla="val 11101"/>
              <a:gd name="adj2" fmla="val 7119"/>
            </a:avLst>
          </a:prstGeom>
          <a:solidFill>
            <a:srgbClr val="794609"/>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3BC8FD1-56FC-E959-F91E-D810592C494F}"/>
              </a:ext>
            </a:extLst>
          </p:cNvPr>
          <p:cNvSpPr txBox="1"/>
          <p:nvPr/>
        </p:nvSpPr>
        <p:spPr>
          <a:xfrm>
            <a:off x="1183783" y="2066960"/>
            <a:ext cx="10136332" cy="2123658"/>
          </a:xfrm>
          <a:prstGeom prst="rect">
            <a:avLst/>
          </a:prstGeom>
          <a:noFill/>
        </p:spPr>
        <p:txBody>
          <a:bodyPr wrap="square">
            <a:spAutoFit/>
          </a:bodyPr>
          <a:lstStyle/>
          <a:p>
            <a:pPr algn="ct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The Root of </a:t>
            </a:r>
          </a:p>
          <a:p>
            <a:pPr algn="ct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Inauthentic  Worship!</a:t>
            </a:r>
            <a:endPar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3003726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yellow background&#10;&#10;AI-generated content may be incorrect.">
            <a:extLst>
              <a:ext uri="{FF2B5EF4-FFF2-40B4-BE49-F238E27FC236}">
                <a16:creationId xmlns:a16="http://schemas.microsoft.com/office/drawing/2014/main" id="{A3EF8882-526B-55C5-AF51-F026D5BAF61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2F0BB08-95F4-53ED-6512-29DDE832C1EC}"/>
              </a:ext>
            </a:extLst>
          </p:cNvPr>
          <p:cNvSpPr/>
          <p:nvPr/>
        </p:nvSpPr>
        <p:spPr>
          <a:xfrm>
            <a:off x="92026" y="543208"/>
            <a:ext cx="12007947" cy="5995022"/>
          </a:xfrm>
          <a:prstGeom prst="rect">
            <a:avLst/>
          </a:prstGeom>
          <a:solidFill>
            <a:srgbClr val="80350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A8EB72F-01FB-9FC9-BBA4-0267A1EF7454}"/>
              </a:ext>
            </a:extLst>
          </p:cNvPr>
          <p:cNvSpPr txBox="1"/>
          <p:nvPr/>
        </p:nvSpPr>
        <p:spPr>
          <a:xfrm>
            <a:off x="0" y="703191"/>
            <a:ext cx="12192001" cy="561160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rPr>
              <a:t>The fall of man was caused by Adam’s sin. Sin is any human </a:t>
            </a:r>
            <a:r>
              <a:rPr kumimoji="0" lang="en-US" sz="3200" b="0" i="0" u="none" strike="noStrike" kern="1200" cap="none" spc="0" normalizeH="0" baseline="0" noProof="0" dirty="0">
                <a:ln>
                  <a:noFill/>
                </a:ln>
                <a:solidFill>
                  <a:schemeClr val="accent3">
                    <a:lumMod val="60000"/>
                    <a:lumOff val="40000"/>
                  </a:schemeClr>
                </a:solidFill>
                <a:effectLst/>
                <a:uLnTx/>
                <a:uFillTx/>
                <a:latin typeface="Aptos" panose="02110004020202020204"/>
                <a:ea typeface="+mn-ea"/>
                <a:cs typeface="+mn-cs"/>
              </a:rPr>
              <a:t>behavior</a:t>
            </a:r>
            <a:r>
              <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rPr>
              <a:t>, </a:t>
            </a:r>
            <a:r>
              <a:rPr lang="en-US" sz="3200" dirty="0">
                <a:solidFill>
                  <a:schemeClr val="accent3">
                    <a:lumMod val="60000"/>
                    <a:lumOff val="40000"/>
                  </a:schemeClr>
                </a:solidFill>
                <a:latin typeface="Aptos" panose="02110004020202020204"/>
              </a:rPr>
              <a:t>thought</a:t>
            </a:r>
            <a:r>
              <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rPr>
              <a:t>, or </a:t>
            </a:r>
            <a:r>
              <a:rPr lang="en-US" sz="3200" dirty="0">
                <a:solidFill>
                  <a:schemeClr val="accent3">
                    <a:lumMod val="60000"/>
                    <a:lumOff val="40000"/>
                  </a:schemeClr>
                </a:solidFill>
                <a:latin typeface="Aptos" panose="02110004020202020204"/>
              </a:rPr>
              <a:t>words</a:t>
            </a:r>
            <a:r>
              <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rPr>
              <a:t> that </a:t>
            </a:r>
            <a:r>
              <a:rPr lang="en-US" sz="3200" dirty="0">
                <a:solidFill>
                  <a:schemeClr val="bg1"/>
                </a:solidFill>
                <a:latin typeface="Aptos" panose="02110004020202020204"/>
              </a:rPr>
              <a:t>are</a:t>
            </a:r>
            <a:r>
              <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rPr>
              <a:t> contrary to the perfection of God.</a:t>
            </a:r>
          </a:p>
          <a:p>
            <a:pPr marL="457200" marR="0" lvl="0" indent="-4572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200" b="1" i="0" u="sng" strike="noStrike" kern="1200" cap="none" spc="0" normalizeH="0" baseline="0" noProof="0" dirty="0">
                <a:ln>
                  <a:noFill/>
                </a:ln>
                <a:solidFill>
                  <a:srgbClr val="FFFF00"/>
                </a:solidFill>
                <a:effectLst/>
                <a:uLnTx/>
                <a:uFillTx/>
                <a:latin typeface="Aptos" panose="02110004020202020204"/>
                <a:ea typeface="+mn-ea"/>
                <a:cs typeface="+mn-cs"/>
              </a:rPr>
              <a:t>Genesis 2:16-17</a:t>
            </a:r>
            <a:r>
              <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rPr>
              <a:t>: God commands Adam and Eve not to eat from the tree of the knowledge of good and evil.</a:t>
            </a:r>
          </a:p>
          <a:p>
            <a:pPr marR="0" lvl="0" algn="ctr" defTabSz="914400" rtl="0" eaLnBrk="1" fontAlgn="auto" latinLnBrk="0" hangingPunct="1">
              <a:lnSpc>
                <a:spcPct val="90000"/>
              </a:lnSpc>
              <a:spcBef>
                <a:spcPts val="1000"/>
              </a:spcBef>
              <a:spcAft>
                <a:spcPts val="0"/>
              </a:spcAft>
              <a:buClrTx/>
              <a:buSzTx/>
              <a:tabLst/>
              <a:defRPr/>
            </a:pPr>
            <a:endPar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457200" marR="0" lvl="0" indent="-4572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200" b="1" i="0" u="sng" strike="noStrike" kern="1200" cap="none" spc="0" normalizeH="0" baseline="0" noProof="0" dirty="0">
                <a:ln>
                  <a:noFill/>
                </a:ln>
                <a:solidFill>
                  <a:srgbClr val="FFFF00"/>
                </a:solidFill>
                <a:effectLst/>
                <a:uLnTx/>
                <a:uFillTx/>
                <a:latin typeface="Aptos" panose="02110004020202020204"/>
                <a:ea typeface="+mn-ea"/>
                <a:cs typeface="+mn-cs"/>
              </a:rPr>
              <a:t>Genesis 3:1-3</a:t>
            </a:r>
            <a:r>
              <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rPr>
              <a:t>: The serpent deceives Eve, leading her to eat from the forbidden tree.</a:t>
            </a:r>
          </a:p>
          <a:p>
            <a:pPr marR="0" lvl="0" algn="ctr" defTabSz="914400" rtl="0" eaLnBrk="1" fontAlgn="auto" latinLnBrk="0" hangingPunct="1">
              <a:lnSpc>
                <a:spcPct val="90000"/>
              </a:lnSpc>
              <a:spcBef>
                <a:spcPts val="1000"/>
              </a:spcBef>
              <a:spcAft>
                <a:spcPts val="0"/>
              </a:spcAft>
              <a:buClrTx/>
              <a:buSzTx/>
              <a:tabLst/>
              <a:defRPr/>
            </a:pPr>
            <a:endPar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457200" marR="0" lvl="0" indent="-4572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200" b="1" i="0" u="sng" strike="noStrike" kern="1200" cap="none" spc="0" normalizeH="0" baseline="0" noProof="0" dirty="0">
                <a:ln>
                  <a:noFill/>
                </a:ln>
                <a:solidFill>
                  <a:srgbClr val="FFFF00"/>
                </a:solidFill>
                <a:effectLst/>
                <a:uLnTx/>
                <a:uFillTx/>
                <a:latin typeface="Aptos" panose="02110004020202020204"/>
                <a:ea typeface="+mn-ea"/>
                <a:cs typeface="+mn-cs"/>
              </a:rPr>
              <a:t>Genesis 3:8-9</a:t>
            </a:r>
            <a:r>
              <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rPr>
              <a:t>: Adam and Eve hear God's voice and hide from Him after their sin.</a:t>
            </a:r>
          </a:p>
        </p:txBody>
      </p:sp>
    </p:spTree>
    <p:extLst>
      <p:ext uri="{BB962C8B-B14F-4D97-AF65-F5344CB8AC3E}">
        <p14:creationId xmlns:p14="http://schemas.microsoft.com/office/powerpoint/2010/main" val="1224761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A6486-8163-8A3B-163E-4EEC98259F89}"/>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D733BDFE-18E6-8D93-1D5F-18A5B43737A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07EA1E8-D890-9974-2BEB-E10438CE4978}"/>
              </a:ext>
            </a:extLst>
          </p:cNvPr>
          <p:cNvSpPr txBox="1">
            <a:spLocks/>
          </p:cNvSpPr>
          <p:nvPr/>
        </p:nvSpPr>
        <p:spPr>
          <a:xfrm>
            <a:off x="77932" y="489226"/>
            <a:ext cx="12114068" cy="610744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dirty="0">
                <a:solidFill>
                  <a:prstClr val="white"/>
                </a:solidFill>
                <a:latin typeface="Aptos" panose="02110004020202020204"/>
              </a:rPr>
              <a:t>H</a:t>
            </a:r>
            <a:r>
              <a:rPr kumimoji="0" lang="en-US" sz="3600" b="0" i="0" u="none" strike="noStrike" kern="1200" cap="none" spc="0" normalizeH="0" baseline="0" noProof="0" dirty="0" err="1">
                <a:ln>
                  <a:noFill/>
                </a:ln>
                <a:solidFill>
                  <a:prstClr val="white"/>
                </a:solidFill>
                <a:effectLst/>
                <a:uLnTx/>
                <a:uFillTx/>
                <a:latin typeface="Aptos" panose="02110004020202020204"/>
                <a:ea typeface="+mn-ea"/>
                <a:cs typeface="+mn-cs"/>
              </a:rPr>
              <a:t>uman</a:t>
            </a:r>
            <a:r>
              <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rPr>
              <a:t> kind stopped worshipping God and instead shifted their affection to:</a:t>
            </a:r>
            <a:endParaRPr lang="en-US" sz="3600" dirty="0">
              <a:solidFill>
                <a:prstClr val="white"/>
              </a:solidFill>
              <a:latin typeface="Aptos" panose="0211000402020202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rPr>
              <a:t> </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Pride</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Greed</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Wrath</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Lust</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Envy</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Gluttony</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Sloth</a:t>
            </a:r>
          </a:p>
        </p:txBody>
      </p:sp>
    </p:spTree>
    <p:extLst>
      <p:ext uri="{BB962C8B-B14F-4D97-AF65-F5344CB8AC3E}">
        <p14:creationId xmlns:p14="http://schemas.microsoft.com/office/powerpoint/2010/main" val="247095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3DE7E-D67A-B6C2-6E6C-30E9940712CA}"/>
            </a:ext>
          </a:extLst>
        </p:cNvPr>
        <p:cNvGrpSpPr/>
        <p:nvPr/>
      </p:nvGrpSpPr>
      <p:grpSpPr>
        <a:xfrm>
          <a:off x="0" y="0"/>
          <a:ext cx="0" cy="0"/>
          <a:chOff x="0" y="0"/>
          <a:chExt cx="0" cy="0"/>
        </a:xfrm>
      </p:grpSpPr>
      <p:pic>
        <p:nvPicPr>
          <p:cNvPr id="7" name="Picture 6" descr="A red and yellow background&#10;&#10;AI-generated content may be incorrect.">
            <a:extLst>
              <a:ext uri="{FF2B5EF4-FFF2-40B4-BE49-F238E27FC236}">
                <a16:creationId xmlns:a16="http://schemas.microsoft.com/office/drawing/2014/main" id="{0D18206F-5169-641B-55D1-0493435BAAD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7E0DA0D8-5DEB-E7B2-F12E-785F84807ADD}"/>
              </a:ext>
            </a:extLst>
          </p:cNvPr>
          <p:cNvSpPr/>
          <p:nvPr/>
        </p:nvSpPr>
        <p:spPr>
          <a:xfrm>
            <a:off x="6446068" y="180863"/>
            <a:ext cx="5667464" cy="6246891"/>
          </a:xfrm>
          <a:prstGeom prst="roundRect">
            <a:avLst>
              <a:gd name="adj" fmla="val 10928"/>
            </a:avLst>
          </a:prstGeom>
          <a:solidFill>
            <a:srgbClr val="54580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457200" algn="ctr">
              <a:lnSpc>
                <a:spcPct val="90000"/>
              </a:lnSpc>
              <a:spcBef>
                <a:spcPts val="1000"/>
              </a:spcBef>
              <a:buFont typeface="Arial" panose="020B0604020202020204" pitchFamily="34" charset="0"/>
              <a:buChar char="•"/>
              <a:defRPr/>
            </a:pPr>
            <a:r>
              <a:rPr lang="en-US" sz="2800" dirty="0">
                <a:solidFill>
                  <a:prstClr val="white"/>
                </a:solidFill>
              </a:rPr>
              <a:t>Their sin had brought upon them the judgment of God, and the only just punishment for such high treason is eternal death (Romans 6:23). </a:t>
            </a:r>
          </a:p>
          <a:p>
            <a:pPr marL="457200" lvl="0" indent="-457200" algn="ctr">
              <a:lnSpc>
                <a:spcPct val="90000"/>
              </a:lnSpc>
              <a:spcBef>
                <a:spcPts val="1000"/>
              </a:spcBef>
              <a:buFont typeface="Arial" panose="020B0604020202020204" pitchFamily="34" charset="0"/>
              <a:buChar char="•"/>
              <a:defRPr/>
            </a:pPr>
            <a:endParaRPr lang="en-US" sz="2800" dirty="0">
              <a:solidFill>
                <a:prstClr val="white"/>
              </a:solidFill>
            </a:endParaRPr>
          </a:p>
          <a:p>
            <a:pPr marL="457200" lvl="0" indent="-457200" algn="ctr">
              <a:lnSpc>
                <a:spcPct val="90000"/>
              </a:lnSpc>
              <a:spcBef>
                <a:spcPts val="1000"/>
              </a:spcBef>
              <a:buFont typeface="Arial" panose="020B0604020202020204" pitchFamily="34" charset="0"/>
              <a:buChar char="•"/>
              <a:defRPr/>
            </a:pPr>
            <a:r>
              <a:rPr lang="en-US" sz="2800" dirty="0">
                <a:solidFill>
                  <a:prstClr val="white"/>
                </a:solidFill>
              </a:rPr>
              <a:t>But God, put into play a system by which human beings could find pardon for sin. God killed an animal and made garments for the man and woman to cover the nakedness that now brought them shame. (Genesis 3:21). </a:t>
            </a:r>
          </a:p>
        </p:txBody>
      </p:sp>
      <p:sp>
        <p:nvSpPr>
          <p:cNvPr id="15" name="TextBox 14">
            <a:extLst>
              <a:ext uri="{FF2B5EF4-FFF2-40B4-BE49-F238E27FC236}">
                <a16:creationId xmlns:a16="http://schemas.microsoft.com/office/drawing/2014/main" id="{32D089B6-A52B-6F00-5E84-640EEABA53B9}"/>
              </a:ext>
            </a:extLst>
          </p:cNvPr>
          <p:cNvSpPr txBox="1"/>
          <p:nvPr/>
        </p:nvSpPr>
        <p:spPr>
          <a:xfrm>
            <a:off x="335684" y="1561159"/>
            <a:ext cx="4760521" cy="4093428"/>
          </a:xfrm>
          <a:prstGeom prst="rect">
            <a:avLst/>
          </a:prstGeom>
          <a:noFill/>
        </p:spPr>
        <p:txBody>
          <a:bodyPr wrap="square">
            <a:spAutoFit/>
          </a:bodyPr>
          <a:lstStyle/>
          <a:p>
            <a:pPr algn="ctr"/>
            <a:r>
              <a:rPr lang="en-US" sz="65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Root of </a:t>
            </a:r>
          </a:p>
          <a:p>
            <a:pPr algn="ctr"/>
            <a:r>
              <a:rPr lang="en-US" sz="65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Inauthentic  Worship!</a:t>
            </a:r>
          </a:p>
        </p:txBody>
      </p:sp>
      <p:cxnSp>
        <p:nvCxnSpPr>
          <p:cNvPr id="17" name="Straight Connector 16">
            <a:extLst>
              <a:ext uri="{FF2B5EF4-FFF2-40B4-BE49-F238E27FC236}">
                <a16:creationId xmlns:a16="http://schemas.microsoft.com/office/drawing/2014/main" id="{7C23C657-F3EA-FF85-6270-2F7F8F1E4956}"/>
              </a:ext>
            </a:extLst>
          </p:cNvPr>
          <p:cNvCxnSpPr>
            <a:cxnSpLocks/>
          </p:cNvCxnSpPr>
          <p:nvPr/>
        </p:nvCxnSpPr>
        <p:spPr>
          <a:xfrm>
            <a:off x="5174673" y="722168"/>
            <a:ext cx="0" cy="5164282"/>
          </a:xfrm>
          <a:prstGeom prst="line">
            <a:avLst/>
          </a:prstGeom>
          <a:ln w="57150">
            <a:solidFill>
              <a:srgbClr val="0C540E"/>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1413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1607</TotalTime>
  <Words>1154</Words>
  <Application>Microsoft Office PowerPoint</Application>
  <PresentationFormat>Widescreen</PresentationFormat>
  <Paragraphs>80</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Abadi Extra Light</vt:lpstr>
      <vt:lpstr>ADLaM Display</vt:lpstr>
      <vt:lpstr>Amasis MT Pro Light</vt:lpstr>
      <vt:lpstr>Aptos</vt:lpstr>
      <vt:lpstr>Aptos Display</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2</cp:revision>
  <dcterms:created xsi:type="dcterms:W3CDTF">2025-07-29T17:25:27Z</dcterms:created>
  <dcterms:modified xsi:type="dcterms:W3CDTF">2025-07-30T20:40:47Z</dcterms:modified>
</cp:coreProperties>
</file>