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8" r:id="rId8"/>
    <p:sldId id="262" r:id="rId9"/>
    <p:sldId id="269" r:id="rId10"/>
    <p:sldId id="270" r:id="rId11"/>
    <p:sldId id="271" r:id="rId12"/>
    <p:sldId id="272" r:id="rId13"/>
    <p:sldId id="274" r:id="rId14"/>
    <p:sldId id="275" r:id="rId15"/>
    <p:sldId id="26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5799C-AC0D-4806-9073-C54D554A6FE3}" v="26" dt="2025-07-08T15:53:43.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7/9/2025</a:t>
            </a:fld>
            <a:endParaRPr lang="en-US"/>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7/9/2025</a:t>
            </a:fld>
            <a:endParaRPr lang="en-US"/>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text on a red background&#10;&#10;AI-generated content may be incorrect.">
            <a:extLst>
              <a:ext uri="{FF2B5EF4-FFF2-40B4-BE49-F238E27FC236}">
                <a16:creationId xmlns:a16="http://schemas.microsoft.com/office/drawing/2014/main" id="{6EF09F57-4FDB-ADDB-9767-1F60A06D1D4B}"/>
              </a:ext>
            </a:extLst>
          </p:cNvPr>
          <p:cNvPicPr>
            <a:picLocks noChangeAspect="1"/>
          </p:cNvPicPr>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DAED-FEA0-DB96-5300-3D64CF50C80E}"/>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6B2BBFC9-351E-74D7-59C0-F27C1D25A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6ABFA32-348F-D477-BDC9-A82CDD3355D5}"/>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52CB4E-F6F1-72CB-994B-CDE5B3AEE1B5}"/>
              </a:ext>
            </a:extLst>
          </p:cNvPr>
          <p:cNvSpPr txBox="1"/>
          <p:nvPr/>
        </p:nvSpPr>
        <p:spPr>
          <a:xfrm>
            <a:off x="199160" y="1106632"/>
            <a:ext cx="11871614" cy="5293757"/>
          </a:xfrm>
          <a:prstGeom prst="rect">
            <a:avLst/>
          </a:prstGeom>
          <a:noFill/>
        </p:spPr>
        <p:txBody>
          <a:bodyPr wrap="square" rtlCol="0">
            <a:spAutoFit/>
          </a:bodyPr>
          <a:lstStyle/>
          <a:p>
            <a:pPr algn="ctr" fontAlgn="base"/>
            <a:r>
              <a:rPr lang="en-US" sz="3200" dirty="0">
                <a:solidFill>
                  <a:schemeClr val="bg1"/>
                </a:solidFill>
              </a:rPr>
              <a:t>Authentic worship </a:t>
            </a:r>
            <a:r>
              <a:rPr lang="en-US" sz="3200" b="1" dirty="0">
                <a:solidFill>
                  <a:srgbClr val="FFFF00"/>
                </a:solidFill>
              </a:rPr>
              <a:t>requires</a:t>
            </a:r>
            <a:r>
              <a:rPr lang="en-US" sz="3200" dirty="0">
                <a:solidFill>
                  <a:schemeClr val="bg1"/>
                </a:solidFill>
              </a:rPr>
              <a:t> a mind centered on God and renewed by truth. Paul exhorts us to “present your bodies as a living sacrifice, holy and acceptable to God”, which is your </a:t>
            </a:r>
            <a:r>
              <a:rPr lang="en-US" sz="3200" b="1" dirty="0">
                <a:solidFill>
                  <a:srgbClr val="FFFF00"/>
                </a:solidFill>
              </a:rPr>
              <a:t>spiritual</a:t>
            </a:r>
            <a:r>
              <a:rPr lang="en-US" sz="3200" dirty="0">
                <a:solidFill>
                  <a:schemeClr val="bg1"/>
                </a:solidFill>
              </a:rPr>
              <a:t> worship.​</a:t>
            </a:r>
          </a:p>
          <a:p>
            <a:pPr algn="ctr" fontAlgn="base"/>
            <a:endParaRPr lang="en-US" sz="3200" dirty="0">
              <a:solidFill>
                <a:schemeClr val="bg1"/>
              </a:solidFill>
            </a:endParaRPr>
          </a:p>
          <a:p>
            <a:pPr algn="ctr" fontAlgn="base"/>
            <a:r>
              <a:rPr lang="en-US" sz="3200" dirty="0">
                <a:solidFill>
                  <a:schemeClr val="bg1"/>
                </a:solidFill>
              </a:rPr>
              <a:t>Only when our minds are </a:t>
            </a:r>
            <a:r>
              <a:rPr lang="en-US" sz="3200" b="1" dirty="0">
                <a:solidFill>
                  <a:srgbClr val="FFFF00"/>
                </a:solidFill>
              </a:rPr>
              <a:t>changed</a:t>
            </a:r>
            <a:r>
              <a:rPr lang="en-US" sz="3200" dirty="0">
                <a:solidFill>
                  <a:schemeClr val="bg1"/>
                </a:solidFill>
              </a:rPr>
              <a:t> from being self-centered on worldly things, to being centered on God can we </a:t>
            </a:r>
            <a:r>
              <a:rPr lang="en-US" sz="3200" b="1" dirty="0">
                <a:solidFill>
                  <a:srgbClr val="FFFF00"/>
                </a:solidFill>
              </a:rPr>
              <a:t>worship</a:t>
            </a:r>
            <a:r>
              <a:rPr lang="en-US" sz="3200" dirty="0">
                <a:solidFill>
                  <a:schemeClr val="bg1"/>
                </a:solidFill>
              </a:rPr>
              <a:t> in spirit.</a:t>
            </a:r>
          </a:p>
          <a:p>
            <a:pPr algn="ctr" fontAlgn="base"/>
            <a:r>
              <a:rPr lang="en-US" sz="3200" dirty="0">
                <a:solidFill>
                  <a:schemeClr val="bg1"/>
                </a:solidFill>
              </a:rPr>
              <a:t> ​</a:t>
            </a:r>
          </a:p>
          <a:p>
            <a:pPr algn="ctr" fontAlgn="base"/>
            <a:r>
              <a:rPr lang="en-US" sz="3200" b="1" dirty="0">
                <a:solidFill>
                  <a:srgbClr val="FFFF00"/>
                </a:solidFill>
              </a:rPr>
              <a:t>Distractions</a:t>
            </a:r>
            <a:r>
              <a:rPr lang="en-US" sz="3200" dirty="0">
                <a:solidFill>
                  <a:schemeClr val="bg1"/>
                </a:solidFill>
              </a:rPr>
              <a:t> of many kinds can flood our minds as we try to praise and glorify God, </a:t>
            </a:r>
            <a:r>
              <a:rPr lang="en-US" sz="3200" b="1" dirty="0">
                <a:solidFill>
                  <a:srgbClr val="FFFF00"/>
                </a:solidFill>
              </a:rPr>
              <a:t>hindering</a:t>
            </a:r>
            <a:r>
              <a:rPr lang="en-US" sz="3200" dirty="0">
                <a:solidFill>
                  <a:schemeClr val="bg1"/>
                </a:solidFill>
              </a:rPr>
              <a:t> our true worship.</a:t>
            </a:r>
          </a:p>
          <a:p>
            <a:endParaRPr lang="en-US" dirty="0"/>
          </a:p>
        </p:txBody>
      </p:sp>
    </p:spTree>
    <p:extLst>
      <p:ext uri="{BB962C8B-B14F-4D97-AF65-F5344CB8AC3E}">
        <p14:creationId xmlns:p14="http://schemas.microsoft.com/office/powerpoint/2010/main" val="1322895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FA5CA-0113-A709-97A1-73D376763DA9}"/>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FABB8DD7-C920-3EFB-EE03-33ECFD80613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8D428A6-5A31-4E88-57C8-2BBA38D14A7E}"/>
              </a:ext>
            </a:extLst>
          </p:cNvPr>
          <p:cNvSpPr/>
          <p:nvPr/>
        </p:nvSpPr>
        <p:spPr>
          <a:xfrm>
            <a:off x="508722" y="4379484"/>
            <a:ext cx="10858499" cy="1537855"/>
          </a:xfrm>
          <a:prstGeom prst="rect">
            <a:avLst/>
          </a:prstGeom>
          <a:solidFill>
            <a:srgbClr val="FFC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u="sng" dirty="0"/>
              <a:t>John 17:17</a:t>
            </a:r>
            <a:r>
              <a:rPr lang="en-US" sz="2800" b="1" dirty="0"/>
              <a:t>  “Sanctify them by the truth; your word is truth.”</a:t>
            </a:r>
            <a:endParaRPr lang="en-US" sz="2800" dirty="0"/>
          </a:p>
        </p:txBody>
      </p:sp>
      <p:sp>
        <p:nvSpPr>
          <p:cNvPr id="6" name="Rectangle 5">
            <a:extLst>
              <a:ext uri="{FF2B5EF4-FFF2-40B4-BE49-F238E27FC236}">
                <a16:creationId xmlns:a16="http://schemas.microsoft.com/office/drawing/2014/main" id="{E62368F3-D0B0-9757-B771-E8DCBB115E07}"/>
              </a:ext>
            </a:extLst>
          </p:cNvPr>
          <p:cNvSpPr/>
          <p:nvPr/>
        </p:nvSpPr>
        <p:spPr>
          <a:xfrm>
            <a:off x="346796" y="199252"/>
            <a:ext cx="11269807" cy="3058014"/>
          </a:xfrm>
          <a:prstGeom prst="rect">
            <a:avLst/>
          </a:prstGeom>
          <a:solidFill>
            <a:srgbClr val="EB5F1D"/>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682B18-F16A-7A62-4280-A623CE7FD256}"/>
              </a:ext>
            </a:extLst>
          </p:cNvPr>
          <p:cNvSpPr txBox="1"/>
          <p:nvPr/>
        </p:nvSpPr>
        <p:spPr>
          <a:xfrm>
            <a:off x="303069" y="574097"/>
            <a:ext cx="11357262" cy="2308324"/>
          </a:xfrm>
          <a:prstGeom prst="rect">
            <a:avLst/>
          </a:prstGeom>
          <a:noFill/>
        </p:spPr>
        <p:txBody>
          <a:bodyPr wrap="square" rtlCol="0">
            <a:spAutoFit/>
          </a:bodyPr>
          <a:lstStyle/>
          <a:p>
            <a:pPr algn="ctr"/>
            <a:r>
              <a:rPr lang="en-US" sz="7200" b="1" dirty="0">
                <a:solidFill>
                  <a:schemeClr val="bg1"/>
                </a:solidFill>
              </a:rPr>
              <a:t>WHAT IS THE MEANING OF WORSHIP IN TRUTH?</a:t>
            </a:r>
          </a:p>
        </p:txBody>
      </p:sp>
    </p:spTree>
    <p:extLst>
      <p:ext uri="{BB962C8B-B14F-4D97-AF65-F5344CB8AC3E}">
        <p14:creationId xmlns:p14="http://schemas.microsoft.com/office/powerpoint/2010/main" val="4245828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527337" y="125700"/>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8E5647-824A-6040-BE15-FB6F083AC0F0}"/>
              </a:ext>
            </a:extLst>
          </p:cNvPr>
          <p:cNvSpPr txBox="1"/>
          <p:nvPr/>
        </p:nvSpPr>
        <p:spPr>
          <a:xfrm>
            <a:off x="587087" y="332509"/>
            <a:ext cx="10832522" cy="5847755"/>
          </a:xfrm>
          <a:prstGeom prst="rect">
            <a:avLst/>
          </a:prstGeom>
          <a:noFill/>
        </p:spPr>
        <p:txBody>
          <a:bodyPr wrap="square" rtlCol="0">
            <a:spAutoFit/>
          </a:bodyPr>
          <a:lstStyle/>
          <a:p>
            <a:pPr algn="ctr" fontAlgn="base"/>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All worship is a </a:t>
            </a:r>
            <a:r>
              <a:rPr lang="en-US" sz="3400" dirty="0">
                <a:solidFill>
                  <a:srgbClr val="AB4723"/>
                </a:solidFill>
                <a:latin typeface="ADLaM Display" panose="02010000000000000000" pitchFamily="2" charset="0"/>
                <a:ea typeface="ADLaM Display" panose="02010000000000000000" pitchFamily="2" charset="0"/>
                <a:cs typeface="ADLaM Display" panose="02010000000000000000" pitchFamily="2" charset="0"/>
              </a:rPr>
              <a:t>response</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to truth, and that which is true is contained in the Word of God. To truly worship God, we must </a:t>
            </a:r>
            <a:r>
              <a:rPr lang="en-US" sz="3400" dirty="0">
                <a:solidFill>
                  <a:srgbClr val="AB4723"/>
                </a:solidFill>
                <a:latin typeface="ADLaM Display" panose="02010000000000000000" pitchFamily="2" charset="0"/>
                <a:ea typeface="ADLaM Display" panose="02010000000000000000" pitchFamily="2" charset="0"/>
                <a:cs typeface="ADLaM Display" panose="02010000000000000000" pitchFamily="2" charset="0"/>
              </a:rPr>
              <a:t>understand</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who He is and what He has done. The only place He has fully revealed Himself is in the Bible. ​</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We can only worship in spirit by </a:t>
            </a:r>
            <a:r>
              <a:rPr lang="en-US" sz="3400" dirty="0">
                <a:solidFill>
                  <a:srgbClr val="AB4723"/>
                </a:solidFill>
                <a:latin typeface="ADLaM Display" panose="02010000000000000000" pitchFamily="2" charset="0"/>
                <a:ea typeface="ADLaM Display" panose="02010000000000000000" pitchFamily="2" charset="0"/>
                <a:cs typeface="ADLaM Display" panose="02010000000000000000" pitchFamily="2" charset="0"/>
              </a:rPr>
              <a:t>living</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in truth, open and repentant. When King David’s heart was filled with guilt over his sin with Bathsheba</a:t>
            </a:r>
          </a:p>
          <a:p>
            <a:pPr algn="ctr" fontAlgn="base"/>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(2 Samuel 11), he found it impossible to </a:t>
            </a:r>
            <a:r>
              <a:rPr lang="en-US" sz="3400" dirty="0">
                <a:solidFill>
                  <a:srgbClr val="AB4723"/>
                </a:solidFill>
                <a:latin typeface="ADLaM Display" panose="02010000000000000000" pitchFamily="2" charset="0"/>
                <a:ea typeface="ADLaM Display" panose="02010000000000000000" pitchFamily="2" charset="0"/>
                <a:cs typeface="ADLaM Display" panose="02010000000000000000" pitchFamily="2" charset="0"/>
              </a:rPr>
              <a:t>worship</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endParaRPr lang="en-US" sz="3400" dirty="0"/>
          </a:p>
        </p:txBody>
      </p:sp>
      <p:cxnSp>
        <p:nvCxnSpPr>
          <p:cNvPr id="6" name="Straight Connector 5">
            <a:extLst>
              <a:ext uri="{FF2B5EF4-FFF2-40B4-BE49-F238E27FC236}">
                <a16:creationId xmlns:a16="http://schemas.microsoft.com/office/drawing/2014/main" id="{4FE0E7AB-B088-7FCB-0D6D-AFD294B79A2F}"/>
              </a:ext>
            </a:extLst>
          </p:cNvPr>
          <p:cNvCxnSpPr/>
          <p:nvPr/>
        </p:nvCxnSpPr>
        <p:spPr>
          <a:xfrm>
            <a:off x="1132609" y="35329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0A15-202E-FA42-AFE3-CE71BC013E38}"/>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40CAF9B2-ACA8-EAD7-0F96-7F57E7600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E3C1BE-17CC-E304-A31B-0E94F74E661A}"/>
              </a:ext>
            </a:extLst>
          </p:cNvPr>
          <p:cNvSpPr/>
          <p:nvPr/>
        </p:nvSpPr>
        <p:spPr>
          <a:xfrm>
            <a:off x="527337" y="125700"/>
            <a:ext cx="11022158" cy="6519286"/>
          </a:xfrm>
          <a:prstGeom prst="rect">
            <a:avLst/>
          </a:prstGeom>
          <a:solidFill>
            <a:srgbClr val="A9AE1A"/>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06EE10-46A7-A7C7-AF1B-4187832396E8}"/>
              </a:ext>
            </a:extLst>
          </p:cNvPr>
          <p:cNvSpPr txBox="1"/>
          <p:nvPr/>
        </p:nvSpPr>
        <p:spPr>
          <a:xfrm>
            <a:off x="587087" y="332509"/>
            <a:ext cx="10832522" cy="6093976"/>
          </a:xfrm>
          <a:prstGeom prst="rect">
            <a:avLst/>
          </a:prstGeom>
          <a:noFill/>
        </p:spPr>
        <p:txBody>
          <a:bodyPr wrap="square" rtlCol="0">
            <a:spAutoFit/>
          </a:bodyPr>
          <a:lstStyle/>
          <a:p>
            <a:pPr algn="ctr" fontAlgn="base"/>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He felt that God was far from him, and he “groaned all day long” feeling God’s hand heavy upon him (Psalm 32:3-4). But when he confessed, fellowship with God was restored, worship and praise poured forth from him. He understood that “the sacrifices of God are a broken spirit; a broken and contrite heart” (Psalm 51:17). Praise and worship toward God cannot come from hearts filled with </a:t>
            </a:r>
            <a:r>
              <a:rPr lang="en-US" sz="3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unconfessed</a:t>
            </a: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sin.​</a:t>
            </a:r>
          </a:p>
          <a:p>
            <a:pPr algn="ctr" fontAlgn="base"/>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an expression of praise from the </a:t>
            </a:r>
            <a:r>
              <a:rPr lang="en-US" sz="3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depths </a:t>
            </a:r>
            <a:r>
              <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of our hearts toward a God who is understood through His Word. If we do not have the truth of the Bible, we do not know God and we cannot truly worship.</a:t>
            </a:r>
            <a:endParaRPr lang="en-US" sz="3000" dirty="0"/>
          </a:p>
        </p:txBody>
      </p:sp>
      <p:cxnSp>
        <p:nvCxnSpPr>
          <p:cNvPr id="6" name="Straight Connector 5">
            <a:extLst>
              <a:ext uri="{FF2B5EF4-FFF2-40B4-BE49-F238E27FC236}">
                <a16:creationId xmlns:a16="http://schemas.microsoft.com/office/drawing/2014/main" id="{4F6C17A9-27C6-0804-C0AE-69B6ED65FD01}"/>
              </a:ext>
            </a:extLst>
          </p:cNvPr>
          <p:cNvCxnSpPr/>
          <p:nvPr/>
        </p:nvCxnSpPr>
        <p:spPr>
          <a:xfrm>
            <a:off x="1148195" y="4218709"/>
            <a:ext cx="9757064" cy="0"/>
          </a:xfrm>
          <a:prstGeom prst="line">
            <a:avLst/>
          </a:prstGeom>
          <a:ln w="57150">
            <a:solidFill>
              <a:srgbClr val="FFFF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32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23E10-FB23-67B2-1071-4433DC191473}"/>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896B6182-9E2A-972B-79AD-63E114A3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E844096-5162-D141-21E2-4856C5911383}"/>
              </a:ext>
            </a:extLst>
          </p:cNvPr>
          <p:cNvSpPr/>
          <p:nvPr/>
        </p:nvSpPr>
        <p:spPr>
          <a:xfrm>
            <a:off x="885608" y="4029564"/>
            <a:ext cx="10327266" cy="1839191"/>
          </a:xfrm>
          <a:prstGeom prst="rect">
            <a:avLst/>
          </a:prstGeom>
          <a:solidFill>
            <a:srgbClr val="EC665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Divide into groups to discuss the topics of Worship. Please pick a spokesperson to present the thoughts of the group.</a:t>
            </a:r>
          </a:p>
        </p:txBody>
      </p:sp>
      <p:sp>
        <p:nvSpPr>
          <p:cNvPr id="6" name="Rectangle 5">
            <a:extLst>
              <a:ext uri="{FF2B5EF4-FFF2-40B4-BE49-F238E27FC236}">
                <a16:creationId xmlns:a16="http://schemas.microsoft.com/office/drawing/2014/main" id="{DF0DFC09-D186-4A9B-3F60-85B4C6E90AD9}"/>
              </a:ext>
            </a:extLst>
          </p:cNvPr>
          <p:cNvSpPr/>
          <p:nvPr/>
        </p:nvSpPr>
        <p:spPr>
          <a:xfrm>
            <a:off x="801832" y="405245"/>
            <a:ext cx="10588336" cy="2829904"/>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9D3589F-1109-1826-81DC-79ED25B8D35A}"/>
              </a:ext>
            </a:extLst>
          </p:cNvPr>
          <p:cNvSpPr txBox="1"/>
          <p:nvPr/>
        </p:nvSpPr>
        <p:spPr>
          <a:xfrm>
            <a:off x="417369" y="485774"/>
            <a:ext cx="11357262" cy="2554545"/>
          </a:xfrm>
          <a:prstGeom prst="rect">
            <a:avLst/>
          </a:prstGeom>
          <a:noFill/>
        </p:spPr>
        <p:txBody>
          <a:bodyPr wrap="square" rtlCol="0">
            <a:spAutoFit/>
          </a:bodyPr>
          <a:lstStyle/>
          <a:p>
            <a:pPr algn="ctr"/>
            <a:r>
              <a:rPr lang="en-US" sz="8000" b="1" dirty="0">
                <a:solidFill>
                  <a:schemeClr val="bg1"/>
                </a:solidFill>
              </a:rPr>
              <a:t>BREAK OUT</a:t>
            </a:r>
          </a:p>
          <a:p>
            <a:pPr algn="ctr"/>
            <a:r>
              <a:rPr lang="en-US" sz="8000" b="1" dirty="0">
                <a:solidFill>
                  <a:schemeClr val="bg1"/>
                </a:solidFill>
              </a:rPr>
              <a:t> SESSION!</a:t>
            </a:r>
          </a:p>
        </p:txBody>
      </p:sp>
    </p:spTree>
    <p:extLst>
      <p:ext uri="{BB962C8B-B14F-4D97-AF65-F5344CB8AC3E}">
        <p14:creationId xmlns:p14="http://schemas.microsoft.com/office/powerpoint/2010/main" val="3849102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CA4C-74BE-73B7-86CD-4CEB1B39149E}"/>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89E50592-3748-B444-AC71-72EC7CF64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BCB029-24EF-D30C-3773-07EBC530AFEA}"/>
              </a:ext>
            </a:extLst>
          </p:cNvPr>
          <p:cNvSpPr/>
          <p:nvPr/>
        </p:nvSpPr>
        <p:spPr>
          <a:xfrm>
            <a:off x="295272" y="1477602"/>
            <a:ext cx="11481955" cy="4440021"/>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2C37FB-3F32-0DF6-0D1B-474B89AA0DC2}"/>
              </a:ext>
            </a:extLst>
          </p:cNvPr>
          <p:cNvSpPr txBox="1"/>
          <p:nvPr/>
        </p:nvSpPr>
        <p:spPr>
          <a:xfrm>
            <a:off x="355021" y="1840968"/>
            <a:ext cx="11362456" cy="3539430"/>
          </a:xfrm>
          <a:prstGeom prst="rect">
            <a:avLst/>
          </a:prstGeom>
          <a:noFill/>
        </p:spPr>
        <p:txBody>
          <a:bodyPr wrap="square">
            <a:spAutoFit/>
          </a:bodyPr>
          <a:lstStyle/>
          <a:p>
            <a:pPr marL="457200" indent="-457200">
              <a:buFont typeface="+mj-lt"/>
              <a:buAutoNum type="arabicPeriod"/>
            </a:pPr>
            <a:r>
              <a:rPr lang="en-US" sz="3200" b="0" i="0" u="none" strike="noStrike" dirty="0">
                <a:solidFill>
                  <a:schemeClr val="bg1"/>
                </a:solidFill>
                <a:effectLst/>
                <a:latin typeface="Amasis MT Pro Medium" panose="02040604050005020304" pitchFamily="18" charset="0"/>
              </a:rPr>
              <a:t>What is meaning of Worship – John 4:21​</a:t>
            </a:r>
          </a:p>
          <a:p>
            <a:pPr marL="457200" indent="-457200">
              <a:buFont typeface="+mj-lt"/>
              <a:buAutoNum type="arabicPeriod"/>
            </a:pPr>
            <a:endParaRPr lang="en-US" sz="3200" b="0" i="0" u="none" strike="noStrike" dirty="0">
              <a:solidFill>
                <a:schemeClr val="bg1"/>
              </a:solidFill>
              <a:effectLst/>
              <a:latin typeface="Amasis MT Pro Medium" panose="02040604050005020304" pitchFamily="18" charset="0"/>
            </a:endParaRPr>
          </a:p>
          <a:p>
            <a:pPr marL="457200" indent="-457200">
              <a:buFont typeface="+mj-lt"/>
              <a:buAutoNum type="arabicPeriod"/>
            </a:pPr>
            <a:r>
              <a:rPr lang="en-US" sz="3200" b="0" i="0" u="none" strike="noStrike" dirty="0">
                <a:solidFill>
                  <a:schemeClr val="bg1"/>
                </a:solidFill>
                <a:effectLst/>
                <a:latin typeface="Amasis MT Pro Medium" panose="02040604050005020304" pitchFamily="18" charset="0"/>
              </a:rPr>
              <a:t>What is the nature of Worship – John 4:23-24​</a:t>
            </a:r>
          </a:p>
          <a:p>
            <a:pPr marL="457200" indent="-457200">
              <a:buFont typeface="+mj-lt"/>
              <a:buAutoNum type="arabicPeriod"/>
            </a:pPr>
            <a:endParaRPr lang="en-US" sz="3200" b="0" i="0" u="none" strike="noStrike" dirty="0">
              <a:solidFill>
                <a:schemeClr val="bg1"/>
              </a:solidFill>
              <a:effectLst/>
              <a:latin typeface="Amasis MT Pro Medium" panose="02040604050005020304" pitchFamily="18" charset="0"/>
            </a:endParaRPr>
          </a:p>
          <a:p>
            <a:pPr marL="457200" indent="-457200">
              <a:buFont typeface="+mj-lt"/>
              <a:buAutoNum type="arabicPeriod"/>
            </a:pPr>
            <a:r>
              <a:rPr lang="en-US" sz="3200" b="0" i="0" u="none" strike="noStrike" dirty="0">
                <a:solidFill>
                  <a:schemeClr val="bg1"/>
                </a:solidFill>
                <a:effectLst/>
                <a:latin typeface="Amasis MT Pro Medium" panose="02040604050005020304" pitchFamily="18" charset="0"/>
              </a:rPr>
              <a:t>What is the Mindset of Worship – Romans 12:1-2​</a:t>
            </a:r>
          </a:p>
          <a:p>
            <a:pPr marL="457200" indent="-457200">
              <a:buFont typeface="+mj-lt"/>
              <a:buAutoNum type="arabicPeriod"/>
            </a:pPr>
            <a:endParaRPr lang="en-US" sz="3200" b="0" i="0" u="none" strike="noStrike" dirty="0">
              <a:solidFill>
                <a:schemeClr val="bg1"/>
              </a:solidFill>
              <a:effectLst/>
              <a:latin typeface="Amasis MT Pro Medium" panose="02040604050005020304" pitchFamily="18" charset="0"/>
            </a:endParaRPr>
          </a:p>
          <a:p>
            <a:pPr marL="457200" indent="-457200">
              <a:buFont typeface="+mj-lt"/>
              <a:buAutoNum type="arabicPeriod"/>
            </a:pPr>
            <a:r>
              <a:rPr lang="en-US" sz="3200" b="0" i="0" u="none" strike="noStrike" dirty="0">
                <a:solidFill>
                  <a:schemeClr val="bg1"/>
                </a:solidFill>
                <a:effectLst/>
                <a:latin typeface="Amasis MT Pro Medium" panose="02040604050005020304" pitchFamily="18" charset="0"/>
              </a:rPr>
              <a:t>What is </a:t>
            </a:r>
            <a:r>
              <a:rPr lang="en-US" sz="3200" b="0" i="0" u="none" strike="noStrike">
                <a:solidFill>
                  <a:schemeClr val="bg1"/>
                </a:solidFill>
                <a:effectLst/>
                <a:latin typeface="Amasis MT Pro Medium" panose="02040604050005020304" pitchFamily="18" charset="0"/>
              </a:rPr>
              <a:t>the Meaning </a:t>
            </a:r>
            <a:r>
              <a:rPr lang="en-US" sz="3200" b="0" i="0" u="none" strike="noStrike" dirty="0">
                <a:solidFill>
                  <a:schemeClr val="bg1"/>
                </a:solidFill>
                <a:effectLst/>
                <a:latin typeface="Amasis MT Pro Medium" panose="02040604050005020304" pitchFamily="18" charset="0"/>
              </a:rPr>
              <a:t>of Worshipping in Truth – John 17:17</a:t>
            </a:r>
            <a:endParaRPr lang="en-US" sz="3200" dirty="0">
              <a:solidFill>
                <a:schemeClr val="bg1"/>
              </a:solidFill>
              <a:latin typeface="Amasis MT Pro Medium" panose="02040604050005020304" pitchFamily="18" charset="0"/>
            </a:endParaRPr>
          </a:p>
        </p:txBody>
      </p:sp>
    </p:spTree>
    <p:extLst>
      <p:ext uri="{BB962C8B-B14F-4D97-AF65-F5344CB8AC3E}">
        <p14:creationId xmlns:p14="http://schemas.microsoft.com/office/powerpoint/2010/main" val="1874386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4"/>
            <a:ext cx="11481955" cy="2779569"/>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766454"/>
            <a:ext cx="11414413" cy="2800767"/>
          </a:xfrm>
          <a:prstGeom prst="rect">
            <a:avLst/>
          </a:prstGeom>
          <a:noFill/>
        </p:spPr>
        <p:txBody>
          <a:bodyPr wrap="square" rtlCol="0">
            <a:spAutoFit/>
          </a:bodyPr>
          <a:lstStyle/>
          <a:p>
            <a:pPr algn="ctr"/>
            <a:r>
              <a:rPr lang="en-US" sz="8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AUTHENTIC WORSHIP OF GOD!</a:t>
            </a:r>
          </a:p>
        </p:txBody>
      </p:sp>
      <p:sp>
        <p:nvSpPr>
          <p:cNvPr id="6" name="TextBox 5">
            <a:extLst>
              <a:ext uri="{FF2B5EF4-FFF2-40B4-BE49-F238E27FC236}">
                <a16:creationId xmlns:a16="http://schemas.microsoft.com/office/drawing/2014/main" id="{114D9B69-EE7B-7348-98C9-10C24E738DE8}"/>
              </a:ext>
            </a:extLst>
          </p:cNvPr>
          <p:cNvSpPr txBox="1"/>
          <p:nvPr/>
        </p:nvSpPr>
        <p:spPr>
          <a:xfrm>
            <a:off x="205272" y="6218482"/>
            <a:ext cx="3044536" cy="369332"/>
          </a:xfrm>
          <a:prstGeom prst="rect">
            <a:avLst/>
          </a:prstGeom>
          <a:noFill/>
        </p:spPr>
        <p:txBody>
          <a:bodyPr wrap="square" rtlCol="0">
            <a:spAutoFit/>
          </a:bodyPr>
          <a:lstStyle/>
          <a:p>
            <a:pPr algn="ctr"/>
            <a:r>
              <a:rPr lang="en-US" b="1" dirty="0">
                <a:solidFill>
                  <a:schemeClr val="bg1"/>
                </a:solidFill>
              </a:rPr>
              <a:t>Dr. Mark E. Whitlock, Jr.</a:t>
            </a:r>
          </a:p>
        </p:txBody>
      </p:sp>
      <p:sp>
        <p:nvSpPr>
          <p:cNvPr id="7" name="TextBox 6">
            <a:extLst>
              <a:ext uri="{FF2B5EF4-FFF2-40B4-BE49-F238E27FC236}">
                <a16:creationId xmlns:a16="http://schemas.microsoft.com/office/drawing/2014/main" id="{6D1BAD65-99D0-DA91-79DF-4A90F1A48296}"/>
              </a:ext>
            </a:extLst>
          </p:cNvPr>
          <p:cNvSpPr txBox="1"/>
          <p:nvPr/>
        </p:nvSpPr>
        <p:spPr>
          <a:xfrm>
            <a:off x="9021258" y="6199408"/>
            <a:ext cx="3044536" cy="369332"/>
          </a:xfrm>
          <a:prstGeom prst="rect">
            <a:avLst/>
          </a:prstGeom>
          <a:noFill/>
        </p:spPr>
        <p:txBody>
          <a:bodyPr wrap="square" rtlCol="0">
            <a:spAutoFit/>
          </a:bodyPr>
          <a:lstStyle/>
          <a:p>
            <a:pPr algn="ctr"/>
            <a:r>
              <a:rPr lang="en-US" b="1" dirty="0">
                <a:solidFill>
                  <a:schemeClr val="bg1"/>
                </a:solidFill>
              </a:rPr>
              <a:t>Reid Temple AME Church</a:t>
            </a:r>
          </a:p>
        </p:txBody>
      </p:sp>
    </p:spTree>
    <p:extLst>
      <p:ext uri="{BB962C8B-B14F-4D97-AF65-F5344CB8AC3E}">
        <p14:creationId xmlns:p14="http://schemas.microsoft.com/office/powerpoint/2010/main" val="259588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335972" y="1558637"/>
            <a:ext cx="11398827" cy="4462895"/>
          </a:xfrm>
          <a:prstGeom prst="roundRect">
            <a:avLst/>
          </a:prstGeom>
          <a:solidFill>
            <a:srgbClr val="E73A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4836E-28D6-17B4-13E2-1391D12BDE9C}"/>
              </a:ext>
            </a:extLst>
          </p:cNvPr>
          <p:cNvSpPr txBox="1"/>
          <p:nvPr/>
        </p:nvSpPr>
        <p:spPr>
          <a:xfrm>
            <a:off x="275359" y="1766456"/>
            <a:ext cx="11580669" cy="4308872"/>
          </a:xfrm>
          <a:prstGeom prst="rect">
            <a:avLst/>
          </a:prstGeom>
          <a:noFill/>
        </p:spPr>
        <p:txBody>
          <a:bodyPr wrap="square" rtlCol="0">
            <a:spAutoFit/>
          </a:bodyPr>
          <a:lstStyle/>
          <a:p>
            <a:pPr algn="ctr" fontAlgn="base"/>
            <a:r>
              <a:rPr lang="en-US" sz="3200" b="1" dirty="0">
                <a:solidFill>
                  <a:schemeClr val="bg1"/>
                </a:solidFill>
                <a:latin typeface="Amasis MT Pro Medium" panose="02040604050005020304" pitchFamily="18" charset="0"/>
              </a:rPr>
              <a:t>Prayer​</a:t>
            </a:r>
          </a:p>
          <a:p>
            <a:pPr algn="ctr" fontAlgn="base"/>
            <a:r>
              <a:rPr lang="en-US" sz="3200" b="1" dirty="0">
                <a:solidFill>
                  <a:schemeClr val="bg1"/>
                </a:solidFill>
                <a:latin typeface="Amasis MT Pro Medium" panose="02040604050005020304" pitchFamily="18" charset="0"/>
              </a:rPr>
              <a:t>Scriptures: John 4:21-24; Romans 12:1-2; John 17:17​</a:t>
            </a:r>
          </a:p>
          <a:p>
            <a:pPr algn="ctr" fontAlgn="base"/>
            <a:r>
              <a:rPr lang="en-US" sz="3200" b="1" dirty="0">
                <a:solidFill>
                  <a:schemeClr val="bg1"/>
                </a:solidFill>
                <a:latin typeface="Amasis MT Pro Medium" panose="02040604050005020304" pitchFamily="18" charset="0"/>
              </a:rPr>
              <a:t>What is Authentic Worship – John 4:21​</a:t>
            </a:r>
          </a:p>
          <a:p>
            <a:pPr algn="ctr" fontAlgn="base"/>
            <a:r>
              <a:rPr lang="en-US" sz="3200" b="1" dirty="0">
                <a:solidFill>
                  <a:schemeClr val="bg1"/>
                </a:solidFill>
                <a:latin typeface="Amasis MT Pro Medium" panose="02040604050005020304" pitchFamily="18" charset="0"/>
              </a:rPr>
              <a:t>What is the Nature of Worship – John 4:23-24​</a:t>
            </a:r>
          </a:p>
          <a:p>
            <a:pPr algn="ctr" fontAlgn="base"/>
            <a:r>
              <a:rPr lang="en-US" sz="3200" b="1" dirty="0">
                <a:solidFill>
                  <a:schemeClr val="bg1"/>
                </a:solidFill>
                <a:latin typeface="Amasis MT Pro Medium" panose="02040604050005020304" pitchFamily="18" charset="0"/>
              </a:rPr>
              <a:t>What is the Mindset of Worship – Romans 12:1-2​</a:t>
            </a:r>
          </a:p>
          <a:p>
            <a:pPr algn="ctr" fontAlgn="base"/>
            <a:r>
              <a:rPr lang="en-US" sz="3200" b="1" dirty="0">
                <a:solidFill>
                  <a:schemeClr val="bg1"/>
                </a:solidFill>
                <a:latin typeface="Amasis MT Pro Medium" panose="02040604050005020304" pitchFamily="18" charset="0"/>
              </a:rPr>
              <a:t>What is the Meaning of Worshiping in Truth – John 17:17​</a:t>
            </a:r>
          </a:p>
          <a:p>
            <a:pPr algn="ctr" fontAlgn="base"/>
            <a:r>
              <a:rPr lang="en-US" sz="3200" b="1" dirty="0">
                <a:solidFill>
                  <a:schemeClr val="bg1"/>
                </a:solidFill>
                <a:latin typeface="Amasis MT Pro Medium" panose="02040604050005020304" pitchFamily="18" charset="0"/>
              </a:rPr>
              <a:t>Break Into Small Groups​</a:t>
            </a:r>
          </a:p>
          <a:p>
            <a:pPr algn="ctr" fontAlgn="base"/>
            <a:r>
              <a:rPr lang="en-US" sz="3200" b="1" dirty="0">
                <a:solidFill>
                  <a:schemeClr val="bg1"/>
                </a:solidFill>
                <a:latin typeface="Amasis MT Pro Medium" panose="02040604050005020304" pitchFamily="18" charset="0"/>
              </a:rPr>
              <a:t>Questions and Answers</a:t>
            </a:r>
          </a:p>
          <a:p>
            <a:endParaRPr lang="en-US" dirty="0"/>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A9290F-D063-C9AE-D104-2C13F2CD2EB8}"/>
              </a:ext>
            </a:extLst>
          </p:cNvPr>
          <p:cNvSpPr txBox="1"/>
          <p:nvPr/>
        </p:nvSpPr>
        <p:spPr>
          <a:xfrm>
            <a:off x="259773" y="654627"/>
            <a:ext cx="11871614" cy="5909310"/>
          </a:xfrm>
          <a:prstGeom prst="rect">
            <a:avLst/>
          </a:prstGeom>
          <a:noFill/>
        </p:spPr>
        <p:txBody>
          <a:bodyPr wrap="square" rtlCol="0">
            <a:spAutoFit/>
          </a:bodyPr>
          <a:lstStyle/>
          <a:p>
            <a:pPr algn="ctr" fontAlgn="base"/>
            <a:r>
              <a:rPr lang="en-US" sz="2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John 4:21-24</a:t>
            </a: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“Woman,” Jesus replied, “believe me, a time is coming when you will worship the Father neither on this mountain nor in Jerusalem. You Samaritans worship what you do not know; we worship what we do know, for salvation is from the Jews. Yet a time is coming and has now come when the true worshipers will worship the Father in the Spirit and in truth, for they are the kind of worshipers the Father seeks. God is spirit, and his worshipers must worship in the Spirit and in truth.”​</a:t>
            </a:r>
          </a:p>
          <a:p>
            <a:pPr fontAlgn="base"/>
            <a:endPar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2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Romans 12:1-2</a:t>
            </a: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“Therefore, I urge you, brothers and sisters, in view of God’s mercy, to offer your bodies as a living sacrifice, holy and pleasing to God—this is your true and proper worship. Do not conform to the pattern of this world but be transformed by the renewing of your mind. Then you will be able to test and approve what God’s will is—his good, pleasing and perfect will.​”</a:t>
            </a:r>
          </a:p>
          <a:p>
            <a:pPr fontAlgn="base"/>
            <a:endPar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2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John 17:17</a:t>
            </a: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“Sanctify them by the truth; your word is truth.”</a:t>
            </a:r>
          </a:p>
          <a:p>
            <a:endParaRPr lang="en-US" dirty="0"/>
          </a:p>
        </p:txBody>
      </p:sp>
    </p:spTree>
    <p:extLst>
      <p:ext uri="{BB962C8B-B14F-4D97-AF65-F5344CB8AC3E}">
        <p14:creationId xmlns:p14="http://schemas.microsoft.com/office/powerpoint/2010/main" val="165589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1461221" y="4384964"/>
            <a:ext cx="9269558" cy="1537855"/>
          </a:xfrm>
          <a:prstGeom prst="rect">
            <a:avLst/>
          </a:prstGeom>
          <a:solidFill>
            <a:srgbClr val="EC665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t>John 4:21 </a:t>
            </a:r>
            <a:r>
              <a:rPr lang="en-US" sz="2400" b="1" dirty="0"/>
              <a:t>“Woman,” Jesus replied, “believe me, a time is coming when you will worship the Father neither on this mountain nor in Jerusalem.” </a:t>
            </a:r>
            <a:endParaRPr lang="en-US" sz="2400" dirty="0"/>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5"/>
            <a:ext cx="10588336" cy="2829904"/>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03D91D-4F6E-2ACC-032D-12A5C653DD90}"/>
              </a:ext>
            </a:extLst>
          </p:cNvPr>
          <p:cNvSpPr txBox="1"/>
          <p:nvPr/>
        </p:nvSpPr>
        <p:spPr>
          <a:xfrm>
            <a:off x="417369" y="485774"/>
            <a:ext cx="11357262" cy="2554545"/>
          </a:xfrm>
          <a:prstGeom prst="rect">
            <a:avLst/>
          </a:prstGeom>
          <a:noFill/>
        </p:spPr>
        <p:txBody>
          <a:bodyPr wrap="square" rtlCol="0">
            <a:spAutoFit/>
          </a:bodyPr>
          <a:lstStyle/>
          <a:p>
            <a:pPr algn="ctr"/>
            <a:r>
              <a:rPr lang="en-US" sz="8000" b="1" dirty="0">
                <a:solidFill>
                  <a:schemeClr val="bg1"/>
                </a:solidFill>
              </a:rPr>
              <a:t>WHAT IS AUTHENTIC WORSHIP?</a:t>
            </a:r>
          </a:p>
        </p:txBody>
      </p:sp>
    </p:spTree>
    <p:extLst>
      <p:ext uri="{BB962C8B-B14F-4D97-AF65-F5344CB8AC3E}">
        <p14:creationId xmlns:p14="http://schemas.microsoft.com/office/powerpoint/2010/main" val="56710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50F6-6056-151B-E5DB-479BE21B97B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912F5FFB-53B0-A9A0-7720-43E48496F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30F7E1-31D6-6BF0-3925-854BE3C59E77}"/>
              </a:ext>
            </a:extLst>
          </p:cNvPr>
          <p:cNvSpPr/>
          <p:nvPr/>
        </p:nvSpPr>
        <p:spPr>
          <a:xfrm>
            <a:off x="633845" y="327314"/>
            <a:ext cx="10946823" cy="6359236"/>
          </a:xfrm>
          <a:prstGeom prst="rect">
            <a:avLst/>
          </a:prstGeom>
          <a:solidFill>
            <a:srgbClr val="A9AE1A"/>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F72360-DFC3-CED8-F292-C6D9482DB2D9}"/>
              </a:ext>
            </a:extLst>
          </p:cNvPr>
          <p:cNvSpPr txBox="1"/>
          <p:nvPr/>
        </p:nvSpPr>
        <p:spPr>
          <a:xfrm>
            <a:off x="716973" y="628650"/>
            <a:ext cx="10702635" cy="6401753"/>
          </a:xfrm>
          <a:prstGeom prst="rect">
            <a:avLst/>
          </a:prstGeom>
          <a:noFill/>
        </p:spPr>
        <p:txBody>
          <a:bodyPr wrap="square" rtlCol="0">
            <a:spAutoFit/>
          </a:bodyPr>
          <a:lstStyle/>
          <a:p>
            <a:pPr algn="ctr" fontAlgn="base"/>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Authentic Worship in the New Testament Greek translated (</a:t>
            </a:r>
            <a:r>
              <a:rPr lang="en-US" sz="28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proskuneo</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)is “to fall down before God” or “bow down before God.” Worship is an </a:t>
            </a:r>
            <a:r>
              <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attitude</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of spirit not a performance or entertainment. </a:t>
            </a:r>
          </a:p>
          <a:p>
            <a:pPr algn="ctr" fontAlgn="base"/>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an </a:t>
            </a:r>
            <a:r>
              <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internal</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individual action</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and should be done at times in our lives, regardless of place or situation. Since external actions are unimportant in </a:t>
            </a:r>
            <a:r>
              <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Christian worship</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there is no rule regarding whether we should sit, stand, fall down, be quiet, or shout while in corporate worship. ​</a:t>
            </a:r>
          </a:p>
          <a:p>
            <a:pPr algn="ctr" fontAlgn="base"/>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fontAlgn="base"/>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Therefore, </a:t>
            </a:r>
            <a:r>
              <a:rPr lang="en-US" sz="2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authentic worship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is all the time, seven days a week.</a:t>
            </a:r>
          </a:p>
          <a:p>
            <a:endParaRPr lang="en-US" dirty="0"/>
          </a:p>
        </p:txBody>
      </p:sp>
    </p:spTree>
    <p:extLst>
      <p:ext uri="{BB962C8B-B14F-4D97-AF65-F5344CB8AC3E}">
        <p14:creationId xmlns:p14="http://schemas.microsoft.com/office/powerpoint/2010/main" val="2943857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417368" y="4390160"/>
            <a:ext cx="10858499" cy="1537855"/>
          </a:xfrm>
          <a:prstGeom prst="rect">
            <a:avLst/>
          </a:prstGeom>
          <a:solidFill>
            <a:srgbClr val="AB472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t>John 4: 23-24</a:t>
            </a:r>
            <a:r>
              <a:rPr lang="en-US" sz="2400" b="1" dirty="0"/>
              <a:t> “</a:t>
            </a:r>
            <a:r>
              <a:rPr lang="en-US" sz="2400" dirty="0"/>
              <a:t>Yet a time is coming and has now come when the true</a:t>
            </a:r>
          </a:p>
          <a:p>
            <a:pPr algn="ctr"/>
            <a:r>
              <a:rPr lang="en-US" sz="2400" dirty="0"/>
              <a:t>worshipers will worship the Father in the Spirit and in truth, for they are</a:t>
            </a:r>
          </a:p>
          <a:p>
            <a:pPr algn="ctr"/>
            <a:r>
              <a:rPr lang="en-US" sz="2400" dirty="0"/>
              <a:t>the kind of worshipers the Father seeks. God is spirit, and his</a:t>
            </a:r>
          </a:p>
          <a:p>
            <a:pPr algn="ctr"/>
            <a:r>
              <a:rPr lang="en-US" sz="2400" dirty="0"/>
              <a:t>worshipers must worship in the Spirit and in truth.”</a:t>
            </a:r>
          </a:p>
        </p:txBody>
      </p:sp>
      <p:sp>
        <p:nvSpPr>
          <p:cNvPr id="6" name="Rectangle 5">
            <a:extLst>
              <a:ext uri="{FF2B5EF4-FFF2-40B4-BE49-F238E27FC236}">
                <a16:creationId xmlns:a16="http://schemas.microsoft.com/office/drawing/2014/main" id="{E9C82F3F-60AC-A9DB-4FC1-CB69409ABA89}"/>
              </a:ext>
            </a:extLst>
          </p:cNvPr>
          <p:cNvSpPr/>
          <p:nvPr/>
        </p:nvSpPr>
        <p:spPr>
          <a:xfrm>
            <a:off x="687532" y="485774"/>
            <a:ext cx="10588336" cy="2829904"/>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45BFA-D136-66E9-7766-47CEDAA3E99D}"/>
              </a:ext>
            </a:extLst>
          </p:cNvPr>
          <p:cNvSpPr txBox="1"/>
          <p:nvPr/>
        </p:nvSpPr>
        <p:spPr>
          <a:xfrm>
            <a:off x="417369" y="485774"/>
            <a:ext cx="11357262" cy="2554545"/>
          </a:xfrm>
          <a:prstGeom prst="rect">
            <a:avLst/>
          </a:prstGeom>
          <a:noFill/>
        </p:spPr>
        <p:txBody>
          <a:bodyPr wrap="square" rtlCol="0">
            <a:spAutoFit/>
          </a:bodyPr>
          <a:lstStyle/>
          <a:p>
            <a:pPr algn="ctr"/>
            <a:r>
              <a:rPr lang="en-US" sz="8000" b="1" dirty="0">
                <a:solidFill>
                  <a:schemeClr val="bg1"/>
                </a:solidFill>
              </a:rPr>
              <a:t>WHAT IS THE NATURE OF WORSHIP?</a:t>
            </a:r>
          </a:p>
        </p:txBody>
      </p:sp>
    </p:spTree>
    <p:extLst>
      <p:ext uri="{BB962C8B-B14F-4D97-AF65-F5344CB8AC3E}">
        <p14:creationId xmlns:p14="http://schemas.microsoft.com/office/powerpoint/2010/main" val="380020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2B7A-E282-0C56-1533-0B64907C3CEA}"/>
            </a:ext>
          </a:extLst>
        </p:cNvPr>
        <p:cNvGrpSpPr/>
        <p:nvPr/>
      </p:nvGrpSpPr>
      <p:grpSpPr>
        <a:xfrm>
          <a:off x="0" y="0"/>
          <a:ext cx="0" cy="0"/>
          <a:chOff x="0" y="0"/>
          <a:chExt cx="0" cy="0"/>
        </a:xfrm>
      </p:grpSpPr>
      <p:pic>
        <p:nvPicPr>
          <p:cNvPr id="3" name="Picture 2" descr="A red and yellow background">
            <a:extLst>
              <a:ext uri="{FF2B5EF4-FFF2-40B4-BE49-F238E27FC236}">
                <a16:creationId xmlns:a16="http://schemas.microsoft.com/office/drawing/2014/main" id="{F9BAEDAC-2D7B-A588-F1AE-8781C136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84E4791-1E65-21FD-AF44-6900D96C7358}"/>
              </a:ext>
            </a:extLst>
          </p:cNvPr>
          <p:cNvSpPr/>
          <p:nvPr/>
        </p:nvSpPr>
        <p:spPr>
          <a:xfrm>
            <a:off x="431223" y="400050"/>
            <a:ext cx="10588336" cy="5855277"/>
          </a:xfrm>
          <a:prstGeom prst="roundRect">
            <a:avLst/>
          </a:prstGeom>
          <a:solidFill>
            <a:srgbClr val="EC665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753AA3-E2BC-FC8A-4C1F-3B183EB8580B}"/>
              </a:ext>
            </a:extLst>
          </p:cNvPr>
          <p:cNvSpPr txBox="1"/>
          <p:nvPr/>
        </p:nvSpPr>
        <p:spPr>
          <a:xfrm>
            <a:off x="535132" y="809877"/>
            <a:ext cx="4759036" cy="4770537"/>
          </a:xfrm>
          <a:prstGeom prst="rect">
            <a:avLst/>
          </a:prstGeom>
          <a:noFill/>
        </p:spPr>
        <p:txBody>
          <a:bodyPr wrap="square" rtlCol="0">
            <a:spAutoFit/>
          </a:bodyPr>
          <a:lstStyle/>
          <a:p>
            <a:pPr marL="342900" indent="-342900" algn="ctr" fontAlgn="base">
              <a:buFont typeface="Wingdings" panose="05000000000000000000" pitchFamily="2" charset="2"/>
              <a:buChar char="Ø"/>
            </a:pPr>
            <a:r>
              <a:rPr lang="en-US" sz="2600" b="1" dirty="0">
                <a:solidFill>
                  <a:schemeClr val="bg1"/>
                </a:solidFill>
                <a:latin typeface="Amasis MT Pro Medium" panose="02040604050005020304" pitchFamily="18" charset="0"/>
              </a:rPr>
              <a:t>The nature of Christian worship is from the inside out. ​</a:t>
            </a:r>
          </a:p>
          <a:p>
            <a:pPr algn="ctr" fontAlgn="base"/>
            <a:endParaRPr lang="en-US" sz="2600" b="1"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b="1" dirty="0">
                <a:solidFill>
                  <a:schemeClr val="bg1"/>
                </a:solidFill>
                <a:latin typeface="Amasis MT Pro Medium" panose="02040604050005020304" pitchFamily="18" charset="0"/>
              </a:rPr>
              <a:t>We must worship “in spirit and in truth”. Worshiping in the spirit has nothing to do with our physical posture. It has to do with our innermost being and requires several things. </a:t>
            </a:r>
          </a:p>
          <a:p>
            <a:pPr algn="ctr"/>
            <a:endParaRPr lang="en-US" dirty="0"/>
          </a:p>
        </p:txBody>
      </p:sp>
      <p:sp>
        <p:nvSpPr>
          <p:cNvPr id="6" name="TextBox 5">
            <a:extLst>
              <a:ext uri="{FF2B5EF4-FFF2-40B4-BE49-F238E27FC236}">
                <a16:creationId xmlns:a16="http://schemas.microsoft.com/office/drawing/2014/main" id="{5D7171E6-D269-2231-5616-C67BB8C23C47}"/>
              </a:ext>
            </a:extLst>
          </p:cNvPr>
          <p:cNvSpPr txBox="1"/>
          <p:nvPr/>
        </p:nvSpPr>
        <p:spPr>
          <a:xfrm>
            <a:off x="5597236" y="548089"/>
            <a:ext cx="5245678" cy="5570756"/>
          </a:xfrm>
          <a:prstGeom prst="rect">
            <a:avLst/>
          </a:prstGeom>
          <a:noFill/>
        </p:spPr>
        <p:txBody>
          <a:bodyPr wrap="square" rtlCol="0">
            <a:spAutoFit/>
          </a:bodyPr>
          <a:lstStyle/>
          <a:p>
            <a:pPr marL="457200" indent="-457200" algn="ctr" fontAlgn="base">
              <a:buFont typeface="Wingdings" panose="05000000000000000000" pitchFamily="2" charset="2"/>
              <a:buChar char="Ø"/>
            </a:pPr>
            <a:r>
              <a:rPr lang="en-US" sz="2600" dirty="0">
                <a:solidFill>
                  <a:schemeClr val="bg1"/>
                </a:solidFill>
                <a:latin typeface="Amasis MT Pro Medium" panose="02040604050005020304" pitchFamily="18" charset="0"/>
              </a:rPr>
              <a:t>Without the Holy Spirit residing within us, we cannot respond to God in worship because we do not know Him. “No one knows the things of God except the Spirit of God” (1 Corinthians 2:11b). ​</a:t>
            </a:r>
          </a:p>
          <a:p>
            <a:pPr algn="ctr" fontAlgn="base"/>
            <a:endParaRPr lang="en-US" sz="2600" dirty="0">
              <a:solidFill>
                <a:schemeClr val="bg1"/>
              </a:solidFill>
              <a:latin typeface="Amasis MT Pro Medium" panose="02040604050005020304" pitchFamily="18" charset="0"/>
            </a:endParaRPr>
          </a:p>
          <a:p>
            <a:pPr marL="457200" indent="-457200" algn="ctr" fontAlgn="base">
              <a:buFont typeface="Wingdings" panose="05000000000000000000" pitchFamily="2" charset="2"/>
              <a:buChar char="Ø"/>
            </a:pPr>
            <a:r>
              <a:rPr lang="en-US" sz="2600" dirty="0">
                <a:solidFill>
                  <a:schemeClr val="bg1"/>
                </a:solidFill>
                <a:latin typeface="Amasis MT Pro Medium" panose="02040604050005020304" pitchFamily="18" charset="0"/>
              </a:rPr>
              <a:t>The Holy Spirit within us is the one who energizes worship. He is in essence glorifying Himself, and all true worship glorifies God.</a:t>
            </a:r>
          </a:p>
          <a:p>
            <a:pPr algn="ctr"/>
            <a:endParaRPr lang="en-US" dirty="0"/>
          </a:p>
        </p:txBody>
      </p:sp>
      <p:cxnSp>
        <p:nvCxnSpPr>
          <p:cNvPr id="8" name="Straight Connector 7">
            <a:extLst>
              <a:ext uri="{FF2B5EF4-FFF2-40B4-BE49-F238E27FC236}">
                <a16:creationId xmlns:a16="http://schemas.microsoft.com/office/drawing/2014/main" id="{1DD635B6-C09F-873B-7A0C-681716DB63A2}"/>
              </a:ext>
            </a:extLst>
          </p:cNvPr>
          <p:cNvCxnSpPr>
            <a:cxnSpLocks/>
          </p:cNvCxnSpPr>
          <p:nvPr/>
        </p:nvCxnSpPr>
        <p:spPr>
          <a:xfrm>
            <a:off x="5597236" y="846859"/>
            <a:ext cx="0" cy="494632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673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417368" y="4390160"/>
            <a:ext cx="10858499" cy="1537855"/>
          </a:xfrm>
          <a:prstGeom prst="rect">
            <a:avLst/>
          </a:prstGeom>
          <a:solidFill>
            <a:srgbClr val="A9AE1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t>Romans 12:1-2  </a:t>
            </a:r>
            <a:r>
              <a:rPr lang="en-US" b="1" dirty="0"/>
              <a:t>“Therefore, I urge you, brothers and sisters, in view of God’s mercy, to offer your bodies as a living sacrifice, holy and pleasing to God—this is your true and proper worship. Do not conform to the pattern of this world but be transformed by the renewing of your mind. Then you will be able to test and approve what God’s will is—his good, pleasing and perfect will.”</a:t>
            </a:r>
            <a:endParaRPr lang="en-US" sz="2400" dirty="0"/>
          </a:p>
        </p:txBody>
      </p:sp>
      <p:sp>
        <p:nvSpPr>
          <p:cNvPr id="6" name="Rectangle 5">
            <a:extLst>
              <a:ext uri="{FF2B5EF4-FFF2-40B4-BE49-F238E27FC236}">
                <a16:creationId xmlns:a16="http://schemas.microsoft.com/office/drawing/2014/main" id="{8F6450E4-9900-C67A-7755-6CC7DD0CE725}"/>
              </a:ext>
            </a:extLst>
          </p:cNvPr>
          <p:cNvSpPr/>
          <p:nvPr/>
        </p:nvSpPr>
        <p:spPr>
          <a:xfrm>
            <a:off x="449407" y="379756"/>
            <a:ext cx="11064586" cy="2943226"/>
          </a:xfrm>
          <a:prstGeom prst="rect">
            <a:avLst/>
          </a:prstGeom>
          <a:solidFill>
            <a:srgbClr val="DFB50F"/>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962713D-F507-265A-CD0B-480D37A5AB2C}"/>
              </a:ext>
            </a:extLst>
          </p:cNvPr>
          <p:cNvSpPr txBox="1"/>
          <p:nvPr/>
        </p:nvSpPr>
        <p:spPr>
          <a:xfrm>
            <a:off x="303069" y="574097"/>
            <a:ext cx="11357262" cy="2554545"/>
          </a:xfrm>
          <a:prstGeom prst="rect">
            <a:avLst/>
          </a:prstGeom>
          <a:noFill/>
        </p:spPr>
        <p:txBody>
          <a:bodyPr wrap="square" rtlCol="0">
            <a:spAutoFit/>
          </a:bodyPr>
          <a:lstStyle/>
          <a:p>
            <a:pPr algn="ctr"/>
            <a:r>
              <a:rPr lang="en-US" sz="8000" b="1" dirty="0">
                <a:solidFill>
                  <a:schemeClr val="bg1"/>
                </a:solidFill>
              </a:rPr>
              <a:t>WHAT IS THE MINDSET OF WORSHIP?</a:t>
            </a:r>
          </a:p>
        </p:txBody>
      </p:sp>
    </p:spTree>
    <p:extLst>
      <p:ext uri="{BB962C8B-B14F-4D97-AF65-F5344CB8AC3E}">
        <p14:creationId xmlns:p14="http://schemas.microsoft.com/office/powerpoint/2010/main" val="2121994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1439</TotalTime>
  <Words>1101</Words>
  <Application>Microsoft Office PowerPoint</Application>
  <PresentationFormat>Widescreen</PresentationFormat>
  <Paragraphs>63</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ADLaM Display</vt:lpstr>
      <vt:lpstr>Algerian</vt:lpstr>
      <vt:lpstr>Amasis MT Pro Medium</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2</cp:revision>
  <dcterms:created xsi:type="dcterms:W3CDTF">2025-07-07T16:21:19Z</dcterms:created>
  <dcterms:modified xsi:type="dcterms:W3CDTF">2025-07-09T12:48:47Z</dcterms:modified>
</cp:coreProperties>
</file>